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61" r:id="rId4"/>
    <p:sldId id="263" r:id="rId5"/>
    <p:sldId id="266" r:id="rId6"/>
    <p:sldId id="267" r:id="rId7"/>
    <p:sldId id="269" r:id="rId8"/>
    <p:sldId id="271" r:id="rId9"/>
    <p:sldId id="273" r:id="rId10"/>
    <p:sldId id="275" r:id="rId11"/>
    <p:sldId id="277" r:id="rId12"/>
    <p:sldId id="279" r:id="rId13"/>
    <p:sldId id="282" r:id="rId14"/>
    <p:sldId id="285" r:id="rId15"/>
    <p:sldId id="286" r:id="rId16"/>
    <p:sldId id="291" r:id="rId17"/>
    <p:sldId id="293" r:id="rId18"/>
    <p:sldId id="294" r:id="rId19"/>
    <p:sldId id="296" r:id="rId20"/>
    <p:sldId id="299" r:id="rId21"/>
    <p:sldId id="26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p:cViewPr varScale="1">
        <p:scale>
          <a:sx n="105" d="100"/>
          <a:sy n="105" d="100"/>
        </p:scale>
        <p:origin x="-1488" y="-12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6EB52D-1F35-4E4C-A437-A02C56CA567A}" type="datetimeFigureOut">
              <a:rPr lang="en-US" smtClean="0"/>
              <a:t>5/11/15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702A8-F094-46C7-8FA6-EF86A1E5D38C}" type="slidenum">
              <a:rPr lang="en-US" smtClean="0"/>
              <a:t>‹#›</a:t>
            </a:fld>
            <a:endParaRPr lang="en-US"/>
          </a:p>
        </p:txBody>
      </p:sp>
    </p:spTree>
    <p:extLst>
      <p:ext uri="{BB962C8B-B14F-4D97-AF65-F5344CB8AC3E}">
        <p14:creationId xmlns:p14="http://schemas.microsoft.com/office/powerpoint/2010/main" val="3097518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asfaa.org/Main/orig/2014/open/Report__Does_Threat_Of_Pell_Loss_Lead_To_Improved_Academic_Progress_.aspx" TargetMode="External"/><Relationship Id="rId4" Type="http://schemas.openxmlformats.org/officeDocument/2006/relationships/hyperlink" Target="http://capseecenter.org/pell-grants-as-performance-based-aid/"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Notes from "Recent Study Ties SAP to Dropouts"  Here is the NASFAA link to the article:  </a:t>
            </a:r>
            <a:r>
              <a:rPr lang="en-US" dirty="0" smtClean="0">
                <a:hlinkClick r:id="rId3"/>
              </a:rPr>
              <a:t>http://www.nasfaa.org/Main/orig/2014/open/Report__Does_Threat_Of_Pell_Loss_Lead_To_Improved_Academic_Progress_.aspx</a:t>
            </a:r>
            <a:r>
              <a:rPr lang="en-US" dirty="0" smtClean="0"/>
              <a:t>  Study Link:  </a:t>
            </a:r>
            <a:r>
              <a:rPr lang="en-US" dirty="0" smtClean="0">
                <a:hlinkClick r:id="rId4"/>
              </a:rPr>
              <a:t>http://capseecenter.org/pell-grants-as-performance-based-aid/</a:t>
            </a:r>
            <a:r>
              <a:rPr lang="en-US" dirty="0" smtClean="0"/>
              <a:t/>
            </a:r>
            <a:br>
              <a:rPr lang="en-US" dirty="0" smtClean="0"/>
            </a:br>
            <a:r>
              <a:rPr lang="en-US" dirty="0" smtClean="0"/>
              <a:t/>
            </a:r>
            <a:br>
              <a:rPr lang="en-US" dirty="0" smtClean="0"/>
            </a:br>
            <a:r>
              <a:rPr lang="en-US" dirty="0" smtClean="0"/>
              <a:t>In NASFAA daily news this past December there was a link to a new Report/Study with the topic of "Does Threat of Pell Loss Lead to Improved Academic Progress".  The study was done by the Center for Analysis of Postsecondary Education and Employment.</a:t>
            </a:r>
            <a:br>
              <a:rPr lang="en-US" dirty="0" smtClean="0"/>
            </a:br>
            <a:r>
              <a:rPr lang="en-US" dirty="0" smtClean="0"/>
              <a:t/>
            </a:r>
            <a:br>
              <a:rPr lang="en-US" dirty="0" smtClean="0"/>
            </a:br>
            <a:r>
              <a:rPr lang="en-US" i="1" dirty="0" smtClean="0"/>
              <a:t>"While researchers found the threat of Pell loss could be a motivating factor for students to improve their efforts and thereby academic progress, they noted that because there is often little communication between the financial aid office and academic advisers, “early academic intervention is unlikely.” As a result, students are unaware of SAP policies and how they affect Pell eligibility. " </a:t>
            </a:r>
            <a:r>
              <a:rPr lang="en-US" dirty="0" smtClean="0"/>
              <a:t> (As an aside - I think we all also know that many times people don't pay attention to information until they "need it" or are already in trouble, but I do like the theme that we should be working with all who work with students on the issue of SAP.)</a:t>
            </a:r>
            <a:br>
              <a:rPr lang="en-US" dirty="0" smtClean="0"/>
            </a:br>
            <a:r>
              <a:rPr lang="en-US" dirty="0" smtClean="0"/>
              <a:t/>
            </a:r>
            <a:br>
              <a:rPr lang="en-US" dirty="0" smtClean="0"/>
            </a:br>
            <a:r>
              <a:rPr lang="en-US" dirty="0" smtClean="0"/>
              <a:t>Another interesting note:  </a:t>
            </a:r>
            <a:r>
              <a:rPr lang="en-US" i="1" dirty="0" smtClean="0"/>
              <a:t>"They also find that failing to meet the SAP requirement has a negative impact on persistence into the second year of college, but may improve associate degree attainment and transfer among students who were not discouraged from re-enrolling after failing to meet SAP early in their college career."</a:t>
            </a:r>
            <a:r>
              <a:rPr lang="en-US" dirty="0" smtClean="0"/>
              <a:t/>
            </a:r>
            <a:br>
              <a:rPr lang="en-US" dirty="0" smtClean="0"/>
            </a:br>
            <a:r>
              <a:rPr lang="en-US" dirty="0" smtClean="0"/>
              <a:t/>
            </a:r>
            <a:br>
              <a:rPr lang="en-US" dirty="0" smtClean="0"/>
            </a:br>
            <a:r>
              <a:rPr lang="en-US" dirty="0" smtClean="0"/>
              <a:t>Community colleges:  24.5% not meeting SAP GPA standards after first year.</a:t>
            </a:r>
            <a:br>
              <a:rPr lang="en-US" dirty="0" smtClean="0"/>
            </a:br>
            <a:r>
              <a:rPr lang="en-US" dirty="0" smtClean="0"/>
              <a:t>4 year public:  24.2%</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CB931B56-078E-4CC4-A3F5-8DE6244AD3A4}" type="slidenum">
              <a:rPr lang="en-US" smtClean="0"/>
              <a:t>6</a:t>
            </a:fld>
            <a:endParaRPr lang="en-US"/>
          </a:p>
        </p:txBody>
      </p:sp>
    </p:spTree>
    <p:extLst>
      <p:ext uri="{BB962C8B-B14F-4D97-AF65-F5344CB8AC3E}">
        <p14:creationId xmlns:p14="http://schemas.microsoft.com/office/powerpoint/2010/main" val="117479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a:p>
            <a:pPr eaLnBrk="1" hangingPunct="1">
              <a:spcBef>
                <a:spcPct val="0"/>
              </a:spcBef>
            </a:pPr>
            <a:endParaRPr lang="en-US">
              <a:latin typeface="Calibri" charset="0"/>
            </a:endParaRPr>
          </a:p>
          <a:p>
            <a:pPr eaLnBrk="1" hangingPunct="1">
              <a:spcBef>
                <a:spcPct val="0"/>
              </a:spcBef>
              <a:buFontTx/>
              <a:buChar char="•"/>
            </a:pPr>
            <a:endParaRPr lang="en-US">
              <a:latin typeface="Calibri"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23113" indent="-278120">
              <a:defRPr sz="2300">
                <a:solidFill>
                  <a:schemeClr val="tx1"/>
                </a:solidFill>
                <a:latin typeface="Arial" charset="0"/>
                <a:ea typeface="ＭＳ Ｐゴシック" charset="0"/>
              </a:defRPr>
            </a:lvl2pPr>
            <a:lvl3pPr marL="1112482" indent="-222496">
              <a:defRPr sz="2300">
                <a:solidFill>
                  <a:schemeClr val="tx1"/>
                </a:solidFill>
                <a:latin typeface="Arial" charset="0"/>
                <a:ea typeface="ＭＳ Ｐゴシック" charset="0"/>
              </a:defRPr>
            </a:lvl3pPr>
            <a:lvl4pPr marL="1557475" indent="-222496">
              <a:defRPr sz="2300">
                <a:solidFill>
                  <a:schemeClr val="tx1"/>
                </a:solidFill>
                <a:latin typeface="Arial" charset="0"/>
                <a:ea typeface="ＭＳ Ｐゴシック" charset="0"/>
              </a:defRPr>
            </a:lvl4pPr>
            <a:lvl5pPr marL="2002467" indent="-222496">
              <a:defRPr sz="2300">
                <a:solidFill>
                  <a:schemeClr val="tx1"/>
                </a:solidFill>
                <a:latin typeface="Arial" charset="0"/>
                <a:ea typeface="ＭＳ Ｐゴシック" charset="0"/>
              </a:defRPr>
            </a:lvl5pPr>
            <a:lvl6pPr marL="2447460" indent="-222496" eaLnBrk="0" fontAlgn="base" hangingPunct="0">
              <a:spcBef>
                <a:spcPct val="0"/>
              </a:spcBef>
              <a:spcAft>
                <a:spcPct val="0"/>
              </a:spcAft>
              <a:defRPr sz="2300">
                <a:solidFill>
                  <a:schemeClr val="tx1"/>
                </a:solidFill>
                <a:latin typeface="Arial" charset="0"/>
                <a:ea typeface="ＭＳ Ｐゴシック" charset="0"/>
              </a:defRPr>
            </a:lvl6pPr>
            <a:lvl7pPr marL="2892453" indent="-222496" eaLnBrk="0" fontAlgn="base" hangingPunct="0">
              <a:spcBef>
                <a:spcPct val="0"/>
              </a:spcBef>
              <a:spcAft>
                <a:spcPct val="0"/>
              </a:spcAft>
              <a:defRPr sz="2300">
                <a:solidFill>
                  <a:schemeClr val="tx1"/>
                </a:solidFill>
                <a:latin typeface="Arial" charset="0"/>
                <a:ea typeface="ＭＳ Ｐゴシック" charset="0"/>
              </a:defRPr>
            </a:lvl7pPr>
            <a:lvl8pPr marL="3337446" indent="-222496" eaLnBrk="0" fontAlgn="base" hangingPunct="0">
              <a:spcBef>
                <a:spcPct val="0"/>
              </a:spcBef>
              <a:spcAft>
                <a:spcPct val="0"/>
              </a:spcAft>
              <a:defRPr sz="2300">
                <a:solidFill>
                  <a:schemeClr val="tx1"/>
                </a:solidFill>
                <a:latin typeface="Arial" charset="0"/>
                <a:ea typeface="ＭＳ Ｐゴシック" charset="0"/>
              </a:defRPr>
            </a:lvl8pPr>
            <a:lvl9pPr marL="3782438" indent="-222496" eaLnBrk="0" fontAlgn="base" hangingPunct="0">
              <a:spcBef>
                <a:spcPct val="0"/>
              </a:spcBef>
              <a:spcAft>
                <a:spcPct val="0"/>
              </a:spcAft>
              <a:defRPr sz="2300">
                <a:solidFill>
                  <a:schemeClr val="tx1"/>
                </a:solidFill>
                <a:latin typeface="Arial" charset="0"/>
                <a:ea typeface="ＭＳ Ｐゴシック" charset="0"/>
              </a:defRPr>
            </a:lvl9pPr>
          </a:lstStyle>
          <a:p>
            <a:fld id="{ED58F917-18E0-0B45-8596-9D112AEA9898}" type="slidenum">
              <a:rPr lang="en-US" sz="1200">
                <a:latin typeface="Calibri" charset="0"/>
                <a:ea typeface="MS PGothic" charset="0"/>
                <a:cs typeface="MS PGothic" charset="0"/>
              </a:rPr>
              <a:pPr/>
              <a:t>13</a:t>
            </a:fld>
            <a:endParaRPr lang="en-US" sz="1200">
              <a:latin typeface="Calibri" charset="0"/>
              <a:ea typeface="MS PGothic" charset="0"/>
              <a:cs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27316" lvl="1" indent="-169963">
              <a:spcBef>
                <a:spcPct val="0"/>
              </a:spcBef>
            </a:pPr>
            <a:endParaRPr lang="en-US">
              <a:solidFill>
                <a:schemeClr val="bg1"/>
              </a:solidFill>
              <a:latin typeface="Calibri" charset="0"/>
            </a:endParaRPr>
          </a:p>
          <a:p>
            <a:pPr marL="627316" lvl="1" indent="-169963">
              <a:spcBef>
                <a:spcPct val="0"/>
              </a:spcBef>
            </a:pPr>
            <a:endParaRPr lang="en-US">
              <a:solidFill>
                <a:schemeClr val="bg1"/>
              </a:solidFill>
              <a:latin typeface="Calibri" charset="0"/>
            </a:endParaRPr>
          </a:p>
          <a:p>
            <a:pPr eaLnBrk="1" hangingPunct="1">
              <a:spcBef>
                <a:spcPct val="0"/>
              </a:spcBef>
            </a:pPr>
            <a:endParaRPr lang="en-US">
              <a:latin typeface="Calibri" charset="0"/>
            </a:endParaRPr>
          </a:p>
          <a:p>
            <a:pPr eaLnBrk="1" hangingPunct="1">
              <a:spcBef>
                <a:spcPct val="0"/>
              </a:spcBef>
              <a:buFontTx/>
              <a:buChar char="•"/>
            </a:pPr>
            <a:endParaRPr lang="en-US">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23113" indent="-278120">
              <a:defRPr sz="2300">
                <a:solidFill>
                  <a:schemeClr val="tx1"/>
                </a:solidFill>
                <a:latin typeface="Arial" charset="0"/>
                <a:ea typeface="ＭＳ Ｐゴシック" charset="0"/>
              </a:defRPr>
            </a:lvl2pPr>
            <a:lvl3pPr marL="1112482" indent="-222496">
              <a:defRPr sz="2300">
                <a:solidFill>
                  <a:schemeClr val="tx1"/>
                </a:solidFill>
                <a:latin typeface="Arial" charset="0"/>
                <a:ea typeface="ＭＳ Ｐゴシック" charset="0"/>
              </a:defRPr>
            </a:lvl3pPr>
            <a:lvl4pPr marL="1557475" indent="-222496">
              <a:defRPr sz="2300">
                <a:solidFill>
                  <a:schemeClr val="tx1"/>
                </a:solidFill>
                <a:latin typeface="Arial" charset="0"/>
                <a:ea typeface="ＭＳ Ｐゴシック" charset="0"/>
              </a:defRPr>
            </a:lvl4pPr>
            <a:lvl5pPr marL="2002467" indent="-222496">
              <a:defRPr sz="2300">
                <a:solidFill>
                  <a:schemeClr val="tx1"/>
                </a:solidFill>
                <a:latin typeface="Arial" charset="0"/>
                <a:ea typeface="ＭＳ Ｐゴシック" charset="0"/>
              </a:defRPr>
            </a:lvl5pPr>
            <a:lvl6pPr marL="2447460" indent="-222496" eaLnBrk="0" fontAlgn="base" hangingPunct="0">
              <a:spcBef>
                <a:spcPct val="0"/>
              </a:spcBef>
              <a:spcAft>
                <a:spcPct val="0"/>
              </a:spcAft>
              <a:defRPr sz="2300">
                <a:solidFill>
                  <a:schemeClr val="tx1"/>
                </a:solidFill>
                <a:latin typeface="Arial" charset="0"/>
                <a:ea typeface="ＭＳ Ｐゴシック" charset="0"/>
              </a:defRPr>
            </a:lvl6pPr>
            <a:lvl7pPr marL="2892453" indent="-222496" eaLnBrk="0" fontAlgn="base" hangingPunct="0">
              <a:spcBef>
                <a:spcPct val="0"/>
              </a:spcBef>
              <a:spcAft>
                <a:spcPct val="0"/>
              </a:spcAft>
              <a:defRPr sz="2300">
                <a:solidFill>
                  <a:schemeClr val="tx1"/>
                </a:solidFill>
                <a:latin typeface="Arial" charset="0"/>
                <a:ea typeface="ＭＳ Ｐゴシック" charset="0"/>
              </a:defRPr>
            </a:lvl7pPr>
            <a:lvl8pPr marL="3337446" indent="-222496" eaLnBrk="0" fontAlgn="base" hangingPunct="0">
              <a:spcBef>
                <a:spcPct val="0"/>
              </a:spcBef>
              <a:spcAft>
                <a:spcPct val="0"/>
              </a:spcAft>
              <a:defRPr sz="2300">
                <a:solidFill>
                  <a:schemeClr val="tx1"/>
                </a:solidFill>
                <a:latin typeface="Arial" charset="0"/>
                <a:ea typeface="ＭＳ Ｐゴシック" charset="0"/>
              </a:defRPr>
            </a:lvl8pPr>
            <a:lvl9pPr marL="3782438" indent="-222496" eaLnBrk="0" fontAlgn="base" hangingPunct="0">
              <a:spcBef>
                <a:spcPct val="0"/>
              </a:spcBef>
              <a:spcAft>
                <a:spcPct val="0"/>
              </a:spcAft>
              <a:defRPr sz="2300">
                <a:solidFill>
                  <a:schemeClr val="tx1"/>
                </a:solidFill>
                <a:latin typeface="Arial" charset="0"/>
                <a:ea typeface="ＭＳ Ｐゴシック" charset="0"/>
              </a:defRPr>
            </a:lvl9pPr>
          </a:lstStyle>
          <a:p>
            <a:fld id="{4AC02A14-6AF2-7A47-9B9F-C89C70A65C49}" type="slidenum">
              <a:rPr lang="en-US" sz="1200">
                <a:latin typeface="Calibri" charset="0"/>
                <a:ea typeface="MS PGothic" charset="0"/>
                <a:cs typeface="MS PGothic" charset="0"/>
              </a:rPr>
              <a:pPr/>
              <a:t>14</a:t>
            </a:fld>
            <a:endParaRPr lang="en-US" sz="1200">
              <a:latin typeface="Calibri" charset="0"/>
              <a:ea typeface="MS PGothic" charset="0"/>
              <a:cs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cs typeface="MS PGothic" charset="0"/>
            </a:endParaRPr>
          </a:p>
          <a:p>
            <a:pPr eaLnBrk="1" hangingPunct="1">
              <a:spcBef>
                <a:spcPct val="0"/>
              </a:spcBef>
            </a:pPr>
            <a:endParaRPr lang="en-US">
              <a:latin typeface="Calibri" charset="0"/>
              <a:ea typeface="MS PGothic" charset="0"/>
              <a:cs typeface="MS PGothic" charset="0"/>
            </a:endParaRPr>
          </a:p>
          <a:p>
            <a:pPr eaLnBrk="1" hangingPunct="1">
              <a:spcBef>
                <a:spcPct val="0"/>
              </a:spcBef>
            </a:pPr>
            <a:endParaRPr lang="en-US">
              <a:latin typeface="Calibri" charset="0"/>
              <a:ea typeface="MS PGothic" charset="0"/>
              <a:cs typeface="MS PGothic"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23113" indent="-278120">
              <a:defRPr sz="2300">
                <a:solidFill>
                  <a:schemeClr val="tx1"/>
                </a:solidFill>
                <a:latin typeface="Arial" charset="0"/>
                <a:ea typeface="ＭＳ Ｐゴシック" charset="0"/>
              </a:defRPr>
            </a:lvl2pPr>
            <a:lvl3pPr marL="1112482" indent="-222496">
              <a:defRPr sz="2300">
                <a:solidFill>
                  <a:schemeClr val="tx1"/>
                </a:solidFill>
                <a:latin typeface="Arial" charset="0"/>
                <a:ea typeface="ＭＳ Ｐゴシック" charset="0"/>
              </a:defRPr>
            </a:lvl3pPr>
            <a:lvl4pPr marL="1557475" indent="-222496">
              <a:defRPr sz="2300">
                <a:solidFill>
                  <a:schemeClr val="tx1"/>
                </a:solidFill>
                <a:latin typeface="Arial" charset="0"/>
                <a:ea typeface="ＭＳ Ｐゴシック" charset="0"/>
              </a:defRPr>
            </a:lvl4pPr>
            <a:lvl5pPr marL="2002467" indent="-222496">
              <a:defRPr sz="2300">
                <a:solidFill>
                  <a:schemeClr val="tx1"/>
                </a:solidFill>
                <a:latin typeface="Arial" charset="0"/>
                <a:ea typeface="ＭＳ Ｐゴシック" charset="0"/>
              </a:defRPr>
            </a:lvl5pPr>
            <a:lvl6pPr marL="2447460" indent="-222496" eaLnBrk="0" fontAlgn="base" hangingPunct="0">
              <a:spcBef>
                <a:spcPct val="0"/>
              </a:spcBef>
              <a:spcAft>
                <a:spcPct val="0"/>
              </a:spcAft>
              <a:defRPr sz="2300">
                <a:solidFill>
                  <a:schemeClr val="tx1"/>
                </a:solidFill>
                <a:latin typeface="Arial" charset="0"/>
                <a:ea typeface="ＭＳ Ｐゴシック" charset="0"/>
              </a:defRPr>
            </a:lvl6pPr>
            <a:lvl7pPr marL="2892453" indent="-222496" eaLnBrk="0" fontAlgn="base" hangingPunct="0">
              <a:spcBef>
                <a:spcPct val="0"/>
              </a:spcBef>
              <a:spcAft>
                <a:spcPct val="0"/>
              </a:spcAft>
              <a:defRPr sz="2300">
                <a:solidFill>
                  <a:schemeClr val="tx1"/>
                </a:solidFill>
                <a:latin typeface="Arial" charset="0"/>
                <a:ea typeface="ＭＳ Ｐゴシック" charset="0"/>
              </a:defRPr>
            </a:lvl7pPr>
            <a:lvl8pPr marL="3337446" indent="-222496" eaLnBrk="0" fontAlgn="base" hangingPunct="0">
              <a:spcBef>
                <a:spcPct val="0"/>
              </a:spcBef>
              <a:spcAft>
                <a:spcPct val="0"/>
              </a:spcAft>
              <a:defRPr sz="2300">
                <a:solidFill>
                  <a:schemeClr val="tx1"/>
                </a:solidFill>
                <a:latin typeface="Arial" charset="0"/>
                <a:ea typeface="ＭＳ Ｐゴシック" charset="0"/>
              </a:defRPr>
            </a:lvl8pPr>
            <a:lvl9pPr marL="3782438" indent="-222496" eaLnBrk="0" fontAlgn="base" hangingPunct="0">
              <a:spcBef>
                <a:spcPct val="0"/>
              </a:spcBef>
              <a:spcAft>
                <a:spcPct val="0"/>
              </a:spcAft>
              <a:defRPr sz="2300">
                <a:solidFill>
                  <a:schemeClr val="tx1"/>
                </a:solidFill>
                <a:latin typeface="Arial" charset="0"/>
                <a:ea typeface="ＭＳ Ｐゴシック" charset="0"/>
              </a:defRPr>
            </a:lvl9pPr>
          </a:lstStyle>
          <a:p>
            <a:fld id="{A21A45D6-F1CF-C844-AD20-69FCE716497F}" type="slidenum">
              <a:rPr lang="en-US" sz="1200">
                <a:latin typeface="Calibri" charset="0"/>
                <a:ea typeface="MS PGothic" charset="0"/>
                <a:cs typeface="MS PGothic" charset="0"/>
              </a:rPr>
              <a:pPr/>
              <a:t>17</a:t>
            </a:fld>
            <a:endParaRPr lang="en-US" sz="1200">
              <a:latin typeface="Calibri" charset="0"/>
              <a:ea typeface="MS PGothic" charset="0"/>
              <a:cs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a:p>
            <a:pPr eaLnBrk="1" hangingPunct="1">
              <a:spcBef>
                <a:spcPct val="0"/>
              </a:spcBef>
            </a:pPr>
            <a:endParaRPr lang="en-US">
              <a:latin typeface="Calibri" charset="0"/>
              <a:ea typeface="MS PGothic" charset="0"/>
              <a:cs typeface="MS PGothic" charset="0"/>
            </a:endParaRP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23113" indent="-278120">
              <a:defRPr sz="2300">
                <a:solidFill>
                  <a:schemeClr val="tx1"/>
                </a:solidFill>
                <a:latin typeface="Arial" charset="0"/>
                <a:ea typeface="ＭＳ Ｐゴシック" charset="0"/>
              </a:defRPr>
            </a:lvl2pPr>
            <a:lvl3pPr marL="1112482" indent="-222496">
              <a:defRPr sz="2300">
                <a:solidFill>
                  <a:schemeClr val="tx1"/>
                </a:solidFill>
                <a:latin typeface="Arial" charset="0"/>
                <a:ea typeface="ＭＳ Ｐゴシック" charset="0"/>
              </a:defRPr>
            </a:lvl3pPr>
            <a:lvl4pPr marL="1557475" indent="-222496">
              <a:defRPr sz="2300">
                <a:solidFill>
                  <a:schemeClr val="tx1"/>
                </a:solidFill>
                <a:latin typeface="Arial" charset="0"/>
                <a:ea typeface="ＭＳ Ｐゴシック" charset="0"/>
              </a:defRPr>
            </a:lvl4pPr>
            <a:lvl5pPr marL="2002467" indent="-222496">
              <a:defRPr sz="2300">
                <a:solidFill>
                  <a:schemeClr val="tx1"/>
                </a:solidFill>
                <a:latin typeface="Arial" charset="0"/>
                <a:ea typeface="ＭＳ Ｐゴシック" charset="0"/>
              </a:defRPr>
            </a:lvl5pPr>
            <a:lvl6pPr marL="2447460" indent="-222496" eaLnBrk="0" fontAlgn="base" hangingPunct="0">
              <a:spcBef>
                <a:spcPct val="0"/>
              </a:spcBef>
              <a:spcAft>
                <a:spcPct val="0"/>
              </a:spcAft>
              <a:defRPr sz="2300">
                <a:solidFill>
                  <a:schemeClr val="tx1"/>
                </a:solidFill>
                <a:latin typeface="Arial" charset="0"/>
                <a:ea typeface="ＭＳ Ｐゴシック" charset="0"/>
              </a:defRPr>
            </a:lvl6pPr>
            <a:lvl7pPr marL="2892453" indent="-222496" eaLnBrk="0" fontAlgn="base" hangingPunct="0">
              <a:spcBef>
                <a:spcPct val="0"/>
              </a:spcBef>
              <a:spcAft>
                <a:spcPct val="0"/>
              </a:spcAft>
              <a:defRPr sz="2300">
                <a:solidFill>
                  <a:schemeClr val="tx1"/>
                </a:solidFill>
                <a:latin typeface="Arial" charset="0"/>
                <a:ea typeface="ＭＳ Ｐゴシック" charset="0"/>
              </a:defRPr>
            </a:lvl7pPr>
            <a:lvl8pPr marL="3337446" indent="-222496" eaLnBrk="0" fontAlgn="base" hangingPunct="0">
              <a:spcBef>
                <a:spcPct val="0"/>
              </a:spcBef>
              <a:spcAft>
                <a:spcPct val="0"/>
              </a:spcAft>
              <a:defRPr sz="2300">
                <a:solidFill>
                  <a:schemeClr val="tx1"/>
                </a:solidFill>
                <a:latin typeface="Arial" charset="0"/>
                <a:ea typeface="ＭＳ Ｐゴシック" charset="0"/>
              </a:defRPr>
            </a:lvl8pPr>
            <a:lvl9pPr marL="3782438" indent="-222496" eaLnBrk="0" fontAlgn="base" hangingPunct="0">
              <a:spcBef>
                <a:spcPct val="0"/>
              </a:spcBef>
              <a:spcAft>
                <a:spcPct val="0"/>
              </a:spcAft>
              <a:defRPr sz="2300">
                <a:solidFill>
                  <a:schemeClr val="tx1"/>
                </a:solidFill>
                <a:latin typeface="Arial" charset="0"/>
                <a:ea typeface="ＭＳ Ｐゴシック" charset="0"/>
              </a:defRPr>
            </a:lvl9pPr>
          </a:lstStyle>
          <a:p>
            <a:fld id="{FD1B48ED-FA3F-D74D-8C4A-BA99A2066420}" type="slidenum">
              <a:rPr lang="en-US" sz="1200">
                <a:latin typeface="Calibri" charset="0"/>
                <a:ea typeface="MS PGothic" charset="0"/>
                <a:cs typeface="MS PGothic" charset="0"/>
              </a:rPr>
              <a:pPr/>
              <a:t>20</a:t>
            </a:fld>
            <a:endParaRPr lang="en-US" sz="1200">
              <a:latin typeface="Calibri" charset="0"/>
              <a:ea typeface="MS PGothic" charset="0"/>
              <a:cs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Relationship Id="rId4" Type="http://schemas.openxmlformats.org/officeDocument/2006/relationships/image" Target="../media/image3.jp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 Id="rId3"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 Id="rId3"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 Id="rId3"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 Id="rId3"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37186"/>
            <a:ext cx="9067800" cy="6783627"/>
          </a:xfrm>
          <a:prstGeom prst="rect">
            <a:avLst/>
          </a:prstGeom>
          <a:effectLst>
            <a:glow rad="63500">
              <a:schemeClr val="accent1">
                <a:satMod val="175000"/>
                <a:alpha val="40000"/>
              </a:schemeClr>
            </a:glow>
          </a:effectLst>
        </p:spPr>
      </p:pic>
      <p:sp>
        <p:nvSpPr>
          <p:cNvPr id="2" name="Title 1"/>
          <p:cNvSpPr>
            <a:spLocks noGrp="1"/>
          </p:cNvSpPr>
          <p:nvPr>
            <p:ph type="ctrTitle"/>
          </p:nvPr>
        </p:nvSpPr>
        <p:spPr>
          <a:xfrm>
            <a:off x="685800" y="12954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2DA804-61C5-45B0-A99E-B532D59B61CE}" type="datetimeFigureOut">
              <a:rPr lang="en-US" smtClean="0"/>
              <a:t>5/11/15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42ED8F-6232-4894-B7C3-A2EB71EE24D3}"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9400" y="39414"/>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19200" y="5927725"/>
            <a:ext cx="6934200" cy="857250"/>
          </a:xfrm>
          <a:prstGeom prst="rect">
            <a:avLst/>
          </a:prstGeom>
        </p:spPr>
      </p:pic>
    </p:spTree>
    <p:extLst>
      <p:ext uri="{BB962C8B-B14F-4D97-AF65-F5344CB8AC3E}">
        <p14:creationId xmlns:p14="http://schemas.microsoft.com/office/powerpoint/2010/main" val="28714833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DA804-61C5-45B0-A99E-B532D59B61CE}" type="datetimeFigureOut">
              <a:rPr lang="en-US" smtClean="0"/>
              <a:t>5/11/15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2ED8F-6232-4894-B7C3-A2EB71EE24D3}" type="slidenum">
              <a:rPr lang="en-US" smtClean="0"/>
              <a:t>‹#›</a:t>
            </a:fld>
            <a:endParaRPr lang="en-US"/>
          </a:p>
        </p:txBody>
      </p:sp>
    </p:spTree>
    <p:extLst>
      <p:ext uri="{BB962C8B-B14F-4D97-AF65-F5344CB8AC3E}">
        <p14:creationId xmlns:p14="http://schemas.microsoft.com/office/powerpoint/2010/main" val="116862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DA804-61C5-45B0-A99E-B532D59B61CE}" type="datetimeFigureOut">
              <a:rPr lang="en-US" smtClean="0"/>
              <a:t>5/11/15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2ED8F-6232-4894-B7C3-A2EB71EE24D3}" type="slidenum">
              <a:rPr lang="en-US" smtClean="0"/>
              <a:t>‹#›</a:t>
            </a:fld>
            <a:endParaRPr lang="en-US"/>
          </a:p>
        </p:txBody>
      </p:sp>
    </p:spTree>
    <p:extLst>
      <p:ext uri="{BB962C8B-B14F-4D97-AF65-F5344CB8AC3E}">
        <p14:creationId xmlns:p14="http://schemas.microsoft.com/office/powerpoint/2010/main" val="88344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8028"/>
            <a:ext cx="8305800" cy="639610"/>
          </a:xfrm>
        </p:spPr>
        <p:txBody>
          <a:bodyPr/>
          <a:lstStyle>
            <a:lvl1pPr>
              <a:defRPr sz="3600"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23648"/>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00" y="6000750"/>
            <a:ext cx="6934200" cy="857250"/>
          </a:xfrm>
          <a:prstGeom prst="rect">
            <a:avLst/>
          </a:prstGeom>
        </p:spPr>
      </p:pic>
    </p:spTree>
    <p:extLst>
      <p:ext uri="{BB962C8B-B14F-4D97-AF65-F5344CB8AC3E}">
        <p14:creationId xmlns:p14="http://schemas.microsoft.com/office/powerpoint/2010/main" val="135812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2DA804-61C5-45B0-A99E-B532D59B61CE}" type="datetimeFigureOut">
              <a:rPr lang="en-US" smtClean="0"/>
              <a:t>5/11/15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2ED8F-6232-4894-B7C3-A2EB71EE24D3}"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23648"/>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00" y="6000750"/>
            <a:ext cx="6934200" cy="857250"/>
          </a:xfrm>
          <a:prstGeom prst="rect">
            <a:avLst/>
          </a:prstGeom>
        </p:spPr>
      </p:pic>
    </p:spTree>
    <p:extLst>
      <p:ext uri="{BB962C8B-B14F-4D97-AF65-F5344CB8AC3E}">
        <p14:creationId xmlns:p14="http://schemas.microsoft.com/office/powerpoint/2010/main" val="2355495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8028"/>
            <a:ext cx="8229600" cy="63961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2DA804-61C5-45B0-A99E-B532D59B61CE}" type="datetimeFigureOut">
              <a:rPr lang="en-US" smtClean="0"/>
              <a:t>5/11/15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2ED8F-6232-4894-B7C3-A2EB71EE24D3}"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23648"/>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00" y="6000750"/>
            <a:ext cx="6934200" cy="857250"/>
          </a:xfrm>
          <a:prstGeom prst="rect">
            <a:avLst/>
          </a:prstGeom>
        </p:spPr>
      </p:pic>
    </p:spTree>
    <p:extLst>
      <p:ext uri="{BB962C8B-B14F-4D97-AF65-F5344CB8AC3E}">
        <p14:creationId xmlns:p14="http://schemas.microsoft.com/office/powerpoint/2010/main" val="2263619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8028"/>
            <a:ext cx="8229600" cy="63961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825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825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2DA804-61C5-45B0-A99E-B532D59B61CE}" type="datetimeFigureOut">
              <a:rPr lang="en-US" smtClean="0"/>
              <a:t>5/11/15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2ED8F-6232-4894-B7C3-A2EB71EE24D3}"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200" y="23648"/>
            <a:ext cx="3360420" cy="75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900" y="6000750"/>
            <a:ext cx="6934200" cy="857250"/>
          </a:xfrm>
          <a:prstGeom prst="rect">
            <a:avLst/>
          </a:prstGeom>
        </p:spPr>
      </p:pic>
    </p:spTree>
    <p:extLst>
      <p:ext uri="{BB962C8B-B14F-4D97-AF65-F5344CB8AC3E}">
        <p14:creationId xmlns:p14="http://schemas.microsoft.com/office/powerpoint/2010/main" val="120784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2DA804-61C5-45B0-A99E-B532D59B61CE}" type="datetimeFigureOut">
              <a:rPr lang="en-US" smtClean="0"/>
              <a:t>5/11/15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2ED8F-6232-4894-B7C3-A2EB71EE24D3}" type="slidenum">
              <a:rPr lang="en-US" smtClean="0"/>
              <a:t>‹#›</a:t>
            </a:fld>
            <a:endParaRPr lang="en-US"/>
          </a:p>
        </p:txBody>
      </p:sp>
    </p:spTree>
    <p:extLst>
      <p:ext uri="{BB962C8B-B14F-4D97-AF65-F5344CB8AC3E}">
        <p14:creationId xmlns:p14="http://schemas.microsoft.com/office/powerpoint/2010/main" val="3311574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DA804-61C5-45B0-A99E-B532D59B61CE}" type="datetimeFigureOut">
              <a:rPr lang="en-US" smtClean="0"/>
              <a:t>5/11/15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2ED8F-6232-4894-B7C3-A2EB71EE24D3}" type="slidenum">
              <a:rPr lang="en-US" smtClean="0"/>
              <a:t>‹#›</a:t>
            </a:fld>
            <a:endParaRPr lang="en-US"/>
          </a:p>
        </p:txBody>
      </p:sp>
    </p:spTree>
    <p:extLst>
      <p:ext uri="{BB962C8B-B14F-4D97-AF65-F5344CB8AC3E}">
        <p14:creationId xmlns:p14="http://schemas.microsoft.com/office/powerpoint/2010/main" val="316659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DA804-61C5-45B0-A99E-B532D59B61CE}" type="datetimeFigureOut">
              <a:rPr lang="en-US" smtClean="0"/>
              <a:t>5/11/15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2ED8F-6232-4894-B7C3-A2EB71EE24D3}" type="slidenum">
              <a:rPr lang="en-US" smtClean="0"/>
              <a:t>‹#›</a:t>
            </a:fld>
            <a:endParaRPr lang="en-US"/>
          </a:p>
        </p:txBody>
      </p:sp>
    </p:spTree>
    <p:extLst>
      <p:ext uri="{BB962C8B-B14F-4D97-AF65-F5344CB8AC3E}">
        <p14:creationId xmlns:p14="http://schemas.microsoft.com/office/powerpoint/2010/main" val="66549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DA804-61C5-45B0-A99E-B532D59B61CE}" type="datetimeFigureOut">
              <a:rPr lang="en-US" smtClean="0"/>
              <a:t>5/11/15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2ED8F-6232-4894-B7C3-A2EB71EE24D3}" type="slidenum">
              <a:rPr lang="en-US" smtClean="0"/>
              <a:t>‹#›</a:t>
            </a:fld>
            <a:endParaRPr lang="en-US"/>
          </a:p>
        </p:txBody>
      </p:sp>
    </p:spTree>
    <p:extLst>
      <p:ext uri="{BB962C8B-B14F-4D97-AF65-F5344CB8AC3E}">
        <p14:creationId xmlns:p14="http://schemas.microsoft.com/office/powerpoint/2010/main" val="8583054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DA804-61C5-45B0-A99E-B532D59B61CE}" type="datetimeFigureOut">
              <a:rPr lang="en-US" smtClean="0"/>
              <a:t>5/11/15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2ED8F-6232-4894-B7C3-A2EB71EE24D3}" type="slidenum">
              <a:rPr lang="en-US" smtClean="0"/>
              <a:t>‹#›</a:t>
            </a:fld>
            <a:endParaRPr lang="en-US"/>
          </a:p>
        </p:txBody>
      </p:sp>
    </p:spTree>
    <p:extLst>
      <p:ext uri="{BB962C8B-B14F-4D97-AF65-F5344CB8AC3E}">
        <p14:creationId xmlns:p14="http://schemas.microsoft.com/office/powerpoint/2010/main" val="1497182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sidehighered.com/views/2013/02/07/essay-use-research-improve-student-retention%23ixzz2x6N6Eqi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jobs.aol.com/articles/2012/08/13/top-6-reasons-older-college-students-drop-out/" TargetMode="Externa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1600200"/>
            <a:ext cx="7315199" cy="2862322"/>
          </a:xfrm>
          <a:prstGeom prst="rect">
            <a:avLst/>
          </a:prstGeom>
        </p:spPr>
        <p:txBody>
          <a:bodyPr wrap="square">
            <a:spAutoFit/>
          </a:bodyPr>
          <a:lstStyle/>
          <a:p>
            <a:pPr algn="ctr"/>
            <a:r>
              <a:rPr lang="en-US" sz="6000" b="1" i="1" dirty="0" smtClean="0">
                <a:solidFill>
                  <a:schemeClr val="tx2">
                    <a:lumMod val="50000"/>
                  </a:schemeClr>
                </a:solidFill>
              </a:rPr>
              <a:t>Annual Conference</a:t>
            </a:r>
          </a:p>
          <a:p>
            <a:pPr algn="ctr"/>
            <a:r>
              <a:rPr lang="en-US" sz="6000" b="1" i="1" dirty="0" smtClean="0">
                <a:solidFill>
                  <a:schemeClr val="tx2">
                    <a:lumMod val="50000"/>
                  </a:schemeClr>
                </a:solidFill>
              </a:rPr>
              <a:t>May 19 – 22, 2015</a:t>
            </a:r>
          </a:p>
          <a:p>
            <a:pPr algn="ctr"/>
            <a:r>
              <a:rPr lang="en-US" sz="6000" b="1" i="1" dirty="0" smtClean="0">
                <a:solidFill>
                  <a:schemeClr val="tx2">
                    <a:lumMod val="50000"/>
                  </a:schemeClr>
                </a:solidFill>
              </a:rPr>
              <a:t>St. Augustine, FL</a:t>
            </a:r>
            <a:endParaRPr lang="en-US" sz="6000" b="1" i="1" dirty="0">
              <a:solidFill>
                <a:schemeClr val="tx2">
                  <a:lumMod val="50000"/>
                </a:schemeClr>
              </a:solidFill>
            </a:endParaRPr>
          </a:p>
        </p:txBody>
      </p:sp>
    </p:spTree>
    <p:extLst>
      <p:ext uri="{BB962C8B-B14F-4D97-AF65-F5344CB8AC3E}">
        <p14:creationId xmlns:p14="http://schemas.microsoft.com/office/powerpoint/2010/main" val="1194167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Principles</a:t>
            </a:r>
          </a:p>
        </p:txBody>
      </p:sp>
      <p:sp>
        <p:nvSpPr>
          <p:cNvPr id="3" name="Content Placeholder 2"/>
          <p:cNvSpPr>
            <a:spLocks noGrp="1"/>
          </p:cNvSpPr>
          <p:nvPr>
            <p:ph idx="1"/>
          </p:nvPr>
        </p:nvSpPr>
        <p:spPr/>
        <p:txBody>
          <a:bodyPr>
            <a:normAutofit/>
          </a:bodyPr>
          <a:lstStyle/>
          <a:p>
            <a:r>
              <a:rPr lang="en-US" dirty="0"/>
              <a:t>Consistently applied to all Title IV programs</a:t>
            </a:r>
          </a:p>
          <a:p>
            <a:r>
              <a:rPr lang="en-US" dirty="0"/>
              <a:t>Evaluated regularly </a:t>
            </a:r>
          </a:p>
          <a:p>
            <a:r>
              <a:rPr lang="en-US" dirty="0"/>
              <a:t>Ensures those not meeting don't receive Title IV funds</a:t>
            </a:r>
          </a:p>
          <a:p>
            <a:r>
              <a:rPr lang="en-US" dirty="0"/>
              <a:t>Outlines how to reestablish eligibility</a:t>
            </a:r>
          </a:p>
          <a:p>
            <a:endParaRPr lang="en-US" dirty="0"/>
          </a:p>
        </p:txBody>
      </p:sp>
    </p:spTree>
    <p:extLst>
      <p:ext uri="{BB962C8B-B14F-4D97-AF65-F5344CB8AC3E}">
        <p14:creationId xmlns:p14="http://schemas.microsoft.com/office/powerpoint/2010/main" val="16247463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Autofit/>
          </a:bodyPr>
          <a:lstStyle/>
          <a:p>
            <a:r>
              <a:rPr lang="en-US" sz="3600" b="1" dirty="0"/>
              <a:t>Systematic Approach</a:t>
            </a:r>
          </a:p>
        </p:txBody>
      </p:sp>
      <p:sp>
        <p:nvSpPr>
          <p:cNvPr id="3" name="Content Placeholder 2"/>
          <p:cNvSpPr>
            <a:spLocks noGrp="1"/>
          </p:cNvSpPr>
          <p:nvPr>
            <p:ph idx="1"/>
          </p:nvPr>
        </p:nvSpPr>
        <p:spPr>
          <a:xfrm>
            <a:off x="457200" y="1447800"/>
            <a:ext cx="8229600" cy="4191000"/>
          </a:xfrm>
        </p:spPr>
        <p:txBody>
          <a:bodyPr>
            <a:normAutofit fontScale="92500" lnSpcReduction="10000"/>
          </a:bodyPr>
          <a:lstStyle/>
          <a:p>
            <a:pPr marL="228600" lvl="0" indent="-228600" fontAlgn="base">
              <a:lnSpc>
                <a:spcPct val="90000"/>
              </a:lnSpc>
              <a:spcBef>
                <a:spcPts val="1000"/>
              </a:spcBef>
              <a:spcAft>
                <a:spcPct val="0"/>
              </a:spcAft>
              <a:defRPr/>
            </a:pPr>
            <a:r>
              <a:rPr lang="en-US" altLang="en-US" dirty="0">
                <a:solidFill>
                  <a:prstClr val="black"/>
                </a:solidFill>
                <a:latin typeface="Myriad Web Pro" pitchFamily="34" charset="0"/>
                <a:ea typeface="ＭＳ Ｐゴシック" panose="020B0600070205080204" pitchFamily="34" charset="-128"/>
                <a:cs typeface="Times New Roman" panose="02020603050405020304" pitchFamily="18" charset="0"/>
              </a:rPr>
              <a:t>Qualitative or grade-based</a:t>
            </a:r>
          </a:p>
          <a:p>
            <a:pPr marL="685800" lvl="1" indent="-228600" fontAlgn="base">
              <a:lnSpc>
                <a:spcPct val="90000"/>
              </a:lnSpc>
              <a:spcBef>
                <a:spcPts val="500"/>
              </a:spcBef>
              <a:spcAft>
                <a:spcPct val="0"/>
              </a:spcAft>
              <a:buFont typeface="Arial" panose="020B0604020202020204" pitchFamily="34" charset="0"/>
              <a:buChar char="•"/>
              <a:defRPr/>
            </a:pPr>
            <a:r>
              <a:rPr lang="en-US" altLang="en-US" sz="2400" dirty="0">
                <a:solidFill>
                  <a:prstClr val="black"/>
                </a:solidFill>
                <a:latin typeface="Myriad Web Pro" pitchFamily="34" charset="0"/>
                <a:ea typeface="ＭＳ Ｐゴシック" panose="020B0600070205080204" pitchFamily="34" charset="-128"/>
                <a:cs typeface="Times New Roman" panose="02020603050405020304" pitchFamily="18" charset="0"/>
              </a:rPr>
              <a:t>Comparable assessment measure in contrast to norm</a:t>
            </a:r>
          </a:p>
          <a:p>
            <a:pPr marL="685800" lvl="1" indent="-228600" fontAlgn="base">
              <a:lnSpc>
                <a:spcPct val="90000"/>
              </a:lnSpc>
              <a:spcBef>
                <a:spcPts val="500"/>
              </a:spcBef>
              <a:spcAft>
                <a:spcPct val="0"/>
              </a:spcAft>
              <a:buFont typeface="Arial" panose="020B0604020202020204" pitchFamily="34" charset="0"/>
              <a:buChar char="•"/>
              <a:defRPr/>
            </a:pPr>
            <a:r>
              <a:rPr lang="en-US" altLang="en-US" sz="2400" dirty="0">
                <a:solidFill>
                  <a:prstClr val="black"/>
                </a:solidFill>
                <a:latin typeface="Myriad Web Pro" pitchFamily="34" charset="0"/>
                <a:ea typeface="ＭＳ Ｐゴシック" panose="020B0600070205080204" pitchFamily="34" charset="-128"/>
                <a:cs typeface="Times New Roman" panose="02020603050405020304" pitchFamily="18" charset="0"/>
              </a:rPr>
              <a:t>Can require overall cumulative Grade Point Average (GPA) as well as enrollment period GPA requirement</a:t>
            </a:r>
          </a:p>
          <a:p>
            <a:pPr marL="685800" lvl="1" indent="-228600" fontAlgn="base">
              <a:lnSpc>
                <a:spcPct val="90000"/>
              </a:lnSpc>
              <a:spcBef>
                <a:spcPts val="500"/>
              </a:spcBef>
              <a:spcAft>
                <a:spcPct val="0"/>
              </a:spcAft>
              <a:buFont typeface="Arial" panose="020B0604020202020204" pitchFamily="34" charset="0"/>
              <a:buChar char="•"/>
              <a:defRPr/>
            </a:pPr>
            <a:r>
              <a:rPr lang="en-US" altLang="en-US" sz="2400" dirty="0">
                <a:solidFill>
                  <a:prstClr val="black"/>
                </a:solidFill>
                <a:latin typeface="Myriad Web Pro" pitchFamily="34" charset="0"/>
                <a:ea typeface="ＭＳ Ｐゴシック" panose="020B0600070205080204" pitchFamily="34" charset="-128"/>
                <a:cs typeface="Times New Roman" panose="02020603050405020304" pitchFamily="18" charset="0"/>
              </a:rPr>
              <a:t>Must be cumulative</a:t>
            </a:r>
          </a:p>
          <a:p>
            <a:pPr marL="685800" lvl="1" indent="-228600" fontAlgn="base">
              <a:lnSpc>
                <a:spcPct val="90000"/>
              </a:lnSpc>
              <a:spcBef>
                <a:spcPts val="500"/>
              </a:spcBef>
              <a:spcAft>
                <a:spcPct val="0"/>
              </a:spcAft>
              <a:buFont typeface="Arial" panose="020B0604020202020204" pitchFamily="34" charset="0"/>
              <a:buChar char="•"/>
              <a:defRPr/>
            </a:pPr>
            <a:r>
              <a:rPr lang="en-US" altLang="en-US" sz="2400" dirty="0">
                <a:solidFill>
                  <a:prstClr val="black"/>
                </a:solidFill>
                <a:latin typeface="Myriad Web Pro" pitchFamily="34" charset="0"/>
                <a:ea typeface="ＭＳ Ｐゴシック" panose="020B0600070205080204" pitchFamily="34" charset="-128"/>
                <a:cs typeface="Myriad Web Pro" pitchFamily="34" charset="0"/>
              </a:rPr>
              <a:t>Requires that student enrolled 2+ years must have a GPA of at least a “C” or its equivalent</a:t>
            </a:r>
          </a:p>
          <a:p>
            <a:pPr marL="228600" lvl="0" indent="-228600" fontAlgn="base">
              <a:lnSpc>
                <a:spcPct val="90000"/>
              </a:lnSpc>
              <a:spcBef>
                <a:spcPts val="1000"/>
              </a:spcBef>
              <a:spcAft>
                <a:spcPct val="0"/>
              </a:spcAft>
              <a:defRPr/>
            </a:pPr>
            <a:r>
              <a:rPr lang="en-US" altLang="en-US" dirty="0">
                <a:solidFill>
                  <a:prstClr val="black"/>
                </a:solidFill>
                <a:latin typeface="Myriad Web Pro" pitchFamily="34" charset="0"/>
                <a:ea typeface="ＭＳ Ｐゴシック" panose="020B0600070205080204" pitchFamily="34" charset="-128"/>
                <a:cs typeface="Times New Roman" panose="02020603050405020304" pitchFamily="18" charset="0"/>
              </a:rPr>
              <a:t>Quantitative or time-related </a:t>
            </a:r>
          </a:p>
          <a:p>
            <a:pPr marL="685800" lvl="1" indent="-228600" fontAlgn="base">
              <a:lnSpc>
                <a:spcPct val="90000"/>
              </a:lnSpc>
              <a:spcBef>
                <a:spcPts val="500"/>
              </a:spcBef>
              <a:spcAft>
                <a:spcPct val="0"/>
              </a:spcAft>
              <a:buFont typeface="Arial" panose="020B0604020202020204" pitchFamily="34" charset="0"/>
              <a:buChar char="•"/>
              <a:defRPr/>
            </a:pPr>
            <a:r>
              <a:rPr lang="en-US" altLang="en-US" sz="2400" dirty="0">
                <a:solidFill>
                  <a:prstClr val="black"/>
                </a:solidFill>
                <a:latin typeface="Myriad Web Pro" pitchFamily="34" charset="0"/>
                <a:ea typeface="ＭＳ Ｐゴシック" panose="020B0600070205080204" pitchFamily="34" charset="-128"/>
                <a:cs typeface="Arial" panose="020B0604020202020204" pitchFamily="34" charset="0"/>
              </a:rPr>
              <a:t>Measure progress toward program completion</a:t>
            </a:r>
          </a:p>
          <a:p>
            <a:pPr marL="685800" lvl="1" indent="-228600" fontAlgn="base">
              <a:lnSpc>
                <a:spcPct val="90000"/>
              </a:lnSpc>
              <a:spcBef>
                <a:spcPts val="500"/>
              </a:spcBef>
              <a:spcAft>
                <a:spcPct val="0"/>
              </a:spcAft>
              <a:buFont typeface="Arial" panose="020B0604020202020204" pitchFamily="34" charset="0"/>
              <a:buChar char="•"/>
              <a:defRPr/>
            </a:pPr>
            <a:r>
              <a:rPr lang="en-US" altLang="en-US" sz="2400" dirty="0">
                <a:solidFill>
                  <a:prstClr val="black"/>
                </a:solidFill>
                <a:latin typeface="Myriad Web Pro" pitchFamily="34" charset="0"/>
                <a:ea typeface="ＭＳ Ｐゴシック" panose="020B0600070205080204" pitchFamily="34" charset="-128"/>
                <a:cs typeface="Times New Roman" panose="02020603050405020304" pitchFamily="18" charset="0"/>
              </a:rPr>
              <a:t>Can require overall cumulative completion pace as </a:t>
            </a:r>
          </a:p>
          <a:p>
            <a:pPr marL="457200" lvl="1" indent="0" fontAlgn="base">
              <a:lnSpc>
                <a:spcPct val="90000"/>
              </a:lnSpc>
              <a:spcBef>
                <a:spcPts val="500"/>
              </a:spcBef>
              <a:spcAft>
                <a:spcPct val="0"/>
              </a:spcAft>
              <a:buNone/>
              <a:defRPr/>
            </a:pPr>
            <a:r>
              <a:rPr lang="en-US" altLang="en-US" sz="2400" dirty="0">
                <a:solidFill>
                  <a:prstClr val="black"/>
                </a:solidFill>
                <a:latin typeface="Myriad Web Pro" pitchFamily="34" charset="0"/>
                <a:ea typeface="ＭＳ Ｐゴシック" panose="020B0600070205080204" pitchFamily="34" charset="-128"/>
                <a:cs typeface="Times New Roman" panose="02020603050405020304" pitchFamily="18" charset="0"/>
              </a:rPr>
              <a:t>  </a:t>
            </a:r>
            <a:r>
              <a:rPr lang="en-US" altLang="en-US" sz="2400" dirty="0" smtClean="0">
                <a:solidFill>
                  <a:prstClr val="black"/>
                </a:solidFill>
                <a:latin typeface="Myriad Web Pro" pitchFamily="34" charset="0"/>
                <a:ea typeface="ＭＳ Ｐゴシック" panose="020B0600070205080204" pitchFamily="34" charset="-128"/>
                <a:cs typeface="Times New Roman" panose="02020603050405020304" pitchFamily="18" charset="0"/>
              </a:rPr>
              <a:t> </a:t>
            </a:r>
            <a:r>
              <a:rPr lang="en-US" altLang="en-US" sz="2400" dirty="0" smtClean="0">
                <a:latin typeface="Myriad Web Pro" pitchFamily="34" charset="0"/>
                <a:ea typeface="ＭＳ Ｐゴシック" panose="020B0600070205080204" pitchFamily="34" charset="-128"/>
                <a:cs typeface="Times New Roman" panose="02020603050405020304" pitchFamily="18" charset="0"/>
              </a:rPr>
              <a:t>well </a:t>
            </a:r>
            <a:r>
              <a:rPr lang="en-US" altLang="en-US" sz="2400" dirty="0">
                <a:latin typeface="Myriad Web Pro" pitchFamily="34" charset="0"/>
                <a:ea typeface="ＭＳ Ｐゴシック" panose="020B0600070205080204" pitchFamily="34" charset="-128"/>
                <a:cs typeface="Times New Roman" panose="02020603050405020304" pitchFamily="18" charset="0"/>
              </a:rPr>
              <a:t>as enrollment period pace requirement</a:t>
            </a:r>
          </a:p>
          <a:p>
            <a:pPr marL="685800" lvl="1" indent="-228600" fontAlgn="base">
              <a:lnSpc>
                <a:spcPct val="90000"/>
              </a:lnSpc>
              <a:spcBef>
                <a:spcPts val="500"/>
              </a:spcBef>
              <a:spcAft>
                <a:spcPct val="0"/>
              </a:spcAft>
              <a:buFont typeface="Arial" panose="020B0604020202020204" pitchFamily="34" charset="0"/>
              <a:buChar char="•"/>
              <a:defRPr/>
            </a:pPr>
            <a:r>
              <a:rPr lang="en-US" altLang="en-US" sz="2400" dirty="0">
                <a:latin typeface="Myriad Web Pro" pitchFamily="34" charset="0"/>
                <a:ea typeface="ＭＳ Ｐゴシック" panose="020B0600070205080204" pitchFamily="34" charset="-128"/>
                <a:cs typeface="Times New Roman" panose="02020603050405020304" pitchFamily="18" charset="0"/>
              </a:rPr>
              <a:t>Must be cumulative</a:t>
            </a:r>
          </a:p>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939977">
            <a:off x="3138488" y="5486400"/>
            <a:ext cx="286543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4"/>
          <p:cNvSpPr txBox="1">
            <a:spLocks noChangeArrowheads="1"/>
          </p:cNvSpPr>
          <p:nvPr/>
        </p:nvSpPr>
        <p:spPr bwMode="auto">
          <a:xfrm rot="21218232">
            <a:off x="6645976" y="4811629"/>
            <a:ext cx="2380884" cy="166199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charset="0"/>
              <a:buChar char="•"/>
              <a:defRPr sz="2800">
                <a:solidFill>
                  <a:schemeClr val="tx1"/>
                </a:solidFill>
                <a:latin typeface="Arial" charset="0"/>
              </a:defRPr>
            </a:lvl1pPr>
            <a:lvl2pPr>
              <a:lnSpc>
                <a:spcPct val="90000"/>
              </a:lnSpc>
              <a:spcBef>
                <a:spcPts val="500"/>
              </a:spcBef>
              <a:buFont typeface="Arial" charset="0"/>
              <a:buChar char="•"/>
              <a:defRPr sz="2400">
                <a:solidFill>
                  <a:schemeClr val="tx1"/>
                </a:solidFill>
                <a:latin typeface="Arial" charset="0"/>
              </a:defRPr>
            </a:lvl2pPr>
            <a:lvl3pPr marL="1143000" indent="-228600">
              <a:lnSpc>
                <a:spcPct val="90000"/>
              </a:lnSpc>
              <a:spcBef>
                <a:spcPts val="500"/>
              </a:spcBef>
              <a:buFont typeface="Arial" charset="0"/>
              <a:buChar char="•"/>
              <a:defRPr sz="2000">
                <a:solidFill>
                  <a:schemeClr val="tx1"/>
                </a:solidFill>
                <a:latin typeface="Arial" charset="0"/>
              </a:defRPr>
            </a:lvl3pPr>
            <a:lvl4pPr marL="1600200" indent="-228600">
              <a:lnSpc>
                <a:spcPct val="90000"/>
              </a:lnSpc>
              <a:spcBef>
                <a:spcPts val="500"/>
              </a:spcBef>
              <a:buFont typeface="Arial" charset="0"/>
              <a:buChar char="•"/>
              <a:defRPr>
                <a:solidFill>
                  <a:schemeClr val="tx1"/>
                </a:solidFill>
                <a:latin typeface="Arial" charset="0"/>
              </a:defRPr>
            </a:lvl4pPr>
            <a:lvl5pPr marL="2057400" indent="-228600">
              <a:lnSpc>
                <a:spcPct val="90000"/>
              </a:lnSpc>
              <a:spcBef>
                <a:spcPts val="500"/>
              </a:spcBef>
              <a:buFont typeface="Arial" charset="0"/>
              <a:buChar char="•"/>
              <a:defRPr>
                <a:solidFill>
                  <a:schemeClr val="tx1"/>
                </a:solidFill>
                <a:latin typeface="Arial"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Arial" charset="0"/>
              </a:defRPr>
            </a:lvl9pPr>
          </a:lstStyle>
          <a:p>
            <a:pPr marL="0" lvl="1" eaLnBrk="1" hangingPunct="1">
              <a:lnSpc>
                <a:spcPct val="100000"/>
              </a:lnSpc>
              <a:spcBef>
                <a:spcPct val="0"/>
              </a:spcBef>
              <a:buFont typeface="Wingdings" pitchFamily="2" charset="2"/>
              <a:buNone/>
            </a:pPr>
            <a:r>
              <a:rPr lang="en-US" altLang="en-US" sz="1400" b="1" dirty="0">
                <a:latin typeface="Calibri" pitchFamily="34" charset="0"/>
                <a:ea typeface="ＭＳ Ｐゴシック" pitchFamily="34" charset="-128"/>
                <a:cs typeface="Myriad Web Pro" pitchFamily="34" charset="0"/>
              </a:rPr>
              <a:t>Remember</a:t>
            </a:r>
            <a:r>
              <a:rPr lang="en-US" altLang="en-US" sz="1400" b="1" i="1" dirty="0">
                <a:latin typeface="Calibri" pitchFamily="34" charset="0"/>
                <a:ea typeface="ＭＳ Ｐゴシック" pitchFamily="34" charset="-128"/>
                <a:cs typeface="Myriad Web Pro" pitchFamily="34" charset="0"/>
              </a:rPr>
              <a:t>:  </a:t>
            </a:r>
            <a:r>
              <a:rPr lang="en-US" altLang="en-US" sz="1400" i="1" dirty="0">
                <a:latin typeface="Calibri" pitchFamily="34" charset="0"/>
                <a:ea typeface="ＭＳ Ｐゴシック" pitchFamily="34" charset="-128"/>
                <a:cs typeface="Myriad Web Pro" pitchFamily="34" charset="0"/>
              </a:rPr>
              <a:t>D</a:t>
            </a:r>
            <a:r>
              <a:rPr lang="en-US" altLang="en-US" sz="1400" i="1" dirty="0">
                <a:latin typeface="Calibri" pitchFamily="34" charset="0"/>
                <a:ea typeface="ＭＳ Ｐゴシック" pitchFamily="34" charset="-128"/>
                <a:cs typeface="Times New Roman" pitchFamily="18" charset="0"/>
              </a:rPr>
              <a:t>escribe treatment </a:t>
            </a:r>
          </a:p>
          <a:p>
            <a:pPr marL="0" lvl="1" eaLnBrk="1" hangingPunct="1">
              <a:lnSpc>
                <a:spcPct val="100000"/>
              </a:lnSpc>
              <a:spcBef>
                <a:spcPct val="0"/>
              </a:spcBef>
              <a:buFont typeface="Wingdings" pitchFamily="2" charset="2"/>
              <a:buNone/>
            </a:pPr>
            <a:r>
              <a:rPr lang="en-US" altLang="en-US" sz="1400" i="1" dirty="0">
                <a:latin typeface="Calibri" pitchFamily="34" charset="0"/>
                <a:ea typeface="ＭＳ Ｐゴシック" pitchFamily="34" charset="-128"/>
                <a:cs typeface="Times New Roman" pitchFamily="18" charset="0"/>
              </a:rPr>
              <a:t>of incompletes, withdrawals, remedial coursework, repetitions, or transfers of credits</a:t>
            </a:r>
          </a:p>
          <a:p>
            <a:pPr eaLnBrk="1" hangingPunct="1">
              <a:lnSpc>
                <a:spcPct val="100000"/>
              </a:lnSpc>
              <a:spcBef>
                <a:spcPct val="0"/>
              </a:spcBef>
              <a:buFontTx/>
              <a:buNone/>
            </a:pPr>
            <a:endParaRPr lang="en-US" altLang="en-US" sz="1800" i="1" dirty="0">
              <a:latin typeface="Calibri" pitchFamily="34" charset="0"/>
              <a:ea typeface="ＭＳ Ｐゴシック" pitchFamily="34" charset="-128"/>
              <a:cs typeface="Times New Roman" pitchFamily="18" charset="0"/>
            </a:endParaRPr>
          </a:p>
        </p:txBody>
      </p:sp>
    </p:spTree>
    <p:extLst>
      <p:ext uri="{BB962C8B-B14F-4D97-AF65-F5344CB8AC3E}">
        <p14:creationId xmlns:p14="http://schemas.microsoft.com/office/powerpoint/2010/main" val="37408060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Pace Rate</a:t>
            </a:r>
          </a:p>
        </p:txBody>
      </p:sp>
      <p:sp>
        <p:nvSpPr>
          <p:cNvPr id="3" name="Content Placeholder 2"/>
          <p:cNvSpPr>
            <a:spLocks noGrp="1"/>
          </p:cNvSpPr>
          <p:nvPr>
            <p:ph idx="1"/>
          </p:nvPr>
        </p:nvSpPr>
        <p:spPr/>
        <p:txBody>
          <a:bodyPr>
            <a:normAutofit fontScale="92500" lnSpcReduction="10000"/>
          </a:bodyPr>
          <a:lstStyle/>
          <a:p>
            <a:r>
              <a:rPr lang="en-US" dirty="0"/>
              <a:t>Cumulative number of credits/hours earned by the cumulative number of credits/hours attempted</a:t>
            </a:r>
          </a:p>
          <a:p>
            <a:r>
              <a:rPr lang="en-US" dirty="0"/>
              <a:t>Typically schools publish the percentage</a:t>
            </a:r>
          </a:p>
          <a:p>
            <a:r>
              <a:rPr lang="en-US" dirty="0"/>
              <a:t>May defer by grade level, program, etc..</a:t>
            </a:r>
          </a:p>
          <a:p>
            <a:r>
              <a:rPr lang="en-US" dirty="0"/>
              <a:t>Example</a:t>
            </a:r>
          </a:p>
          <a:p>
            <a:pPr lvl="1"/>
            <a:r>
              <a:rPr lang="en-US" dirty="0"/>
              <a:t>Cumulative Credits Earned: 12	</a:t>
            </a:r>
          </a:p>
          <a:p>
            <a:pPr lvl="1"/>
            <a:r>
              <a:rPr lang="en-US" dirty="0"/>
              <a:t>Cumulative Credits Attempted: 20	</a:t>
            </a:r>
          </a:p>
          <a:p>
            <a:pPr lvl="1"/>
            <a:r>
              <a:rPr lang="en-US" dirty="0"/>
              <a:t>Pace Rate:  60% </a:t>
            </a:r>
          </a:p>
          <a:p>
            <a:endParaRPr lang="en-US" dirty="0"/>
          </a:p>
        </p:txBody>
      </p:sp>
    </p:spTree>
    <p:extLst>
      <p:ext uri="{BB962C8B-B14F-4D97-AF65-F5344CB8AC3E}">
        <p14:creationId xmlns:p14="http://schemas.microsoft.com/office/powerpoint/2010/main" val="24982537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1583531" y="685800"/>
            <a:ext cx="5048250" cy="914399"/>
          </a:xfrm>
        </p:spPr>
        <p:txBody>
          <a:bodyPr>
            <a:normAutofit/>
          </a:bodyPr>
          <a:lstStyle/>
          <a:p>
            <a:pPr eaLnBrk="1" hangingPunct="1"/>
            <a:r>
              <a:rPr lang="en-US" sz="3600" b="1" dirty="0">
                <a:latin typeface="Myriad Web Pro" charset="0"/>
                <a:ea typeface="MS PGothic" charset="0"/>
                <a:cs typeface="MS PGothic" charset="0"/>
              </a:rPr>
              <a:t>Financial Aid Warning</a:t>
            </a:r>
          </a:p>
        </p:txBody>
      </p:sp>
      <p:sp>
        <p:nvSpPr>
          <p:cNvPr id="53250" name="Text Placeholder 2"/>
          <p:cNvSpPr>
            <a:spLocks noGrp="1"/>
          </p:cNvSpPr>
          <p:nvPr>
            <p:ph type="body" idx="1"/>
          </p:nvPr>
        </p:nvSpPr>
        <p:spPr>
          <a:xfrm>
            <a:off x="4998244" y="1447801"/>
            <a:ext cx="3680222" cy="533400"/>
          </a:xfrm>
        </p:spPr>
        <p:txBody>
          <a:bodyPr>
            <a:normAutofit fontScale="92500"/>
          </a:bodyPr>
          <a:lstStyle/>
          <a:p>
            <a:pPr eaLnBrk="1" hangingPunct="1"/>
            <a:r>
              <a:rPr lang="en-US" sz="2600" dirty="0">
                <a:latin typeface="Myriad Web Pro" charset="0"/>
                <a:ea typeface="MS PGothic" charset="0"/>
                <a:cs typeface="MS PGothic" charset="0"/>
              </a:rPr>
              <a:t>Ideas to Consider</a:t>
            </a:r>
            <a:r>
              <a:rPr lang="en-US" dirty="0">
                <a:latin typeface="Myriad Web Pro" charset="0"/>
                <a:ea typeface="MS PGothic" charset="0"/>
                <a:cs typeface="MS PGothic" charset="0"/>
              </a:rPr>
              <a:t>	</a:t>
            </a:r>
          </a:p>
        </p:txBody>
      </p:sp>
      <p:sp>
        <p:nvSpPr>
          <p:cNvPr id="53251" name="Content Placeholder 3"/>
          <p:cNvSpPr>
            <a:spLocks noGrp="1"/>
          </p:cNvSpPr>
          <p:nvPr>
            <p:ph sz="half" idx="2"/>
          </p:nvPr>
        </p:nvSpPr>
        <p:spPr>
          <a:xfrm>
            <a:off x="4998244" y="2217738"/>
            <a:ext cx="3680222" cy="3676650"/>
          </a:xfrm>
        </p:spPr>
        <p:txBody>
          <a:bodyPr>
            <a:normAutofit/>
          </a:bodyPr>
          <a:lstStyle/>
          <a:p>
            <a:pPr eaLnBrk="1" hangingPunct="1"/>
            <a:r>
              <a:rPr lang="en-US" dirty="0">
                <a:latin typeface="Myriad Web Pro" charset="0"/>
                <a:ea typeface="MS PGothic" charset="0"/>
                <a:cs typeface="MS PGothic" charset="0"/>
              </a:rPr>
              <a:t>Highlight campus resources that to put them back on track</a:t>
            </a:r>
          </a:p>
          <a:p>
            <a:pPr eaLnBrk="1" hangingPunct="1"/>
            <a:r>
              <a:rPr lang="en-US" dirty="0">
                <a:latin typeface="Myriad Web Pro" charset="0"/>
                <a:ea typeface="MS PGothic" charset="0"/>
                <a:cs typeface="MS PGothic" charset="0"/>
              </a:rPr>
              <a:t>Check in part way through enrollment period</a:t>
            </a:r>
          </a:p>
          <a:p>
            <a:pPr eaLnBrk="1" hangingPunct="1"/>
            <a:r>
              <a:rPr lang="en-US" dirty="0">
                <a:latin typeface="Myriad Web Pro" charset="0"/>
                <a:ea typeface="MS PGothic" charset="0"/>
                <a:cs typeface="MS PGothic" charset="0"/>
              </a:rPr>
              <a:t>Communicate what happens next if fail</a:t>
            </a:r>
          </a:p>
          <a:p>
            <a:pPr eaLnBrk="1" hangingPunct="1"/>
            <a:endParaRPr lang="en-US" sz="3200" dirty="0">
              <a:latin typeface="Myriad Web Pro" charset="0"/>
              <a:ea typeface="MS PGothic" charset="0"/>
              <a:cs typeface="MS PGothic" charset="0"/>
            </a:endParaRPr>
          </a:p>
        </p:txBody>
      </p:sp>
      <p:sp>
        <p:nvSpPr>
          <p:cNvPr id="53252" name="Text Placeholder 4"/>
          <p:cNvSpPr>
            <a:spLocks noGrp="1"/>
          </p:cNvSpPr>
          <p:nvPr>
            <p:ph type="body" sz="quarter" idx="4294967295"/>
          </p:nvPr>
        </p:nvSpPr>
        <p:spPr>
          <a:xfrm>
            <a:off x="808435" y="1577976"/>
            <a:ext cx="3988594" cy="639763"/>
          </a:xfrm>
        </p:spPr>
        <p:txBody>
          <a:bodyPr>
            <a:normAutofit/>
          </a:bodyPr>
          <a:lstStyle/>
          <a:p>
            <a:pPr marL="0" indent="0" eaLnBrk="1" hangingPunct="1">
              <a:buFont typeface="Arial" charset="0"/>
              <a:buNone/>
            </a:pPr>
            <a:r>
              <a:rPr lang="en-US" sz="2400" b="1" dirty="0">
                <a:latin typeface="Myriad Web Pro" charset="0"/>
                <a:ea typeface="MS PGothic" charset="0"/>
                <a:cs typeface="MS PGothic" charset="0"/>
              </a:rPr>
              <a:t>The Mechanics</a:t>
            </a:r>
          </a:p>
        </p:txBody>
      </p:sp>
      <p:sp>
        <p:nvSpPr>
          <p:cNvPr id="6" name="Content Placeholder 5"/>
          <p:cNvSpPr>
            <a:spLocks noGrp="1"/>
          </p:cNvSpPr>
          <p:nvPr>
            <p:ph sz="quarter" idx="4294967295"/>
          </p:nvPr>
        </p:nvSpPr>
        <p:spPr>
          <a:xfrm>
            <a:off x="808435" y="2217738"/>
            <a:ext cx="3576638" cy="4608512"/>
          </a:xfrm>
        </p:spPr>
        <p:txBody>
          <a:bodyPr rtlCol="0">
            <a:normAutofit/>
          </a:bodyPr>
          <a:lstStyle/>
          <a:p>
            <a:pPr eaLnBrk="1" hangingPunct="1">
              <a:buFont typeface="Arial" panose="020B0604020202020204" pitchFamily="34" charset="0"/>
              <a:buChar char="•"/>
              <a:defRPr/>
            </a:pPr>
            <a:r>
              <a:rPr lang="en-US" altLang="en-US" sz="2400" dirty="0" smtClean="0">
                <a:latin typeface="Myriad Web Pro" pitchFamily="34" charset="0"/>
                <a:ea typeface="ＭＳ Ｐゴシック" panose="020B0600070205080204" pitchFamily="34" charset="-128"/>
                <a:cs typeface="Myriad Web Pro" pitchFamily="34" charset="0"/>
              </a:rPr>
              <a:t>No appeal necessary</a:t>
            </a:r>
          </a:p>
          <a:p>
            <a:pPr eaLnBrk="1" hangingPunct="1">
              <a:buFont typeface="Arial" panose="020B0604020202020204" pitchFamily="34" charset="0"/>
              <a:buChar char="•"/>
              <a:defRPr/>
            </a:pPr>
            <a:r>
              <a:rPr lang="en-US" altLang="en-US" sz="2400" dirty="0" smtClean="0">
                <a:latin typeface="Myriad Web Pro" pitchFamily="34" charset="0"/>
                <a:ea typeface="ＭＳ Ｐゴシック" panose="020B0600070205080204" pitchFamily="34" charset="-128"/>
                <a:cs typeface="Myriad Web Pro" pitchFamily="34" charset="0"/>
              </a:rPr>
              <a:t>Available for one payment period</a:t>
            </a:r>
          </a:p>
          <a:p>
            <a:pPr eaLnBrk="1" hangingPunct="1">
              <a:buFont typeface="Arial" panose="020B0604020202020204" pitchFamily="34" charset="0"/>
              <a:buChar char="•"/>
              <a:defRPr/>
            </a:pPr>
            <a:r>
              <a:rPr lang="en-US" altLang="en-US" sz="2400" dirty="0" smtClean="0">
                <a:latin typeface="Myriad Web Pro" pitchFamily="34" charset="0"/>
                <a:ea typeface="ＭＳ Ｐゴシック" panose="020B0600070205080204" pitchFamily="34" charset="-128"/>
                <a:cs typeface="Myriad Web Pro" pitchFamily="34" charset="0"/>
              </a:rPr>
              <a:t>Unable to grant for 2 consecutive payment periods</a:t>
            </a:r>
          </a:p>
          <a:p>
            <a:pPr marL="0" indent="0" eaLnBrk="1" fontAlgn="auto" hangingPunct="1">
              <a:spcAft>
                <a:spcPts val="0"/>
              </a:spcAft>
              <a:buFont typeface="Arial" panose="020B0604020202020204" pitchFamily="34" charset="0"/>
              <a:buNone/>
              <a:defRPr/>
            </a:pPr>
            <a:endParaRPr lang="en-US" dirty="0">
              <a:ea typeface="+mn-ea"/>
              <a:cs typeface="+mn-cs"/>
            </a:endParaRPr>
          </a:p>
        </p:txBody>
      </p:sp>
      <p:sp>
        <p:nvSpPr>
          <p:cNvPr id="53254" name="TextBox 6"/>
          <p:cNvSpPr txBox="1">
            <a:spLocks noChangeArrowheads="1"/>
          </p:cNvSpPr>
          <p:nvPr/>
        </p:nvSpPr>
        <p:spPr bwMode="auto">
          <a:xfrm>
            <a:off x="4686300" y="152401"/>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b="1" dirty="0">
              <a:solidFill>
                <a:schemeClr val="bg1"/>
              </a:solidFill>
              <a:latin typeface="Calibri" charset="0"/>
              <a:ea typeface="MS PGothic" charset="0"/>
              <a:cs typeface="MS PGothic" charset="0"/>
            </a:endParaRPr>
          </a:p>
          <a:p>
            <a:pPr eaLnBrk="1" hangingPunct="1"/>
            <a:endParaRPr lang="en-US" sz="1800" dirty="0">
              <a:latin typeface="Calibri" charset="0"/>
              <a:ea typeface="MS PGothic" charset="0"/>
              <a:cs typeface="MS PGothic" charset="0"/>
            </a:endParaRPr>
          </a:p>
        </p:txBody>
      </p:sp>
      <p:sp>
        <p:nvSpPr>
          <p:cNvPr id="53256" name="TextBox 10"/>
          <p:cNvSpPr txBox="1">
            <a:spLocks noChangeArrowheads="1"/>
          </p:cNvSpPr>
          <p:nvPr/>
        </p:nvSpPr>
        <p:spPr bwMode="auto">
          <a:xfrm rot="21053302">
            <a:off x="795068" y="4607347"/>
            <a:ext cx="34666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eaLnBrk="1" hangingPunct="1">
              <a:buFont typeface="Wingdings" charset="0"/>
              <a:buNone/>
            </a:pPr>
            <a:r>
              <a:rPr lang="en-US" sz="2000" b="1" dirty="0">
                <a:latin typeface="Calibri" charset="0"/>
                <a:ea typeface="MS PGothic" charset="0"/>
                <a:cs typeface="MS PGothic" charset="0"/>
              </a:rPr>
              <a:t>Remember:  </a:t>
            </a:r>
            <a:r>
              <a:rPr lang="en-US" sz="2000" i="1" dirty="0">
                <a:latin typeface="Calibri" charset="0"/>
                <a:ea typeface="MS PGothic" charset="0"/>
                <a:cs typeface="MS PGothic" charset="0"/>
              </a:rPr>
              <a:t>School must notify students of SAP review and impact</a:t>
            </a:r>
          </a:p>
        </p:txBody>
      </p:sp>
      <p:sp>
        <p:nvSpPr>
          <p:cNvPr id="53257" name="TextBox 9"/>
          <p:cNvSpPr txBox="1">
            <a:spLocks noChangeArrowheads="1"/>
          </p:cNvSpPr>
          <p:nvPr/>
        </p:nvSpPr>
        <p:spPr bwMode="auto">
          <a:xfrm>
            <a:off x="8620126" y="6411913"/>
            <a:ext cx="4226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4DC842B-4099-794C-93B4-29F62AB07B4C}" type="slidenum">
              <a:rPr lang="en-US" sz="1800"/>
              <a:pPr/>
              <a:t>13</a:t>
            </a:fld>
            <a:endParaRPr lang="en-US" sz="1800"/>
          </a:p>
        </p:txBody>
      </p:sp>
    </p:spTree>
    <p:extLst>
      <p:ext uri="{BB962C8B-B14F-4D97-AF65-F5344CB8AC3E}">
        <p14:creationId xmlns:p14="http://schemas.microsoft.com/office/powerpoint/2010/main" val="240186053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1905000" y="838200"/>
            <a:ext cx="5048250" cy="728662"/>
          </a:xfrm>
        </p:spPr>
        <p:txBody>
          <a:bodyPr>
            <a:normAutofit/>
          </a:bodyPr>
          <a:lstStyle/>
          <a:p>
            <a:pPr eaLnBrk="1" hangingPunct="1"/>
            <a:r>
              <a:rPr lang="en-US" sz="3200" b="1" dirty="0">
                <a:latin typeface="Myriad Web Pro" charset="0"/>
                <a:ea typeface="MS PGothic" charset="0"/>
                <a:cs typeface="MS PGothic" charset="0"/>
              </a:rPr>
              <a:t>Financial Aid Probation</a:t>
            </a:r>
          </a:p>
        </p:txBody>
      </p:sp>
      <p:sp>
        <p:nvSpPr>
          <p:cNvPr id="55298" name="Text Placeholder 2"/>
          <p:cNvSpPr>
            <a:spLocks noGrp="1"/>
          </p:cNvSpPr>
          <p:nvPr>
            <p:ph type="body" idx="1"/>
          </p:nvPr>
        </p:nvSpPr>
        <p:spPr>
          <a:xfrm>
            <a:off x="4998244" y="1668463"/>
            <a:ext cx="3680222" cy="541337"/>
          </a:xfrm>
        </p:spPr>
        <p:txBody>
          <a:bodyPr>
            <a:normAutofit fontScale="77500" lnSpcReduction="20000"/>
          </a:bodyPr>
          <a:lstStyle/>
          <a:p>
            <a:pPr eaLnBrk="1" hangingPunct="1"/>
            <a:r>
              <a:rPr lang="en-US" sz="3100" dirty="0">
                <a:latin typeface="Myriad Web Pro" charset="0"/>
                <a:ea typeface="MS PGothic" charset="0"/>
                <a:cs typeface="MS PGothic" charset="0"/>
              </a:rPr>
              <a:t>Ideas to Consider</a:t>
            </a:r>
            <a:r>
              <a:rPr lang="en-US" dirty="0">
                <a:latin typeface="Myriad Web Pro" charset="0"/>
                <a:ea typeface="MS PGothic" charset="0"/>
                <a:cs typeface="MS PGothic" charset="0"/>
              </a:rPr>
              <a:t>	</a:t>
            </a:r>
          </a:p>
        </p:txBody>
      </p:sp>
      <p:sp>
        <p:nvSpPr>
          <p:cNvPr id="55299" name="Content Placeholder 3"/>
          <p:cNvSpPr>
            <a:spLocks noGrp="1"/>
          </p:cNvSpPr>
          <p:nvPr>
            <p:ph sz="half" idx="2"/>
          </p:nvPr>
        </p:nvSpPr>
        <p:spPr>
          <a:xfrm>
            <a:off x="4998244" y="2308225"/>
            <a:ext cx="3680222" cy="3676650"/>
          </a:xfrm>
        </p:spPr>
        <p:txBody>
          <a:bodyPr>
            <a:normAutofit/>
          </a:bodyPr>
          <a:lstStyle/>
          <a:p>
            <a:pPr eaLnBrk="1" hangingPunct="1"/>
            <a:r>
              <a:rPr lang="en-US" sz="1800" dirty="0">
                <a:latin typeface="Myriad Web Pro" charset="0"/>
                <a:ea typeface="MS PGothic" charset="0"/>
                <a:cs typeface="MS PGothic" charset="0"/>
              </a:rPr>
              <a:t>Help students know what a successful appeal looks like</a:t>
            </a:r>
          </a:p>
          <a:p>
            <a:pPr eaLnBrk="1" hangingPunct="1"/>
            <a:r>
              <a:rPr lang="en-US" sz="1800" dirty="0">
                <a:latin typeface="Myriad Web Pro" charset="0"/>
                <a:ea typeface="MS PGothic" charset="0"/>
                <a:cs typeface="MS PGothic" charset="0"/>
              </a:rPr>
              <a:t>Highlight campus resources that to put them back on track</a:t>
            </a:r>
          </a:p>
          <a:p>
            <a:pPr eaLnBrk="1" hangingPunct="1"/>
            <a:r>
              <a:rPr lang="en-US" sz="1800" dirty="0">
                <a:latin typeface="Myriad Web Pro" charset="0"/>
                <a:ea typeface="MS PGothic" charset="0"/>
                <a:cs typeface="MS PGothic" charset="0"/>
              </a:rPr>
              <a:t>Discuss the “costs” for failing (i.e., future earnings, more time) </a:t>
            </a:r>
          </a:p>
        </p:txBody>
      </p:sp>
      <p:sp>
        <p:nvSpPr>
          <p:cNvPr id="55300" name="Text Placeholder 4"/>
          <p:cNvSpPr>
            <a:spLocks noGrp="1"/>
          </p:cNvSpPr>
          <p:nvPr>
            <p:ph type="body" sz="quarter" idx="4294967295"/>
          </p:nvPr>
        </p:nvSpPr>
        <p:spPr>
          <a:xfrm>
            <a:off x="808435" y="1295401"/>
            <a:ext cx="3988594" cy="609600"/>
          </a:xfrm>
        </p:spPr>
        <p:txBody>
          <a:bodyPr/>
          <a:lstStyle/>
          <a:p>
            <a:pPr marL="0" indent="0" eaLnBrk="1" hangingPunct="1">
              <a:buFont typeface="Arial" charset="0"/>
              <a:buNone/>
            </a:pPr>
            <a:r>
              <a:rPr lang="en-US" sz="2400" b="1" dirty="0">
                <a:latin typeface="Myriad Web Pro" charset="0"/>
                <a:ea typeface="MS PGothic" charset="0"/>
                <a:cs typeface="MS PGothic" charset="0"/>
              </a:rPr>
              <a:t>The</a:t>
            </a:r>
            <a:r>
              <a:rPr lang="en-US" sz="3200" b="1" dirty="0">
                <a:latin typeface="Myriad Web Pro" charset="0"/>
                <a:ea typeface="MS PGothic" charset="0"/>
                <a:cs typeface="MS PGothic" charset="0"/>
              </a:rPr>
              <a:t> </a:t>
            </a:r>
            <a:r>
              <a:rPr lang="en-US" sz="2400" b="1" dirty="0">
                <a:latin typeface="Myriad Web Pro" charset="0"/>
                <a:ea typeface="MS PGothic" charset="0"/>
                <a:cs typeface="MS PGothic" charset="0"/>
              </a:rPr>
              <a:t>Mechanics</a:t>
            </a:r>
          </a:p>
        </p:txBody>
      </p:sp>
      <p:sp>
        <p:nvSpPr>
          <p:cNvPr id="6" name="Content Placeholder 5"/>
          <p:cNvSpPr>
            <a:spLocks noGrp="1"/>
          </p:cNvSpPr>
          <p:nvPr>
            <p:ph sz="quarter" idx="4294967295"/>
          </p:nvPr>
        </p:nvSpPr>
        <p:spPr>
          <a:xfrm>
            <a:off x="808435" y="1828801"/>
            <a:ext cx="3576638" cy="3962400"/>
          </a:xfrm>
        </p:spPr>
        <p:txBody>
          <a:bodyPr rtlCol="0">
            <a:noAutofit/>
          </a:bodyPr>
          <a:lstStyle/>
          <a:p>
            <a:pPr eaLnBrk="1" fontAlgn="auto" hangingPunct="1">
              <a:spcAft>
                <a:spcPts val="0"/>
              </a:spcAft>
              <a:defRPr/>
            </a:pPr>
            <a:r>
              <a:rPr lang="en-US" sz="1600" dirty="0">
                <a:latin typeface="Myriad Web Pro"/>
                <a:ea typeface="+mn-ea"/>
              </a:rPr>
              <a:t>Appeal </a:t>
            </a:r>
          </a:p>
          <a:p>
            <a:pPr lvl="1" eaLnBrk="1" fontAlgn="auto" hangingPunct="1">
              <a:spcAft>
                <a:spcPts val="0"/>
              </a:spcAft>
              <a:buFont typeface="Arial" panose="020B0604020202020204" pitchFamily="34" charset="0"/>
              <a:buChar char="•"/>
              <a:defRPr/>
            </a:pPr>
            <a:r>
              <a:rPr lang="en-US" sz="1600" dirty="0">
                <a:latin typeface="Myriad Web Pro"/>
                <a:ea typeface="+mn-ea"/>
              </a:rPr>
              <a:t>Describes why failed to maintain SAP</a:t>
            </a:r>
          </a:p>
          <a:p>
            <a:pPr lvl="1" eaLnBrk="1" fontAlgn="auto" hangingPunct="1">
              <a:spcAft>
                <a:spcPts val="0"/>
              </a:spcAft>
              <a:buFont typeface="Arial" panose="020B0604020202020204" pitchFamily="34" charset="0"/>
              <a:buChar char="•"/>
              <a:defRPr/>
            </a:pPr>
            <a:r>
              <a:rPr lang="en-US" sz="1600" dirty="0">
                <a:latin typeface="Myriad Web Pro"/>
                <a:ea typeface="+mn-ea"/>
              </a:rPr>
              <a:t>Outlines change in circumstances to allow to meet SAP now</a:t>
            </a:r>
          </a:p>
          <a:p>
            <a:pPr eaLnBrk="1" fontAlgn="auto" hangingPunct="1">
              <a:spcAft>
                <a:spcPts val="0"/>
              </a:spcAft>
              <a:defRPr/>
            </a:pPr>
            <a:r>
              <a:rPr lang="en-US" sz="1600" dirty="0">
                <a:latin typeface="Myriad Web Pro"/>
                <a:ea typeface="+mn-ea"/>
              </a:rPr>
              <a:t>School grants appeal</a:t>
            </a:r>
          </a:p>
          <a:p>
            <a:pPr lvl="1" eaLnBrk="1" fontAlgn="auto" hangingPunct="1">
              <a:spcAft>
                <a:spcPts val="0"/>
              </a:spcAft>
              <a:buFont typeface="Arial" panose="020B0604020202020204" pitchFamily="34" charset="0"/>
              <a:buChar char="•"/>
              <a:defRPr/>
            </a:pPr>
            <a:r>
              <a:rPr lang="en-US" sz="1600" dirty="0">
                <a:latin typeface="Myriad Web Pro"/>
                <a:ea typeface="+mn-ea"/>
              </a:rPr>
              <a:t>With expectation student meets SAP in next payment period </a:t>
            </a:r>
          </a:p>
          <a:p>
            <a:pPr marL="365760" lvl="1" indent="0" algn="ctr" eaLnBrk="1" fontAlgn="auto" hangingPunct="1">
              <a:spcAft>
                <a:spcPts val="0"/>
              </a:spcAft>
              <a:buFont typeface="Arial" panose="020B0604020202020204" pitchFamily="34" charset="0"/>
              <a:buNone/>
              <a:defRPr/>
            </a:pPr>
            <a:r>
              <a:rPr lang="en-US" sz="1600" dirty="0" smtClean="0">
                <a:latin typeface="Myriad Web Pro"/>
                <a:ea typeface="+mn-ea"/>
              </a:rPr>
              <a:t>OR</a:t>
            </a:r>
            <a:endParaRPr lang="en-US" sz="1600" dirty="0">
              <a:latin typeface="Myriad Web Pro"/>
              <a:ea typeface="+mn-ea"/>
            </a:endParaRPr>
          </a:p>
          <a:p>
            <a:pPr lvl="1" eaLnBrk="1" fontAlgn="auto" hangingPunct="1">
              <a:spcAft>
                <a:spcPts val="0"/>
              </a:spcAft>
              <a:buFont typeface="Arial" panose="020B0604020202020204" pitchFamily="34" charset="0"/>
              <a:buChar char="•"/>
              <a:defRPr/>
            </a:pPr>
            <a:r>
              <a:rPr lang="en-US" sz="1600" dirty="0">
                <a:latin typeface="Myriad Web Pro"/>
                <a:ea typeface="+mn-ea"/>
              </a:rPr>
              <a:t>If successfully fulfill specific terms and conditions designed for student by specified point in time</a:t>
            </a:r>
          </a:p>
          <a:p>
            <a:pPr eaLnBrk="1" fontAlgn="auto" hangingPunct="1">
              <a:spcAft>
                <a:spcPts val="0"/>
              </a:spcAft>
              <a:defRPr/>
            </a:pPr>
            <a:endParaRPr lang="en-US" sz="1600" dirty="0">
              <a:ea typeface="+mn-ea"/>
            </a:endParaRPr>
          </a:p>
        </p:txBody>
      </p:sp>
      <p:sp>
        <p:nvSpPr>
          <p:cNvPr id="55302" name="TextBox 6"/>
          <p:cNvSpPr txBox="1">
            <a:spLocks noChangeArrowheads="1"/>
          </p:cNvSpPr>
          <p:nvPr/>
        </p:nvSpPr>
        <p:spPr bwMode="auto">
          <a:xfrm>
            <a:off x="4686300" y="152401"/>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b="1" dirty="0">
              <a:solidFill>
                <a:schemeClr val="bg1"/>
              </a:solidFill>
              <a:latin typeface="Calibri" charset="0"/>
              <a:ea typeface="MS PGothic" charset="0"/>
              <a:cs typeface="MS PGothic" charset="0"/>
            </a:endParaRPr>
          </a:p>
          <a:p>
            <a:pPr eaLnBrk="1" hangingPunct="1"/>
            <a:endParaRPr lang="en-US" sz="1800" dirty="0">
              <a:latin typeface="Calibri" charset="0"/>
              <a:ea typeface="MS PGothic" charset="0"/>
              <a:cs typeface="MS PGothic" charset="0"/>
            </a:endParaRPr>
          </a:p>
        </p:txBody>
      </p:sp>
      <p:sp>
        <p:nvSpPr>
          <p:cNvPr id="55304" name="TextBox 10"/>
          <p:cNvSpPr txBox="1">
            <a:spLocks noChangeArrowheads="1"/>
          </p:cNvSpPr>
          <p:nvPr/>
        </p:nvSpPr>
        <p:spPr bwMode="auto">
          <a:xfrm rot="-692543">
            <a:off x="5548961" y="4413893"/>
            <a:ext cx="243955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eaLnBrk="1" hangingPunct="1">
              <a:buFont typeface="Wingdings" charset="0"/>
              <a:buNone/>
            </a:pPr>
            <a:r>
              <a:rPr lang="en-US" sz="2000" b="1" dirty="0">
                <a:latin typeface="Calibri" charset="0"/>
                <a:ea typeface="MS PGothic" charset="0"/>
                <a:cs typeface="MS PGothic" charset="0"/>
              </a:rPr>
              <a:t>Remember:  </a:t>
            </a:r>
            <a:r>
              <a:rPr lang="en-US" sz="2000" i="1" dirty="0">
                <a:latin typeface="Calibri" charset="0"/>
                <a:ea typeface="MS PGothic" charset="0"/>
                <a:cs typeface="MS PGothic" charset="0"/>
              </a:rPr>
              <a:t>School must notify students of SAP review and impact</a:t>
            </a:r>
          </a:p>
        </p:txBody>
      </p:sp>
      <p:sp>
        <p:nvSpPr>
          <p:cNvPr id="55305" name="TextBox 9"/>
          <p:cNvSpPr txBox="1">
            <a:spLocks noChangeArrowheads="1"/>
          </p:cNvSpPr>
          <p:nvPr/>
        </p:nvSpPr>
        <p:spPr bwMode="auto">
          <a:xfrm>
            <a:off x="8620126" y="6411913"/>
            <a:ext cx="4226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17B2466-342A-5740-8DC3-40DBF72DE832}" type="slidenum">
              <a:rPr lang="en-US" sz="1800"/>
              <a:pPr/>
              <a:t>14</a:t>
            </a:fld>
            <a:endParaRPr lang="en-US" sz="1800"/>
          </a:p>
        </p:txBody>
      </p:sp>
    </p:spTree>
    <p:extLst>
      <p:ext uri="{BB962C8B-B14F-4D97-AF65-F5344CB8AC3E}">
        <p14:creationId xmlns:p14="http://schemas.microsoft.com/office/powerpoint/2010/main" val="372448001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028"/>
            <a:ext cx="8305800" cy="1203172"/>
          </a:xfrm>
        </p:spPr>
        <p:txBody>
          <a:bodyPr>
            <a:noAutofit/>
          </a:bodyPr>
          <a:lstStyle/>
          <a:p>
            <a:r>
              <a:rPr lang="en-US" sz="3200" b="1" dirty="0"/>
              <a:t>SAP Related</a:t>
            </a:r>
            <a:br>
              <a:rPr lang="en-US" sz="3200" b="1" dirty="0"/>
            </a:br>
            <a:r>
              <a:rPr lang="en-US" sz="3200" b="1" dirty="0"/>
              <a:t>Top Audit &amp; Program Review Findings </a:t>
            </a:r>
          </a:p>
        </p:txBody>
      </p:sp>
      <p:sp>
        <p:nvSpPr>
          <p:cNvPr id="3" name="Content Placeholder 2"/>
          <p:cNvSpPr>
            <a:spLocks noGrp="1"/>
          </p:cNvSpPr>
          <p:nvPr>
            <p:ph idx="1"/>
          </p:nvPr>
        </p:nvSpPr>
        <p:spPr>
          <a:xfrm>
            <a:off x="457200" y="2133600"/>
            <a:ext cx="8229600" cy="3733800"/>
          </a:xfrm>
        </p:spPr>
        <p:txBody>
          <a:bodyPr>
            <a:normAutofit/>
          </a:bodyPr>
          <a:lstStyle/>
          <a:p>
            <a:r>
              <a:rPr lang="en-US" dirty="0"/>
              <a:t>Misalignment of pace of progression and maximum timeframe</a:t>
            </a:r>
          </a:p>
          <a:p>
            <a:r>
              <a:rPr lang="en-US" dirty="0"/>
              <a:t>Applying a different policy than the official written SAP policy</a:t>
            </a:r>
          </a:p>
          <a:p>
            <a:r>
              <a:rPr lang="en-US" dirty="0"/>
              <a:t>Failure to properly monitor and/or document satisfactory progress</a:t>
            </a:r>
          </a:p>
          <a:p>
            <a:endParaRPr lang="en-US" sz="1200" dirty="0" smtClean="0"/>
          </a:p>
          <a:p>
            <a:pPr marL="0" indent="0">
              <a:buNone/>
            </a:pPr>
            <a:r>
              <a:rPr lang="en-US" sz="1200" dirty="0" smtClean="0">
                <a:solidFill>
                  <a:srgbClr val="7F7F7F"/>
                </a:solidFill>
              </a:rPr>
              <a:t>Source</a:t>
            </a:r>
            <a:r>
              <a:rPr lang="en-US" sz="1200" dirty="0">
                <a:solidFill>
                  <a:srgbClr val="7F7F7F"/>
                </a:solidFill>
              </a:rPr>
              <a:t>:  USED Federal Training Officer David </a:t>
            </a:r>
            <a:r>
              <a:rPr lang="en-US" sz="1200" dirty="0" err="1">
                <a:solidFill>
                  <a:srgbClr val="7F7F7F"/>
                </a:solidFill>
              </a:rPr>
              <a:t>Bartnicki’s</a:t>
            </a:r>
            <a:r>
              <a:rPr lang="en-US" sz="1200" dirty="0">
                <a:solidFill>
                  <a:srgbClr val="7F7F7F"/>
                </a:solidFill>
              </a:rPr>
              <a:t> 2013 NASFAA presentation</a:t>
            </a:r>
          </a:p>
          <a:p>
            <a:endParaRPr lang="en-US" dirty="0"/>
          </a:p>
        </p:txBody>
      </p:sp>
    </p:spTree>
    <p:extLst>
      <p:ext uri="{BB962C8B-B14F-4D97-AF65-F5344CB8AC3E}">
        <p14:creationId xmlns:p14="http://schemas.microsoft.com/office/powerpoint/2010/main" val="30196780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b="1" dirty="0">
                <a:solidFill>
                  <a:prstClr val="black"/>
                </a:solidFill>
                <a:latin typeface="Arial" panose="020B0604020202020204"/>
              </a:rPr>
              <a:t>Proactive Communications</a:t>
            </a:r>
            <a:endParaRPr lang="en-US" sz="3200" b="1" dirty="0"/>
          </a:p>
        </p:txBody>
      </p:sp>
      <p:sp>
        <p:nvSpPr>
          <p:cNvPr id="3" name="Content Placeholder 2"/>
          <p:cNvSpPr>
            <a:spLocks noGrp="1"/>
          </p:cNvSpPr>
          <p:nvPr>
            <p:ph idx="1"/>
          </p:nvPr>
        </p:nvSpPr>
        <p:spPr>
          <a:xfrm>
            <a:off x="457200" y="1447800"/>
            <a:ext cx="8229600" cy="4775200"/>
          </a:xfrm>
        </p:spPr>
        <p:txBody>
          <a:bodyPr>
            <a:normAutofit fontScale="92500"/>
          </a:bodyPr>
          <a:lstStyle/>
          <a:p>
            <a:pPr marL="228600" lvl="0" indent="-228600" fontAlgn="base">
              <a:lnSpc>
                <a:spcPct val="90000"/>
              </a:lnSpc>
              <a:spcBef>
                <a:spcPts val="1000"/>
              </a:spcBef>
              <a:spcAft>
                <a:spcPct val="0"/>
              </a:spcAft>
              <a:buFont typeface="Arial" charset="0"/>
              <a:buChar char="•"/>
            </a:pPr>
            <a:r>
              <a:rPr lang="en-US" altLang="en-US" dirty="0">
                <a:solidFill>
                  <a:prstClr val="black"/>
                </a:solidFill>
                <a:latin typeface="Myriad Web Pro" pitchFamily="34" charset="0"/>
              </a:rPr>
              <a:t>Offer online, video based SAP counseling</a:t>
            </a:r>
          </a:p>
          <a:p>
            <a:pPr marL="228600" lvl="0" indent="-228600" fontAlgn="base">
              <a:lnSpc>
                <a:spcPct val="90000"/>
              </a:lnSpc>
              <a:spcBef>
                <a:spcPts val="1000"/>
              </a:spcBef>
              <a:spcAft>
                <a:spcPct val="0"/>
              </a:spcAft>
              <a:buFont typeface="Arial" charset="0"/>
              <a:buChar char="•"/>
            </a:pPr>
            <a:r>
              <a:rPr lang="en-US" altLang="en-US" dirty="0">
                <a:solidFill>
                  <a:prstClr val="black"/>
                </a:solidFill>
                <a:latin typeface="Myriad Web Pro" pitchFamily="34" charset="0"/>
              </a:rPr>
              <a:t>Deliver SAP content in Student Orientation</a:t>
            </a:r>
          </a:p>
          <a:p>
            <a:pPr marL="228600" lvl="0" indent="-228600" fontAlgn="base">
              <a:lnSpc>
                <a:spcPct val="90000"/>
              </a:lnSpc>
              <a:spcBef>
                <a:spcPts val="1000"/>
              </a:spcBef>
              <a:spcAft>
                <a:spcPct val="0"/>
              </a:spcAft>
              <a:buFont typeface="Arial" charset="0"/>
              <a:buChar char="•"/>
            </a:pPr>
            <a:r>
              <a:rPr lang="en-US" altLang="en-US" dirty="0">
                <a:solidFill>
                  <a:prstClr val="black"/>
                </a:solidFill>
                <a:latin typeface="Myriad Web Pro" pitchFamily="34" charset="0"/>
              </a:rPr>
              <a:t>Partner with Academic Advising &amp; Registrar’s Office to disseminate info</a:t>
            </a:r>
          </a:p>
          <a:p>
            <a:pPr marL="228600" lvl="0" indent="-228600" fontAlgn="base">
              <a:lnSpc>
                <a:spcPct val="90000"/>
              </a:lnSpc>
              <a:spcBef>
                <a:spcPts val="1000"/>
              </a:spcBef>
              <a:spcAft>
                <a:spcPct val="0"/>
              </a:spcAft>
              <a:buFont typeface="Arial" charset="0"/>
              <a:buChar char="•"/>
            </a:pPr>
            <a:r>
              <a:rPr lang="en-US" altLang="en-US" dirty="0">
                <a:solidFill>
                  <a:prstClr val="black"/>
                </a:solidFill>
                <a:latin typeface="Myriad Web Pro" pitchFamily="34" charset="0"/>
              </a:rPr>
              <a:t>Make an in-person SAP Counseling session available as an option to all students </a:t>
            </a:r>
          </a:p>
          <a:p>
            <a:pPr marL="228600" lvl="0" indent="-228600" fontAlgn="base">
              <a:lnSpc>
                <a:spcPct val="90000"/>
              </a:lnSpc>
              <a:spcBef>
                <a:spcPts val="1000"/>
              </a:spcBef>
              <a:spcAft>
                <a:spcPct val="0"/>
              </a:spcAft>
              <a:buFont typeface="Arial" charset="0"/>
              <a:buChar char="•"/>
            </a:pPr>
            <a:r>
              <a:rPr lang="en-US" altLang="en-US" dirty="0">
                <a:solidFill>
                  <a:prstClr val="black"/>
                </a:solidFill>
                <a:latin typeface="Myriad Web Pro" pitchFamily="34" charset="0"/>
              </a:rPr>
              <a:t>Work with Extended Opportunity Programs and Services (EOPS) &amp; other outreach office to require session for program participants </a:t>
            </a:r>
          </a:p>
          <a:p>
            <a:endParaRPr lang="en-US" dirty="0"/>
          </a:p>
        </p:txBody>
      </p:sp>
    </p:spTree>
    <p:extLst>
      <p:ext uri="{BB962C8B-B14F-4D97-AF65-F5344CB8AC3E}">
        <p14:creationId xmlns:p14="http://schemas.microsoft.com/office/powerpoint/2010/main" val="41338635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0" y="685800"/>
            <a:ext cx="7205663" cy="681038"/>
          </a:xfrm>
        </p:spPr>
        <p:txBody>
          <a:bodyPr rtlCol="0">
            <a:normAutofit/>
          </a:bodyPr>
          <a:lstStyle/>
          <a:p>
            <a:pPr eaLnBrk="1" fontAlgn="auto" hangingPunct="1">
              <a:spcAft>
                <a:spcPts val="0"/>
              </a:spcAft>
              <a:defRPr/>
            </a:pPr>
            <a:r>
              <a:rPr lang="en-US" sz="3200" dirty="0">
                <a:ea typeface="+mj-ea"/>
                <a:cs typeface="+mj-cs"/>
              </a:rPr>
              <a:t>Communications </a:t>
            </a:r>
            <a:r>
              <a:rPr lang="en-US" sz="3200" dirty="0" smtClean="0">
                <a:ea typeface="+mj-ea"/>
                <a:cs typeface="+mj-cs"/>
              </a:rPr>
              <a:t>To At </a:t>
            </a:r>
            <a:r>
              <a:rPr lang="en-US" sz="3200" dirty="0">
                <a:ea typeface="+mj-ea"/>
                <a:cs typeface="+mj-cs"/>
              </a:rPr>
              <a:t>Risk Students</a:t>
            </a:r>
          </a:p>
        </p:txBody>
      </p:sp>
      <p:sp>
        <p:nvSpPr>
          <p:cNvPr id="35842" name="Content Placeholder 2"/>
          <p:cNvSpPr>
            <a:spLocks noGrp="1"/>
          </p:cNvSpPr>
          <p:nvPr>
            <p:ph idx="1"/>
          </p:nvPr>
        </p:nvSpPr>
        <p:spPr>
          <a:xfrm>
            <a:off x="1066800" y="1371600"/>
            <a:ext cx="7423547" cy="4581525"/>
          </a:xfrm>
        </p:spPr>
        <p:txBody>
          <a:bodyPr>
            <a:normAutofit fontScale="70000" lnSpcReduction="20000"/>
          </a:bodyPr>
          <a:lstStyle/>
          <a:p>
            <a:pPr eaLnBrk="1" hangingPunct="1">
              <a:spcBef>
                <a:spcPts val="2000"/>
              </a:spcBef>
            </a:pPr>
            <a:r>
              <a:rPr lang="en-US" dirty="0">
                <a:latin typeface="Myriad Web Pro" charset="0"/>
              </a:rPr>
              <a:t>Make online, video based SAP counseling available when notified of SAP status to explain the basics, review the appeal process, and measure their understanding</a:t>
            </a:r>
          </a:p>
          <a:p>
            <a:pPr eaLnBrk="1" hangingPunct="1">
              <a:spcBef>
                <a:spcPts val="2000"/>
              </a:spcBef>
            </a:pPr>
            <a:r>
              <a:rPr lang="en-US" dirty="0">
                <a:latin typeface="Myriad Web Pro" charset="0"/>
              </a:rPr>
              <a:t>Offer one-on-one, in-person meetings to discuss the SAP evaluation and discuss appeal process</a:t>
            </a:r>
          </a:p>
          <a:p>
            <a:pPr eaLnBrk="1" hangingPunct="1">
              <a:spcBef>
                <a:spcPts val="2000"/>
              </a:spcBef>
            </a:pPr>
            <a:r>
              <a:rPr lang="en-US" dirty="0">
                <a:latin typeface="Myriad Web Pro" charset="0"/>
              </a:rPr>
              <a:t>Provide an SAP session to all those who failed to meet requirements and want to appeal</a:t>
            </a:r>
          </a:p>
          <a:p>
            <a:pPr eaLnBrk="1" hangingPunct="1">
              <a:spcBef>
                <a:spcPts val="2000"/>
              </a:spcBef>
            </a:pPr>
            <a:r>
              <a:rPr lang="en-US" dirty="0">
                <a:latin typeface="Myriad Web Pro" charset="0"/>
              </a:rPr>
              <a:t>Use notifications through multiple channels – admin system notification, email, and snail mail</a:t>
            </a:r>
          </a:p>
          <a:p>
            <a:pPr eaLnBrk="1" hangingPunct="1">
              <a:spcBef>
                <a:spcPts val="2000"/>
              </a:spcBef>
            </a:pPr>
            <a:r>
              <a:rPr lang="en-US" dirty="0">
                <a:latin typeface="Myriad Web Pro" charset="0"/>
              </a:rPr>
              <a:t>Require hearing of Appeal Committee to review appeal and offer resources to students. </a:t>
            </a:r>
          </a:p>
          <a:p>
            <a:pPr eaLnBrk="1" hangingPunct="1"/>
            <a:endParaRPr lang="en-US" dirty="0">
              <a:latin typeface="Arial" charset="0"/>
            </a:endParaRPr>
          </a:p>
        </p:txBody>
      </p:sp>
      <p:sp>
        <p:nvSpPr>
          <p:cNvPr id="35843" name="TextBox 3"/>
          <p:cNvSpPr txBox="1">
            <a:spLocks noChangeArrowheads="1"/>
          </p:cNvSpPr>
          <p:nvPr/>
        </p:nvSpPr>
        <p:spPr bwMode="auto">
          <a:xfrm>
            <a:off x="4686300" y="152401"/>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chemeClr val="bg1"/>
                </a:solidFill>
                <a:latin typeface="Calibri" charset="0"/>
                <a:ea typeface="MS PGothic" charset="0"/>
                <a:cs typeface="MS PGothic" charset="0"/>
              </a:rPr>
              <a:t> </a:t>
            </a:r>
            <a:endParaRPr lang="en-US" sz="1800" b="1" dirty="0">
              <a:solidFill>
                <a:schemeClr val="bg1"/>
              </a:solidFill>
              <a:latin typeface="Calibri" charset="0"/>
              <a:ea typeface="MS PGothic" charset="0"/>
              <a:cs typeface="MS PGothic" charset="0"/>
            </a:endParaRPr>
          </a:p>
          <a:p>
            <a:pPr eaLnBrk="1" hangingPunct="1"/>
            <a:endParaRPr lang="en-US" sz="1800" dirty="0">
              <a:latin typeface="Calibri" charset="0"/>
              <a:ea typeface="MS PGothic" charset="0"/>
              <a:cs typeface="MS PGothic" charset="0"/>
            </a:endParaRPr>
          </a:p>
        </p:txBody>
      </p:sp>
      <p:sp>
        <p:nvSpPr>
          <p:cNvPr id="35844" name="TextBox 4"/>
          <p:cNvSpPr txBox="1">
            <a:spLocks noChangeArrowheads="1"/>
          </p:cNvSpPr>
          <p:nvPr/>
        </p:nvSpPr>
        <p:spPr bwMode="auto">
          <a:xfrm>
            <a:off x="8620126" y="6411913"/>
            <a:ext cx="42267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28B987B-43BD-CF4E-9F55-E0DB691E35D1}" type="slidenum">
              <a:rPr lang="en-US" sz="1800"/>
              <a:pPr/>
              <a:t>17</a:t>
            </a:fld>
            <a:endParaRPr lang="en-US" sz="1800"/>
          </a:p>
        </p:txBody>
      </p:sp>
      <p:sp>
        <p:nvSpPr>
          <p:cNvPr id="35845" name="TextBox 5"/>
          <p:cNvSpPr txBox="1">
            <a:spLocks noChangeArrowheads="1"/>
          </p:cNvSpPr>
          <p:nvPr/>
        </p:nvSpPr>
        <p:spPr bwMode="auto">
          <a:xfrm>
            <a:off x="514350" y="0"/>
            <a:ext cx="1104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800" dirty="0"/>
          </a:p>
        </p:txBody>
      </p:sp>
    </p:spTree>
    <p:extLst>
      <p:ext uri="{BB962C8B-B14F-4D97-AF65-F5344CB8AC3E}">
        <p14:creationId xmlns:p14="http://schemas.microsoft.com/office/powerpoint/2010/main" val="202437955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028"/>
            <a:ext cx="8305800" cy="1050772"/>
          </a:xfrm>
        </p:spPr>
        <p:txBody>
          <a:bodyPr>
            <a:normAutofit/>
          </a:bodyPr>
          <a:lstStyle/>
          <a:p>
            <a:r>
              <a:rPr lang="en-US" sz="2800" b="1" dirty="0"/>
              <a:t>SAP Counseling</a:t>
            </a:r>
            <a:br>
              <a:rPr lang="en-US" sz="2800" b="1" dirty="0"/>
            </a:br>
            <a:r>
              <a:rPr lang="en-US" sz="2800" b="1" dirty="0"/>
              <a:t>Sacramento City College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27838" t="8170" r="20128" b="20689"/>
          <a:stretch>
            <a:fillRect/>
          </a:stretch>
        </p:blipFill>
        <p:spPr>
          <a:xfrm>
            <a:off x="2743200" y="1981200"/>
            <a:ext cx="3634822" cy="3200400"/>
          </a:xfrm>
        </p:spPr>
      </p:pic>
    </p:spTree>
    <p:extLst>
      <p:ext uri="{BB962C8B-B14F-4D97-AF65-F5344CB8AC3E}">
        <p14:creationId xmlns:p14="http://schemas.microsoft.com/office/powerpoint/2010/main" val="14626458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305800" cy="1066800"/>
          </a:xfrm>
        </p:spPr>
        <p:txBody>
          <a:bodyPr>
            <a:noAutofit/>
          </a:bodyPr>
          <a:lstStyle/>
          <a:p>
            <a:r>
              <a:rPr lang="en-US" sz="2800" b="1" dirty="0"/>
              <a:t>SAP Counseling</a:t>
            </a:r>
            <a:br>
              <a:rPr lang="en-US" sz="2800" b="1" dirty="0"/>
            </a:br>
            <a:r>
              <a:rPr lang="en-US" sz="2800" b="1" dirty="0"/>
              <a:t>Western Washington University</a:t>
            </a:r>
          </a:p>
        </p:txBody>
      </p:sp>
      <p:pic>
        <p:nvPicPr>
          <p:cNvPr id="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6026" t="9122" r="17308" b="7924"/>
          <a:stretch>
            <a:fillRect/>
          </a:stretch>
        </p:blipFill>
        <p:spPr bwMode="auto">
          <a:xfrm>
            <a:off x="2514600" y="2362200"/>
            <a:ext cx="3993768" cy="2794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7690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685800" y="1143000"/>
            <a:ext cx="7772400" cy="1470025"/>
          </a:xfrm>
        </p:spPr>
        <p:txBody>
          <a:bodyPr/>
          <a:lstStyle/>
          <a:p>
            <a:r>
              <a:rPr lang="en-US" dirty="0" smtClean="0">
                <a:solidFill>
                  <a:schemeClr val="tx2">
                    <a:lumMod val="20000"/>
                    <a:lumOff val="80000"/>
                  </a:schemeClr>
                </a:solidFill>
              </a:rPr>
              <a:t>Connecting SAP and Retention</a:t>
            </a:r>
            <a:endParaRPr lang="en-US" dirty="0">
              <a:solidFill>
                <a:schemeClr val="tx2">
                  <a:lumMod val="20000"/>
                  <a:lumOff val="80000"/>
                </a:schemeClr>
              </a:solidFill>
            </a:endParaRPr>
          </a:p>
        </p:txBody>
      </p:sp>
      <p:sp>
        <p:nvSpPr>
          <p:cNvPr id="17" name="Subtitle 16"/>
          <p:cNvSpPr>
            <a:spLocks noGrp="1"/>
          </p:cNvSpPr>
          <p:nvPr>
            <p:ph type="subTitle" idx="1"/>
          </p:nvPr>
        </p:nvSpPr>
        <p:spPr>
          <a:xfrm>
            <a:off x="1397540" y="2819400"/>
            <a:ext cx="6400800" cy="1752600"/>
          </a:xfrm>
        </p:spPr>
        <p:txBody>
          <a:bodyPr/>
          <a:lstStyle/>
          <a:p>
            <a:r>
              <a:rPr lang="en-US" dirty="0" smtClean="0">
                <a:solidFill>
                  <a:schemeClr val="tx2">
                    <a:lumMod val="20000"/>
                    <a:lumOff val="80000"/>
                  </a:schemeClr>
                </a:solidFill>
              </a:rPr>
              <a:t>Kathleen Roebuck</a:t>
            </a:r>
          </a:p>
          <a:p>
            <a:r>
              <a:rPr lang="en-US" dirty="0" smtClean="0">
                <a:solidFill>
                  <a:schemeClr val="tx2">
                    <a:lumMod val="20000"/>
                    <a:lumOff val="80000"/>
                  </a:schemeClr>
                </a:solidFill>
              </a:rPr>
              <a:t>Financial Aid TV</a:t>
            </a:r>
          </a:p>
          <a:p>
            <a:r>
              <a:rPr lang="en-US" dirty="0" smtClean="0">
                <a:solidFill>
                  <a:schemeClr val="tx2">
                    <a:lumMod val="20000"/>
                    <a:lumOff val="80000"/>
                  </a:schemeClr>
                </a:solidFill>
              </a:rPr>
              <a:t>May 19</a:t>
            </a:r>
            <a:r>
              <a:rPr lang="en-US" baseline="30000" dirty="0" smtClean="0">
                <a:solidFill>
                  <a:schemeClr val="tx2">
                    <a:lumMod val="20000"/>
                    <a:lumOff val="80000"/>
                  </a:schemeClr>
                </a:solidFill>
              </a:rPr>
              <a:t>th</a:t>
            </a:r>
            <a:r>
              <a:rPr lang="en-US" dirty="0" smtClean="0">
                <a:solidFill>
                  <a:schemeClr val="tx2">
                    <a:lumMod val="20000"/>
                    <a:lumOff val="80000"/>
                  </a:schemeClr>
                </a:solidFill>
              </a:rPr>
              <a:t>2015</a:t>
            </a:r>
          </a:p>
        </p:txBody>
      </p:sp>
    </p:spTree>
    <p:extLst>
      <p:ext uri="{BB962C8B-B14F-4D97-AF65-F5344CB8AC3E}">
        <p14:creationId xmlns:p14="http://schemas.microsoft.com/office/powerpoint/2010/main" val="21173407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4"/>
          <p:cNvPicPr>
            <a:picLocks noChangeAspect="1"/>
          </p:cNvPicPr>
          <p:nvPr/>
        </p:nvPicPr>
        <p:blipFill>
          <a:blip r:embed="rId3">
            <a:extLst>
              <a:ext uri="{28A0092B-C50C-407E-A947-70E740481C1C}">
                <a14:useLocalDpi xmlns:a14="http://schemas.microsoft.com/office/drawing/2010/main" val="0"/>
              </a:ext>
            </a:extLst>
          </a:blip>
          <a:srcRect l="22391" t="9598" r="23647" b="16293"/>
          <a:stretch>
            <a:fillRect/>
          </a:stretch>
        </p:blipFill>
        <p:spPr bwMode="auto">
          <a:xfrm>
            <a:off x="1446610" y="1436688"/>
            <a:ext cx="5266134"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Box 4"/>
          <p:cNvSpPr txBox="1">
            <a:spLocks noChangeArrowheads="1"/>
          </p:cNvSpPr>
          <p:nvPr/>
        </p:nvSpPr>
        <p:spPr bwMode="auto">
          <a:xfrm>
            <a:off x="8620126" y="6411913"/>
            <a:ext cx="4226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68C03E8-37BD-D848-875C-C6D092CB3C36}" type="slidenum">
              <a:rPr lang="en-US" sz="1800"/>
              <a:pPr/>
              <a:t>20</a:t>
            </a:fld>
            <a:endParaRPr lang="en-US" sz="1800"/>
          </a:p>
        </p:txBody>
      </p:sp>
      <p:sp>
        <p:nvSpPr>
          <p:cNvPr id="65541" name="TextBox 5"/>
          <p:cNvSpPr txBox="1">
            <a:spLocks noChangeArrowheads="1"/>
          </p:cNvSpPr>
          <p:nvPr/>
        </p:nvSpPr>
        <p:spPr bwMode="auto">
          <a:xfrm>
            <a:off x="514350" y="0"/>
            <a:ext cx="1104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800" dirty="0"/>
          </a:p>
        </p:txBody>
      </p:sp>
      <p:sp>
        <p:nvSpPr>
          <p:cNvPr id="2" name="Title 1"/>
          <p:cNvSpPr>
            <a:spLocks noGrp="1"/>
          </p:cNvSpPr>
          <p:nvPr>
            <p:ph type="title"/>
          </p:nvPr>
        </p:nvSpPr>
        <p:spPr/>
        <p:txBody>
          <a:bodyPr>
            <a:normAutofit fontScale="90000"/>
          </a:bodyPr>
          <a:lstStyle/>
          <a:p>
            <a:r>
              <a:rPr lang="en-US" dirty="0" smtClean="0"/>
              <a:t>Fullerton College</a:t>
            </a:r>
            <a:endParaRPr lang="en-US" dirty="0"/>
          </a:p>
        </p:txBody>
      </p:sp>
    </p:spTree>
    <p:extLst>
      <p:ext uri="{BB962C8B-B14F-4D97-AF65-F5344CB8AC3E}">
        <p14:creationId xmlns:p14="http://schemas.microsoft.com/office/powerpoint/2010/main" val="209773556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1600200"/>
            <a:ext cx="7315199" cy="2862322"/>
          </a:xfrm>
          <a:prstGeom prst="rect">
            <a:avLst/>
          </a:prstGeom>
        </p:spPr>
        <p:txBody>
          <a:bodyPr wrap="square">
            <a:spAutoFit/>
          </a:bodyPr>
          <a:lstStyle/>
          <a:p>
            <a:pPr algn="ctr"/>
            <a:r>
              <a:rPr lang="en-US" sz="6000" b="1" i="1" dirty="0" smtClean="0">
                <a:solidFill>
                  <a:schemeClr val="tx2">
                    <a:lumMod val="40000"/>
                    <a:lumOff val="60000"/>
                  </a:schemeClr>
                </a:solidFill>
              </a:rPr>
              <a:t>SAVE THE DATE!</a:t>
            </a:r>
          </a:p>
          <a:p>
            <a:pPr algn="ctr"/>
            <a:r>
              <a:rPr lang="en-US" sz="6000" b="1" i="1" dirty="0" smtClean="0">
                <a:solidFill>
                  <a:schemeClr val="tx2">
                    <a:lumMod val="75000"/>
                  </a:schemeClr>
                </a:solidFill>
              </a:rPr>
              <a:t>FASFAA 2016</a:t>
            </a:r>
          </a:p>
          <a:p>
            <a:pPr algn="ctr"/>
            <a:r>
              <a:rPr lang="en-US" sz="6000" b="1" i="1" dirty="0" smtClean="0">
                <a:solidFill>
                  <a:schemeClr val="tx2">
                    <a:lumMod val="75000"/>
                  </a:schemeClr>
                </a:solidFill>
              </a:rPr>
              <a:t>May 24-27 2016</a:t>
            </a:r>
            <a:endParaRPr lang="en-US" sz="6000" b="1" i="1" dirty="0">
              <a:solidFill>
                <a:schemeClr val="tx2">
                  <a:lumMod val="75000"/>
                </a:schemeClr>
              </a:solidFill>
            </a:endParaRPr>
          </a:p>
        </p:txBody>
      </p:sp>
      <p:sp>
        <p:nvSpPr>
          <p:cNvPr id="6" name="TextBox 5"/>
          <p:cNvSpPr txBox="1"/>
          <p:nvPr/>
        </p:nvSpPr>
        <p:spPr>
          <a:xfrm>
            <a:off x="533400" y="4462522"/>
            <a:ext cx="7924800" cy="461665"/>
          </a:xfrm>
          <a:prstGeom prst="rect">
            <a:avLst/>
          </a:prstGeom>
          <a:noFill/>
        </p:spPr>
        <p:txBody>
          <a:bodyPr wrap="square" rtlCol="0">
            <a:spAutoFit/>
          </a:bodyPr>
          <a:lstStyle/>
          <a:p>
            <a:pPr algn="ctr"/>
            <a:r>
              <a:rPr lang="en-US" sz="2400" i="1" dirty="0">
                <a:solidFill>
                  <a:srgbClr val="FF0000"/>
                </a:solidFill>
              </a:rPr>
              <a:t>Hyatt Regency, Coconut Point Resort &amp; </a:t>
            </a:r>
            <a:r>
              <a:rPr lang="en-US" sz="2400" i="1" dirty="0" smtClean="0">
                <a:solidFill>
                  <a:srgbClr val="FF0000"/>
                </a:solidFill>
              </a:rPr>
              <a:t>Spa Bonita Springs, Fl</a:t>
            </a:r>
            <a:r>
              <a:rPr lang="en-US" i="1" dirty="0" smtClean="0">
                <a:solidFill>
                  <a:srgbClr val="FF0000"/>
                </a:solidFill>
              </a:rPr>
              <a:t>.</a:t>
            </a:r>
            <a:endParaRPr lang="en-US" i="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9" y="5540444"/>
            <a:ext cx="2096328" cy="132086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6267" y="5540444"/>
            <a:ext cx="2342322" cy="131755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7700" y="5527192"/>
            <a:ext cx="2342321" cy="131755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800" y="5529262"/>
            <a:ext cx="2362200" cy="1328738"/>
          </a:xfrm>
          <a:prstGeom prst="rect">
            <a:avLst/>
          </a:prstGeom>
        </p:spPr>
      </p:pic>
    </p:spTree>
    <p:extLst>
      <p:ext uri="{BB962C8B-B14F-4D97-AF65-F5344CB8AC3E}">
        <p14:creationId xmlns:p14="http://schemas.microsoft.com/office/powerpoint/2010/main" val="26583808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305800" cy="838200"/>
          </a:xfrm>
        </p:spPr>
        <p:txBody>
          <a:bodyPr>
            <a:normAutofit/>
          </a:bodyPr>
          <a:lstStyle/>
          <a:p>
            <a:r>
              <a:rPr lang="en-US" sz="4000" b="1" dirty="0"/>
              <a:t>Today’s </a:t>
            </a:r>
            <a:r>
              <a:rPr lang="en-US" sz="4000" b="1" dirty="0" smtClean="0"/>
              <a:t>Objectives</a:t>
            </a:r>
            <a:endParaRPr lang="en-US" sz="4000" b="1" dirty="0"/>
          </a:p>
        </p:txBody>
      </p:sp>
      <p:sp>
        <p:nvSpPr>
          <p:cNvPr id="3" name="Content Placeholder 2"/>
          <p:cNvSpPr>
            <a:spLocks noGrp="1"/>
          </p:cNvSpPr>
          <p:nvPr>
            <p:ph idx="1"/>
          </p:nvPr>
        </p:nvSpPr>
        <p:spPr>
          <a:xfrm>
            <a:off x="457200" y="2057399"/>
            <a:ext cx="8229600" cy="3943351"/>
          </a:xfrm>
        </p:spPr>
        <p:txBody>
          <a:bodyPr>
            <a:normAutofit/>
          </a:bodyPr>
          <a:lstStyle/>
          <a:p>
            <a:r>
              <a:rPr lang="en-US" dirty="0"/>
              <a:t>Connecting SAP to retention</a:t>
            </a:r>
          </a:p>
          <a:p>
            <a:r>
              <a:rPr lang="en-US" dirty="0"/>
              <a:t>Review federal SAP regulations</a:t>
            </a:r>
          </a:p>
          <a:p>
            <a:r>
              <a:rPr lang="en-US" dirty="0"/>
              <a:t>Discuss what to consider when developing </a:t>
            </a:r>
            <a:r>
              <a:rPr lang="en-US" dirty="0" smtClean="0"/>
              <a:t>a </a:t>
            </a:r>
            <a:r>
              <a:rPr lang="en-US" dirty="0"/>
              <a:t>SAP policy</a:t>
            </a:r>
          </a:p>
          <a:p>
            <a:r>
              <a:rPr lang="en-US" dirty="0"/>
              <a:t>Examine communications strategies</a:t>
            </a:r>
          </a:p>
          <a:p>
            <a:r>
              <a:rPr lang="en-US" dirty="0"/>
              <a:t>Review school examples</a:t>
            </a:r>
          </a:p>
          <a:p>
            <a:endParaRPr lang="en-US" dirty="0"/>
          </a:p>
        </p:txBody>
      </p:sp>
    </p:spTree>
    <p:extLst>
      <p:ext uri="{BB962C8B-B14F-4D97-AF65-F5344CB8AC3E}">
        <p14:creationId xmlns:p14="http://schemas.microsoft.com/office/powerpoint/2010/main" val="6057722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Importance of Retention</a:t>
            </a:r>
          </a:p>
        </p:txBody>
      </p:sp>
      <p:sp>
        <p:nvSpPr>
          <p:cNvPr id="3" name="Content Placeholder 2"/>
          <p:cNvSpPr>
            <a:spLocks noGrp="1"/>
          </p:cNvSpPr>
          <p:nvPr>
            <p:ph idx="1"/>
          </p:nvPr>
        </p:nvSpPr>
        <p:spPr>
          <a:xfrm>
            <a:off x="457200" y="1676400"/>
            <a:ext cx="8229600" cy="4267200"/>
          </a:xfrm>
        </p:spPr>
        <p:txBody>
          <a:bodyPr>
            <a:normAutofit fontScale="92500" lnSpcReduction="10000"/>
          </a:bodyPr>
          <a:lstStyle/>
          <a:p>
            <a:pPr marL="68263" indent="0">
              <a:buNone/>
            </a:pPr>
            <a:r>
              <a:rPr lang="en-US" altLang="en-US" dirty="0">
                <a:latin typeface="Myriad Web Pro" pitchFamily="34" charset="0"/>
                <a:ea typeface="ＭＳ Ｐゴシック" pitchFamily="34" charset="-128"/>
                <a:cs typeface="Myriad Web Pro" pitchFamily="34" charset="0"/>
              </a:rPr>
              <a:t>“When students drop out, it is bad for them because they lose huge future career and income potential; bad for the institution they leave because of lost reputation, revenue, and opportunity to make a difference in the students’ lives; and bad for society because of the need for an educated work force that is able to compete in the global marketplace.”</a:t>
            </a:r>
          </a:p>
          <a:p>
            <a:pPr marL="68263" indent="0">
              <a:buNone/>
            </a:pPr>
            <a:endParaRPr lang="en-US" altLang="en-US" sz="1400" dirty="0">
              <a:latin typeface="Myriad Web Pro" pitchFamily="34" charset="0"/>
              <a:ea typeface="ＭＳ Ｐゴシック" pitchFamily="34" charset="-128"/>
              <a:cs typeface="Myriad Web Pro" pitchFamily="34" charset="0"/>
            </a:endParaRPr>
          </a:p>
          <a:p>
            <a:pPr marL="68263" indent="0">
              <a:buNone/>
            </a:pPr>
            <a:r>
              <a:rPr lang="en-US" altLang="en-US" sz="1400" dirty="0">
                <a:solidFill>
                  <a:srgbClr val="7F7F7F"/>
                </a:solidFill>
                <a:latin typeface="Myriad Web Pro" pitchFamily="34" charset="0"/>
                <a:ea typeface="ＭＳ Ｐゴシック" pitchFamily="34" charset="-128"/>
                <a:cs typeface="Myriad Web Pro" pitchFamily="34" charset="0"/>
              </a:rPr>
              <a:t>Read more: “Research to Improve Retention” by Robert J Sternberg, </a:t>
            </a:r>
            <a:r>
              <a:rPr lang="en-US" altLang="en-US" sz="1400" u="sng" dirty="0">
                <a:solidFill>
                  <a:srgbClr val="7F7F7F"/>
                </a:solidFill>
                <a:latin typeface="Myriad Web Pro" pitchFamily="34" charset="0"/>
                <a:ea typeface="ＭＳ Ｐゴシック" pitchFamily="34" charset="-128"/>
                <a:cs typeface="Myriad Web Pro" pitchFamily="34" charset="0"/>
              </a:rPr>
              <a:t>Inside High Ed </a:t>
            </a:r>
            <a:r>
              <a:rPr lang="en-US" altLang="en-US" sz="1400" dirty="0">
                <a:solidFill>
                  <a:srgbClr val="7F7F7F"/>
                </a:solidFill>
                <a:latin typeface="Myriad Web Pro" pitchFamily="34" charset="0"/>
                <a:ea typeface="ＭＳ Ｐゴシック" pitchFamily="34" charset="-128"/>
                <a:cs typeface="Myriad Web Pro" pitchFamily="34" charset="0"/>
              </a:rPr>
              <a:t>2/7/13 </a:t>
            </a:r>
            <a:r>
              <a:rPr lang="en-US" altLang="en-US" sz="1400" u="sng" dirty="0">
                <a:solidFill>
                  <a:srgbClr val="7F7F7F"/>
                </a:solidFill>
                <a:latin typeface="Myriad Web Pro" pitchFamily="34" charset="0"/>
                <a:ea typeface="ＭＳ Ｐゴシック" pitchFamily="34" charset="-128"/>
                <a:cs typeface="Myriad Web Pro" pitchFamily="34" charset="0"/>
              </a:rPr>
              <a:t> </a:t>
            </a:r>
            <a:r>
              <a:rPr lang="en-US" altLang="en-US" sz="1400" dirty="0">
                <a:solidFill>
                  <a:srgbClr val="7F7F7F"/>
                </a:solidFill>
                <a:latin typeface="Myriad Web Pro" pitchFamily="34" charset="0"/>
                <a:ea typeface="ＭＳ Ｐゴシック" pitchFamily="34" charset="-128"/>
                <a:cs typeface="Myriad Web Pro" pitchFamily="34" charset="0"/>
                <a:hlinkClick r:id="rId2"/>
              </a:rPr>
              <a:t>http://www.insidehighered.com/views/2013/02/07/essay-use-research-improve-/stud/ent-retention#ixzz2x6N6Eqix</a:t>
            </a:r>
            <a:r>
              <a:rPr lang="en-US" altLang="en-US" sz="1400" dirty="0">
                <a:solidFill>
                  <a:srgbClr val="7F7F7F"/>
                </a:solidFill>
                <a:latin typeface="Myriad Web Pro" pitchFamily="34" charset="0"/>
                <a:ea typeface="ＭＳ Ｐゴシック" pitchFamily="34" charset="-128"/>
                <a:cs typeface="Myriad Web Pro" pitchFamily="34" charset="0"/>
              </a:rPr>
              <a:t> </a:t>
            </a:r>
            <a:endParaRPr lang="en-US" altLang="en-US" sz="2400" dirty="0">
              <a:solidFill>
                <a:srgbClr val="7F7F7F"/>
              </a:solidFill>
              <a:latin typeface="Myriad Web Pro" pitchFamily="34" charset="0"/>
              <a:ea typeface="ＭＳ Ｐゴシック" pitchFamily="34" charset="-128"/>
              <a:cs typeface="Myriad Web Pro" pitchFamily="34" charset="0"/>
            </a:endParaRPr>
          </a:p>
          <a:p>
            <a:endParaRPr lang="en-US" dirty="0">
              <a:solidFill>
                <a:srgbClr val="7F7F7F"/>
              </a:solidFill>
            </a:endParaRPr>
          </a:p>
        </p:txBody>
      </p:sp>
    </p:spTree>
    <p:extLst>
      <p:ext uri="{BB962C8B-B14F-4D97-AF65-F5344CB8AC3E}">
        <p14:creationId xmlns:p14="http://schemas.microsoft.com/office/powerpoint/2010/main" val="30702359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838200"/>
          </a:xfrm>
        </p:spPr>
        <p:txBody>
          <a:bodyPr>
            <a:normAutofit/>
          </a:bodyPr>
          <a:lstStyle/>
          <a:p>
            <a:r>
              <a:rPr lang="en-US" altLang="en-US" sz="3400" b="1" dirty="0">
                <a:solidFill>
                  <a:schemeClr val="bg1"/>
                </a:solidFill>
                <a:latin typeface="Arial" panose="020B0604020202020204"/>
              </a:rPr>
              <a:t>#1 Concern Of Dropouts Is Financial</a:t>
            </a:r>
            <a:endParaRPr lang="en-US" b="1" dirty="0">
              <a:solidFill>
                <a:schemeClr val="bg1"/>
              </a:solidFill>
            </a:endParaRPr>
          </a:p>
        </p:txBody>
      </p:sp>
      <p:sp>
        <p:nvSpPr>
          <p:cNvPr id="5" name="Text Placeholder 4"/>
          <p:cNvSpPr>
            <a:spLocks noGrp="1"/>
          </p:cNvSpPr>
          <p:nvPr>
            <p:ph type="subTitle" idx="1"/>
          </p:nvPr>
        </p:nvSpPr>
        <p:spPr>
          <a:xfrm>
            <a:off x="1295400" y="6469117"/>
            <a:ext cx="6400800" cy="381000"/>
          </a:xfrm>
        </p:spPr>
        <p:txBody>
          <a:bodyPr>
            <a:normAutofit fontScale="92500" lnSpcReduction="20000"/>
          </a:bodyPr>
          <a:lstStyle/>
          <a:p>
            <a:pPr lvl="0" fontAlgn="base">
              <a:spcBef>
                <a:spcPct val="0"/>
              </a:spcBef>
              <a:spcAft>
                <a:spcPct val="0"/>
              </a:spcAft>
            </a:pPr>
            <a:r>
              <a:rPr lang="en-US" altLang="en-US" sz="1200" dirty="0">
                <a:solidFill>
                  <a:srgbClr val="7F7F7F"/>
                </a:solidFill>
                <a:latin typeface="Calibri" pitchFamily="34" charset="0"/>
                <a:ea typeface="ＭＳ Ｐゴシック" pitchFamily="34" charset="-128"/>
                <a:cs typeface="Myriad Web Pro" pitchFamily="34" charset="0"/>
              </a:rPr>
              <a:t>Source:  Apollo Research Institute as reported by AOL Jobs</a:t>
            </a:r>
          </a:p>
          <a:p>
            <a:pPr lvl="0" fontAlgn="base">
              <a:spcBef>
                <a:spcPct val="0"/>
              </a:spcBef>
              <a:spcAft>
                <a:spcPct val="0"/>
              </a:spcAft>
            </a:pPr>
            <a:r>
              <a:rPr lang="en-US" altLang="en-US" sz="1200" dirty="0">
                <a:solidFill>
                  <a:srgbClr val="7F7F7F"/>
                </a:solidFill>
                <a:latin typeface="Calibri" pitchFamily="34" charset="0"/>
                <a:ea typeface="ＭＳ Ｐゴシック" pitchFamily="34" charset="-128"/>
                <a:cs typeface="Myriad Web Pro" pitchFamily="34" charset="0"/>
                <a:hlinkClick r:id="rId2"/>
              </a:rPr>
              <a:t>http://jobs.aol.com/articles/2012/08/13/top-6-reasons-older-college-students-drop-out/</a:t>
            </a:r>
            <a:r>
              <a:rPr lang="en-US" altLang="en-US" sz="1200" dirty="0">
                <a:solidFill>
                  <a:srgbClr val="7F7F7F"/>
                </a:solidFill>
                <a:latin typeface="Calibri" pitchFamily="34" charset="0"/>
                <a:ea typeface="ＭＳ Ｐゴシック" pitchFamily="34" charset="-128"/>
                <a:cs typeface="Myriad Web Pro" pitchFamily="34" charset="0"/>
              </a:rPr>
              <a:t> </a:t>
            </a:r>
          </a:p>
          <a:p>
            <a:pPr lvl="0" fontAlgn="base">
              <a:spcBef>
                <a:spcPct val="0"/>
              </a:spcBef>
              <a:spcAft>
                <a:spcPct val="0"/>
              </a:spcAft>
            </a:pPr>
            <a:endParaRPr lang="en-US" altLang="en-US" sz="1200" dirty="0">
              <a:solidFill>
                <a:srgbClr val="7F7F7F"/>
              </a:solidFill>
              <a:latin typeface="Calibri" pitchFamily="34" charset="0"/>
              <a:ea typeface="ＭＳ Ｐゴシック" pitchFamily="34" charset="-128"/>
              <a:cs typeface="Myriad Web Pro" pitchFamily="34" charset="0"/>
            </a:endParaRPr>
          </a:p>
          <a:p>
            <a:endParaRPr lang="en-US" dirty="0">
              <a:solidFill>
                <a:srgbClr val="7F7F7F"/>
              </a:solidFill>
            </a:endParaRPr>
          </a:p>
        </p:txBody>
      </p:sp>
      <p:pic>
        <p:nvPicPr>
          <p:cNvPr id="4" name="Picture 2"/>
          <p:cNvPicPr>
            <a:picLocks noGrp="1" noChangeAspect="1" noChangeArrowheads="1"/>
          </p:cNvPicPr>
          <p:nvPr>
            <p:ph type="pic" idx="4294967295"/>
          </p:nvPr>
        </p:nvPicPr>
        <p:blipFill>
          <a:blip r:embed="rId3">
            <a:extLst>
              <a:ext uri="{28A0092B-C50C-407E-A947-70E740481C1C}">
                <a14:useLocalDpi xmlns:a14="http://schemas.microsoft.com/office/drawing/2010/main" val="0"/>
              </a:ext>
            </a:extLst>
          </a:blip>
          <a:srcRect t="1562" b="1562"/>
          <a:stretch>
            <a:fillRect/>
          </a:stretch>
        </p:blipFill>
        <p:spPr bwMode="auto">
          <a:xfrm>
            <a:off x="1905000" y="2057400"/>
            <a:ext cx="54102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6248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305800" cy="990600"/>
          </a:xfrm>
        </p:spPr>
        <p:txBody>
          <a:bodyPr>
            <a:normAutofit/>
          </a:bodyPr>
          <a:lstStyle/>
          <a:p>
            <a:r>
              <a:rPr lang="en-US" sz="3200" b="1" dirty="0" smtClean="0"/>
              <a:t>Academic Performance and Loss of Funding Risk</a:t>
            </a:r>
            <a:endParaRPr lang="en-US" sz="3200" b="1" dirty="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905000"/>
            <a:ext cx="6096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535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028"/>
            <a:ext cx="8305800" cy="1126972"/>
          </a:xfrm>
        </p:spPr>
        <p:txBody>
          <a:bodyPr>
            <a:noAutofit/>
          </a:bodyPr>
          <a:lstStyle/>
          <a:p>
            <a:r>
              <a:rPr lang="en-US" altLang="en-US" sz="2800" b="1" dirty="0">
                <a:solidFill>
                  <a:prstClr val="black"/>
                </a:solidFill>
                <a:latin typeface="Arial" panose="020B0604020202020204"/>
              </a:rPr>
              <a:t>Federal Government </a:t>
            </a:r>
            <a:r>
              <a:rPr lang="en-US" altLang="en-US" sz="2800" b="1" dirty="0" smtClean="0">
                <a:solidFill>
                  <a:prstClr val="black"/>
                </a:solidFill>
                <a:latin typeface="Arial" panose="020B0604020202020204"/>
              </a:rPr>
              <a:t>Proposed Rating System</a:t>
            </a:r>
            <a:endParaRPr lang="en-US" sz="2800" b="1" dirty="0"/>
          </a:p>
        </p:txBody>
      </p:sp>
      <p:sp>
        <p:nvSpPr>
          <p:cNvPr id="3" name="Content Placeholder 2"/>
          <p:cNvSpPr>
            <a:spLocks noGrp="1"/>
          </p:cNvSpPr>
          <p:nvPr>
            <p:ph idx="1"/>
          </p:nvPr>
        </p:nvSpPr>
        <p:spPr>
          <a:xfrm>
            <a:off x="457200" y="2057400"/>
            <a:ext cx="8229600" cy="3581400"/>
          </a:xfrm>
        </p:spPr>
        <p:txBody>
          <a:bodyPr>
            <a:normAutofit/>
          </a:bodyPr>
          <a:lstStyle/>
          <a:p>
            <a:r>
              <a:rPr lang="en-US" dirty="0"/>
              <a:t>The White House plans to rate your college starting in 2015-2016 school </a:t>
            </a:r>
            <a:r>
              <a:rPr lang="en-US" dirty="0" smtClean="0"/>
              <a:t>year.  Rankings to be out fall 2015.</a:t>
            </a:r>
            <a:endParaRPr lang="en-US" dirty="0"/>
          </a:p>
          <a:p>
            <a:r>
              <a:rPr lang="en-US" dirty="0"/>
              <a:t>Graduation Rate is assumed to be major factor</a:t>
            </a:r>
          </a:p>
          <a:p>
            <a:r>
              <a:rPr lang="en-US" dirty="0"/>
              <a:t>May decrease federal funding starting in </a:t>
            </a:r>
            <a:r>
              <a:rPr lang="en-US" dirty="0" smtClean="0"/>
              <a:t>2018</a:t>
            </a:r>
            <a:endParaRPr lang="en-US" dirty="0"/>
          </a:p>
          <a:p>
            <a:pPr marL="0" indent="0">
              <a:buNone/>
            </a:pPr>
            <a:r>
              <a:rPr lang="en-US" sz="1700" dirty="0">
                <a:solidFill>
                  <a:schemeClr val="tx1">
                    <a:lumMod val="50000"/>
                    <a:lumOff val="50000"/>
                  </a:schemeClr>
                </a:solidFill>
              </a:rPr>
              <a:t>Read more: “The White House plans to rate your college — here’s what you need to know” by Kyla Calvert, PBS 8/27/14, http://www.pbs.org/newshour/updates/know-white-house-plan-rate-college-value/ </a:t>
            </a:r>
          </a:p>
          <a:p>
            <a:endParaRPr lang="en-US" dirty="0"/>
          </a:p>
        </p:txBody>
      </p:sp>
    </p:spTree>
    <p:extLst>
      <p:ext uri="{BB962C8B-B14F-4D97-AF65-F5344CB8AC3E}">
        <p14:creationId xmlns:p14="http://schemas.microsoft.com/office/powerpoint/2010/main" val="17113638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1"/>
            <a:ext cx="8229600" cy="533399"/>
          </a:xfrm>
        </p:spPr>
        <p:txBody>
          <a:bodyPr>
            <a:normAutofit fontScale="90000"/>
          </a:bodyPr>
          <a:lstStyle/>
          <a:p>
            <a:r>
              <a:rPr lang="en-US" sz="3200" b="1" dirty="0"/>
              <a:t>25 States Link Higher Ed Funding to Performance </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1600" y="1371600"/>
            <a:ext cx="6019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oter Placeholder 8"/>
          <p:cNvSpPr>
            <a:spLocks noGrp="1"/>
          </p:cNvSpPr>
          <p:nvPr>
            <p:ph type="ftr" sz="quarter" idx="4294967295"/>
          </p:nvPr>
        </p:nvSpPr>
        <p:spPr>
          <a:xfrm>
            <a:off x="762000" y="5181600"/>
            <a:ext cx="7924800" cy="762000"/>
          </a:xfrm>
          <a:prstGeom prst="rect">
            <a:avLst/>
          </a:prstGeom>
        </p:spPr>
        <p:txBody>
          <a:bodyPr/>
          <a:lstStyle/>
          <a:p>
            <a:r>
              <a:rPr lang="en-US" sz="1200" dirty="0"/>
              <a:t>Source: National Conference of State Legislatures http://www.ncsl.org/research/education/performance-funding.aspx </a:t>
            </a:r>
          </a:p>
          <a:p>
            <a:r>
              <a:rPr lang="en-US" sz="1200" dirty="0"/>
              <a:t>Read more: “Half Of States Incentivize Colleges To Graduate More Students” by Reid Wilson, Washington Post,  3/17/14, http://www.washingtonpost.com/blogs/govbeat/wp/2014/03/17/half-of-states-incentivize-colleges-to-graduate-more-students</a:t>
            </a:r>
            <a:r>
              <a:rPr lang="en-US" dirty="0"/>
              <a:t>/ </a:t>
            </a:r>
          </a:p>
          <a:p>
            <a:endParaRPr lang="en-US" dirty="0"/>
          </a:p>
        </p:txBody>
      </p:sp>
    </p:spTree>
    <p:extLst>
      <p:ext uri="{BB962C8B-B14F-4D97-AF65-F5344CB8AC3E}">
        <p14:creationId xmlns:p14="http://schemas.microsoft.com/office/powerpoint/2010/main" val="595284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295400"/>
          </a:xfrm>
        </p:spPr>
        <p:txBody>
          <a:bodyPr>
            <a:noAutofit/>
          </a:bodyPr>
          <a:lstStyle/>
          <a:p>
            <a:r>
              <a:rPr lang="en-US" sz="3200" b="1" dirty="0"/>
              <a:t>What the Federal Government</a:t>
            </a:r>
            <a:br>
              <a:rPr lang="en-US" sz="3200" b="1" dirty="0"/>
            </a:br>
            <a:r>
              <a:rPr lang="en-US" sz="3200" b="1" dirty="0"/>
              <a:t>Says about </a:t>
            </a:r>
            <a:r>
              <a:rPr lang="en-US" sz="3200" b="1" dirty="0" smtClean="0"/>
              <a:t>SAP</a:t>
            </a:r>
            <a:endParaRPr lang="en-US" sz="3200" b="1" dirty="0"/>
          </a:p>
        </p:txBody>
      </p:sp>
      <p:sp>
        <p:nvSpPr>
          <p:cNvPr id="3" name="Content Placeholder 2"/>
          <p:cNvSpPr>
            <a:spLocks noGrp="1"/>
          </p:cNvSpPr>
          <p:nvPr>
            <p:ph idx="1"/>
          </p:nvPr>
        </p:nvSpPr>
        <p:spPr>
          <a:xfrm>
            <a:off x="457200" y="2743200"/>
            <a:ext cx="8229600" cy="3352800"/>
          </a:xfrm>
        </p:spPr>
        <p:txBody>
          <a:bodyPr>
            <a:normAutofit fontScale="77500" lnSpcReduction="20000"/>
          </a:bodyPr>
          <a:lstStyle/>
          <a:p>
            <a:pPr marL="0" indent="0">
              <a:buNone/>
            </a:pPr>
            <a:r>
              <a:rPr lang="en-US" sz="4000" dirty="0"/>
              <a:t>“An institution must establish a reasonable satisfactory academic progress policy for determining whether an otherwise eligible student is making satisfactory academic progress in his or her educational program and may receive assistance under the title IV, HEA programs.</a:t>
            </a:r>
            <a:r>
              <a:rPr lang="en-US" sz="4000" dirty="0" smtClean="0"/>
              <a:t>”</a:t>
            </a:r>
            <a:endParaRPr lang="en-US" dirty="0"/>
          </a:p>
          <a:p>
            <a:pPr marL="0" indent="0">
              <a:buNone/>
            </a:pPr>
            <a:r>
              <a:rPr lang="en-US" sz="1600" dirty="0">
                <a:solidFill>
                  <a:srgbClr val="7F7F7F"/>
                </a:solidFill>
              </a:rPr>
              <a:t>Reference §668.34   </a:t>
            </a:r>
          </a:p>
          <a:p>
            <a:pPr marL="0" indent="0">
              <a:buNone/>
            </a:pPr>
            <a:r>
              <a:rPr lang="en-US" sz="1600" dirty="0">
                <a:solidFill>
                  <a:srgbClr val="7F7F7F"/>
                </a:solidFill>
              </a:rPr>
              <a:t>http://www.ecfr.gov/cgi-bin/text-idx?c=ecfr&amp;SID=9b0be01839ad274bc33fe014604ea2de&amp;rgn=div8&amp;view=text&amp;node=34:3.1.3.1.34.3.39.4&amp;idno=34 </a:t>
            </a:r>
          </a:p>
        </p:txBody>
      </p:sp>
    </p:spTree>
    <p:extLst>
      <p:ext uri="{BB962C8B-B14F-4D97-AF65-F5344CB8AC3E}">
        <p14:creationId xmlns:p14="http://schemas.microsoft.com/office/powerpoint/2010/main" val="6355696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ASFAA2015-FATV Connecting SAP and Reten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1" id="{12BAAEF0-55A7-4080-8B02-215B08049ED3}" vid="{88F5A695-CECA-4941-B379-1C194D4D4D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FASFAA2015-FATV Connecting SAP and Retention.potx</Template>
  <TotalTime>43</TotalTime>
  <Words>1012</Words>
  <Application>Microsoft Macintosh PowerPoint</Application>
  <PresentationFormat>On-screen Show (4:3)</PresentationFormat>
  <Paragraphs>123</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FASFAA2015-FATV Connecting SAP and Retention</vt:lpstr>
      <vt:lpstr>PowerPoint Presentation</vt:lpstr>
      <vt:lpstr>Connecting SAP and Retention</vt:lpstr>
      <vt:lpstr>Today’s Objectives</vt:lpstr>
      <vt:lpstr>Importance of Retention</vt:lpstr>
      <vt:lpstr>#1 Concern Of Dropouts Is Financial</vt:lpstr>
      <vt:lpstr>Academic Performance and Loss of Funding Risk</vt:lpstr>
      <vt:lpstr>Federal Government Proposed Rating System</vt:lpstr>
      <vt:lpstr>25 States Link Higher Ed Funding to Performance </vt:lpstr>
      <vt:lpstr>What the Federal Government Says about SAP</vt:lpstr>
      <vt:lpstr>Principles</vt:lpstr>
      <vt:lpstr>Systematic Approach</vt:lpstr>
      <vt:lpstr>Pace Rate</vt:lpstr>
      <vt:lpstr>Financial Aid Warning</vt:lpstr>
      <vt:lpstr>Financial Aid Probation</vt:lpstr>
      <vt:lpstr>SAP Related Top Audit &amp; Program Review Findings </vt:lpstr>
      <vt:lpstr>Proactive Communications</vt:lpstr>
      <vt:lpstr>Communications To At Risk Students</vt:lpstr>
      <vt:lpstr>SAP Counseling Sacramento City College</vt:lpstr>
      <vt:lpstr>SAP Counseling Western Washington University</vt:lpstr>
      <vt:lpstr>Fullerton College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Francisco Valines</dc:creator>
  <cp:lastModifiedBy>Kathleen Roebuck</cp:lastModifiedBy>
  <cp:revision>9</cp:revision>
  <dcterms:created xsi:type="dcterms:W3CDTF">2015-04-07T17:11:33Z</dcterms:created>
  <dcterms:modified xsi:type="dcterms:W3CDTF">2015-05-11T14:11:30Z</dcterms:modified>
</cp:coreProperties>
</file>