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7.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9.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2.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3.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2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27.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8.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3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31.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3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3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35.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36.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37.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38.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39.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40.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41.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4"/>
    <p:sldMasterId id="2147483764" r:id="rId5"/>
    <p:sldMasterId id="2147483752" r:id="rId6"/>
    <p:sldMasterId id="2147483740" r:id="rId7"/>
    <p:sldMasterId id="2147483728" r:id="rId8"/>
    <p:sldMasterId id="2147483716" r:id="rId9"/>
    <p:sldMasterId id="2147483685" r:id="rId10"/>
    <p:sldMasterId id="2147483700" r:id="rId11"/>
    <p:sldMasterId id="2147483789" r:id="rId12"/>
    <p:sldMasterId id="2147483798" r:id="rId13"/>
    <p:sldMasterId id="2147483806" r:id="rId14"/>
    <p:sldMasterId id="2147483814" r:id="rId15"/>
    <p:sldMasterId id="2147483822" r:id="rId16"/>
    <p:sldMasterId id="2147483830" r:id="rId17"/>
    <p:sldMasterId id="2147483838" r:id="rId18"/>
    <p:sldMasterId id="2147483846" r:id="rId19"/>
    <p:sldMasterId id="2147483854" r:id="rId20"/>
    <p:sldMasterId id="2147483862" r:id="rId21"/>
    <p:sldMasterId id="2147483870" r:id="rId22"/>
    <p:sldMasterId id="2147483878" r:id="rId23"/>
    <p:sldMasterId id="2147483886" r:id="rId24"/>
    <p:sldMasterId id="2147483894" r:id="rId25"/>
    <p:sldMasterId id="2147483902" r:id="rId26"/>
    <p:sldMasterId id="2147483910" r:id="rId27"/>
    <p:sldMasterId id="2147483918" r:id="rId28"/>
    <p:sldMasterId id="2147483926" r:id="rId29"/>
    <p:sldMasterId id="2147483934" r:id="rId30"/>
    <p:sldMasterId id="2147483942" r:id="rId31"/>
    <p:sldMasterId id="2147483950" r:id="rId32"/>
    <p:sldMasterId id="2147483958" r:id="rId33"/>
    <p:sldMasterId id="2147483966" r:id="rId34"/>
    <p:sldMasterId id="2147483974" r:id="rId35"/>
    <p:sldMasterId id="2147483982" r:id="rId36"/>
    <p:sldMasterId id="2147483990" r:id="rId37"/>
    <p:sldMasterId id="2147483998" r:id="rId38"/>
    <p:sldMasterId id="2147484137" r:id="rId39"/>
    <p:sldMasterId id="2147484145" r:id="rId40"/>
    <p:sldMasterId id="2147484153" r:id="rId41"/>
    <p:sldMasterId id="2147484161" r:id="rId42"/>
    <p:sldMasterId id="2147484169" r:id="rId43"/>
    <p:sldMasterId id="2147484181" r:id="rId44"/>
    <p:sldMasterId id="2147484193" r:id="rId45"/>
  </p:sldMasterIdLst>
  <p:notesMasterIdLst>
    <p:notesMasterId r:id="rId93"/>
  </p:notesMasterIdLst>
  <p:sldIdLst>
    <p:sldId id="498" r:id="rId46"/>
    <p:sldId id="499" r:id="rId47"/>
    <p:sldId id="500" r:id="rId48"/>
    <p:sldId id="371" r:id="rId49"/>
    <p:sldId id="389" r:id="rId50"/>
    <p:sldId id="385" r:id="rId51"/>
    <p:sldId id="386" r:id="rId52"/>
    <p:sldId id="484" r:id="rId53"/>
    <p:sldId id="483" r:id="rId54"/>
    <p:sldId id="501" r:id="rId55"/>
    <p:sldId id="388" r:id="rId56"/>
    <p:sldId id="486" r:id="rId57"/>
    <p:sldId id="372" r:id="rId58"/>
    <p:sldId id="387" r:id="rId59"/>
    <p:sldId id="485" r:id="rId60"/>
    <p:sldId id="392" r:id="rId61"/>
    <p:sldId id="391" r:id="rId62"/>
    <p:sldId id="393" r:id="rId63"/>
    <p:sldId id="481" r:id="rId64"/>
    <p:sldId id="492" r:id="rId65"/>
    <p:sldId id="403" r:id="rId66"/>
    <p:sldId id="404" r:id="rId67"/>
    <p:sldId id="493" r:id="rId68"/>
    <p:sldId id="494" r:id="rId69"/>
    <p:sldId id="495" r:id="rId70"/>
    <p:sldId id="496" r:id="rId71"/>
    <p:sldId id="502" r:id="rId72"/>
    <p:sldId id="446" r:id="rId73"/>
    <p:sldId id="449" r:id="rId74"/>
    <p:sldId id="376" r:id="rId75"/>
    <p:sldId id="475" r:id="rId76"/>
    <p:sldId id="434" r:id="rId77"/>
    <p:sldId id="435" r:id="rId78"/>
    <p:sldId id="436" r:id="rId79"/>
    <p:sldId id="437" r:id="rId80"/>
    <p:sldId id="438" r:id="rId81"/>
    <p:sldId id="395" r:id="rId82"/>
    <p:sldId id="497" r:id="rId83"/>
    <p:sldId id="443" r:id="rId84"/>
    <p:sldId id="450" r:id="rId85"/>
    <p:sldId id="451" r:id="rId86"/>
    <p:sldId id="478" r:id="rId87"/>
    <p:sldId id="453" r:id="rId88"/>
    <p:sldId id="445" r:id="rId89"/>
    <p:sldId id="480" r:id="rId90"/>
    <p:sldId id="381" r:id="rId91"/>
    <p:sldId id="380" r:id="rId92"/>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1D7B6F-89EC-41E2-BD51-98E28AC47CCB}">
          <p14:sldIdLst>
            <p14:sldId id="498"/>
            <p14:sldId id="499"/>
            <p14:sldId id="500"/>
            <p14:sldId id="371"/>
            <p14:sldId id="389"/>
            <p14:sldId id="385"/>
            <p14:sldId id="386"/>
            <p14:sldId id="484"/>
            <p14:sldId id="483"/>
            <p14:sldId id="501"/>
            <p14:sldId id="388"/>
            <p14:sldId id="486"/>
            <p14:sldId id="372"/>
            <p14:sldId id="387"/>
            <p14:sldId id="485"/>
            <p14:sldId id="392"/>
            <p14:sldId id="391"/>
            <p14:sldId id="393"/>
            <p14:sldId id="481"/>
            <p14:sldId id="492"/>
            <p14:sldId id="403"/>
            <p14:sldId id="404"/>
            <p14:sldId id="493"/>
            <p14:sldId id="494"/>
            <p14:sldId id="495"/>
            <p14:sldId id="496"/>
            <p14:sldId id="502"/>
            <p14:sldId id="446"/>
            <p14:sldId id="449"/>
            <p14:sldId id="376"/>
            <p14:sldId id="475"/>
            <p14:sldId id="434"/>
            <p14:sldId id="435"/>
            <p14:sldId id="436"/>
            <p14:sldId id="437"/>
            <p14:sldId id="438"/>
            <p14:sldId id="395"/>
            <p14:sldId id="497"/>
            <p14:sldId id="443"/>
            <p14:sldId id="450"/>
            <p14:sldId id="451"/>
            <p14:sldId id="478"/>
            <p14:sldId id="453"/>
            <p14:sldId id="445"/>
            <p14:sldId id="480"/>
            <p14:sldId id="381"/>
            <p14:sldId id="380"/>
          </p14:sldIdLst>
        </p14:section>
        <p14:section name="Untitled Section" id="{958EE3DC-43C2-48AC-A31D-F86FD233DFA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ust, Karen" initials="FK"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7C3"/>
    <a:srgbClr val="000000"/>
    <a:srgbClr val="042644"/>
    <a:srgbClr val="2B5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7844" autoAdjust="0"/>
    <p:restoredTop sz="76038" autoAdjust="0"/>
  </p:normalViewPr>
  <p:slideViewPr>
    <p:cSldViewPr snapToGrid="0">
      <p:cViewPr varScale="1">
        <p:scale>
          <a:sx n="85" d="100"/>
          <a:sy n="85" d="100"/>
        </p:scale>
        <p:origin x="2310" y="90"/>
      </p:cViewPr>
      <p:guideLst>
        <p:guide orient="horz" pos="2160"/>
        <p:guide pos="2880"/>
      </p:guideLst>
    </p:cSldViewPr>
  </p:slideViewPr>
  <p:outlineViewPr>
    <p:cViewPr>
      <p:scale>
        <a:sx n="33" d="100"/>
        <a:sy n="33" d="100"/>
      </p:scale>
      <p:origin x="72" y="677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42" y="-91"/>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 Target="slides/slide2.xml"/><Relationship Id="rId50" Type="http://schemas.openxmlformats.org/officeDocument/2006/relationships/slide" Target="slides/slide5.xml"/><Relationship Id="rId55" Type="http://schemas.openxmlformats.org/officeDocument/2006/relationships/slide" Target="slides/slide10.xml"/><Relationship Id="rId63" Type="http://schemas.openxmlformats.org/officeDocument/2006/relationships/slide" Target="slides/slide18.xml"/><Relationship Id="rId68" Type="http://schemas.openxmlformats.org/officeDocument/2006/relationships/slide" Target="slides/slide23.xml"/><Relationship Id="rId76" Type="http://schemas.openxmlformats.org/officeDocument/2006/relationships/slide" Target="slides/slide31.xml"/><Relationship Id="rId84" Type="http://schemas.openxmlformats.org/officeDocument/2006/relationships/slide" Target="slides/slide39.xml"/><Relationship Id="rId89" Type="http://schemas.openxmlformats.org/officeDocument/2006/relationships/slide" Target="slides/slide44.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slide" Target="slides/slide29.xml"/><Relationship Id="rId79" Type="http://schemas.openxmlformats.org/officeDocument/2006/relationships/slide" Target="slides/slide34.xml"/><Relationship Id="rId87" Type="http://schemas.openxmlformats.org/officeDocument/2006/relationships/slide" Target="slides/slide42.xml"/><Relationship Id="rId5" Type="http://schemas.openxmlformats.org/officeDocument/2006/relationships/slideMaster" Target="slideMasters/slideMaster2.xml"/><Relationship Id="rId61" Type="http://schemas.openxmlformats.org/officeDocument/2006/relationships/slide" Target="slides/slide16.xml"/><Relationship Id="rId82" Type="http://schemas.openxmlformats.org/officeDocument/2006/relationships/slide" Target="slides/slide37.xml"/><Relationship Id="rId90" Type="http://schemas.openxmlformats.org/officeDocument/2006/relationships/slide" Target="slides/slide45.xml"/><Relationship Id="rId95" Type="http://schemas.openxmlformats.org/officeDocument/2006/relationships/presProps" Target="pres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77" Type="http://schemas.openxmlformats.org/officeDocument/2006/relationships/slide" Target="slides/slide32.xml"/><Relationship Id="rId8" Type="http://schemas.openxmlformats.org/officeDocument/2006/relationships/slideMaster" Target="slideMasters/slideMaster5.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4.xml"/><Relationship Id="rId57" Type="http://schemas.openxmlformats.org/officeDocument/2006/relationships/slide" Target="slides/slide12.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2" tIns="46661" rIns="93322" bIns="46661" rtlCol="0"/>
          <a:lstStyle>
            <a:lvl1pPr algn="r">
              <a:defRPr sz="1200"/>
            </a:lvl1pPr>
          </a:lstStyle>
          <a:p>
            <a:fld id="{ED7B043A-8513-4C7E-8A8C-873D7FD93744}" type="datetimeFigureOut">
              <a:rPr lang="en-US" smtClean="0"/>
              <a:pPr/>
              <a:t>4/22/2015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2" tIns="46661" rIns="93322" bIns="46661"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2" tIns="46661" rIns="93322" bIns="466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22" tIns="46661" rIns="93322" bIns="46661"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2" tIns="46661" rIns="93322" bIns="46661" rtlCol="0" anchor="b"/>
          <a:lstStyle>
            <a:lvl1pPr algn="r">
              <a:defRPr sz="1200"/>
            </a:lvl1pPr>
          </a:lstStyle>
          <a:p>
            <a:fld id="{C1B9AE51-507C-4218-9AD9-12D62B4BA453}" type="slidenum">
              <a:rPr lang="en-US" smtClean="0"/>
              <a:pPr/>
              <a:t>‹#›</a:t>
            </a:fld>
            <a:endParaRPr lang="en-US"/>
          </a:p>
        </p:txBody>
      </p:sp>
    </p:spTree>
    <p:extLst>
      <p:ext uri="{BB962C8B-B14F-4D97-AF65-F5344CB8AC3E}">
        <p14:creationId xmlns:p14="http://schemas.microsoft.com/office/powerpoint/2010/main" val="23672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rivacyrights.org/fs/fs10-ssn.htm"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annualcreditreport.com/" TargetMode="External"/><Relationship Id="rId4" Type="http://schemas.openxmlformats.org/officeDocument/2006/relationships/hyperlink" Target="https://www1.salliemae.com/after_graduation/manage_your_loans/borrower_responsibility/avoiding_default/bureaus.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1.salliemae.com/after_graduation/manage_your_loans/borrower_responsibility/avoiding_default/bureaus.ht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ftc.gov/bcp/edu/microsites/idtheft/consumers/filing-a-report.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Promissory_note"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en.wikipedia.org/wiki/Statute_of_limitations" TargetMode="External"/><Relationship Id="rId5" Type="http://schemas.openxmlformats.org/officeDocument/2006/relationships/hyperlink" Target="http://en.wikipedia.org/wiki/Student_Loan_Guarantor" TargetMode="External"/><Relationship Id="rId4" Type="http://schemas.openxmlformats.org/officeDocument/2006/relationships/hyperlink" Target="http://en.wikipedia.org/wiki/United_States_Department_of_Education"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r>
              <a:rPr lang="en-US" sz="1100" dirty="0" smtClean="0"/>
              <a:t>Since many of us have never learned to distinguish our wants from our needs, we spend a lot of money on "wants"—things that we don't really need. </a:t>
            </a:r>
          </a:p>
          <a:p>
            <a:endParaRPr lang="en-US" sz="1100" dirty="0" smtClean="0"/>
          </a:p>
          <a:p>
            <a:r>
              <a:rPr lang="en-US" sz="1100" dirty="0" smtClean="0"/>
              <a:t>For example, we need clothes that are warm in the winter and cool in the summer. Our clothes need to be of good quality so they’ll last a while, and they need to fit us. However, we may want the newest trendy jeans, expensive running shoes, or an outfit that needs to be dry cleaned after each wearing.</a:t>
            </a:r>
            <a:br>
              <a:rPr lang="en-US" sz="1100" dirty="0" smtClean="0"/>
            </a:br>
            <a:r>
              <a:rPr lang="en-US" sz="1100" dirty="0" smtClean="0"/>
              <a:t/>
            </a:r>
            <a:br>
              <a:rPr lang="en-US" sz="1100" dirty="0" smtClean="0"/>
            </a:br>
            <a:r>
              <a:rPr lang="en-US" sz="1100" dirty="0" smtClean="0"/>
              <a:t>Here’s another example. We may need a vehicle to get to work, but we want the newest four-wheel-drive truck or latest sports car.</a:t>
            </a:r>
            <a:br>
              <a:rPr lang="en-US" sz="1100" dirty="0" smtClean="0"/>
            </a:br>
            <a:r>
              <a:rPr lang="en-US" sz="1100" dirty="0" smtClean="0"/>
              <a:t/>
            </a:r>
            <a:br>
              <a:rPr lang="en-US" sz="1100" dirty="0" smtClean="0"/>
            </a:br>
            <a:r>
              <a:rPr lang="en-US" sz="1100" dirty="0" smtClean="0"/>
              <a:t>Here's a quick way to determine whether something is a want or a need:</a:t>
            </a:r>
          </a:p>
          <a:p>
            <a:r>
              <a:rPr lang="en-US" sz="1100" dirty="0" smtClean="0"/>
              <a:t/>
            </a:r>
            <a:br>
              <a:rPr lang="en-US" sz="1100" dirty="0" smtClean="0"/>
            </a:br>
            <a:r>
              <a:rPr lang="en-US" sz="1100" dirty="0" smtClean="0"/>
              <a:t>It's probably a want if:</a:t>
            </a:r>
            <a:r>
              <a:rPr lang="en-US" sz="1100" baseline="0" dirty="0" smtClean="0"/>
              <a:t>  </a:t>
            </a:r>
            <a:r>
              <a:rPr lang="en-US" sz="1100" dirty="0" smtClean="0"/>
              <a:t>It’s possible to delay the purchase, substitute a less-expensive item, or use something you already have or own. </a:t>
            </a:r>
          </a:p>
          <a:p>
            <a:r>
              <a:rPr lang="en-US" sz="1100" dirty="0" smtClean="0"/>
              <a:t/>
            </a:r>
            <a:br>
              <a:rPr lang="en-US" sz="1100" dirty="0" smtClean="0"/>
            </a:br>
            <a:r>
              <a:rPr lang="en-US" sz="1100" dirty="0" smtClean="0"/>
              <a:t>It's likely a need if:</a:t>
            </a:r>
            <a:r>
              <a:rPr lang="en-US" sz="1100" baseline="0" dirty="0" smtClean="0"/>
              <a:t>  </a:t>
            </a:r>
            <a:r>
              <a:rPr lang="en-US" sz="1100" dirty="0" smtClean="0"/>
              <a:t>You’re purchasing something you need to survive. </a:t>
            </a:r>
          </a:p>
          <a:p>
            <a:endParaRPr lang="en-US" sz="1100" dirty="0" smtClean="0"/>
          </a:p>
          <a:p>
            <a:r>
              <a:rPr lang="en-US" sz="1100" dirty="0" smtClean="0"/>
              <a:t>Once you understand the difference between wants and needs you can begin thinking about your spending differently by setting priorities &amp; making choices about what to buy, you can get the most value for your money, become a thoughtful consumer and ultimately save money.</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4</a:t>
            </a:fld>
            <a:endParaRPr lang="en-US" dirty="0"/>
          </a:p>
        </p:txBody>
      </p:sp>
    </p:spTree>
    <p:extLst>
      <p:ext uri="{BB962C8B-B14F-4D97-AF65-F5344CB8AC3E}">
        <p14:creationId xmlns:p14="http://schemas.microsoft.com/office/powerpoint/2010/main" val="129748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r>
              <a:rPr lang="en-US" sz="1100" dirty="0" smtClean="0"/>
              <a:t>Good Credit often times means high likelihood of approved loan applications along with lower interest rates</a:t>
            </a:r>
          </a:p>
          <a:p>
            <a:r>
              <a:rPr lang="en-US" sz="1100" dirty="0" smtClean="0"/>
              <a:t>Good Credit shows the person has a responsible credit history</a:t>
            </a:r>
          </a:p>
          <a:p>
            <a:r>
              <a:rPr lang="en-US" sz="1100" dirty="0" smtClean="0"/>
              <a:t>Good Credit shows that the person is a low-risk borrower who is less likely to default on  their loans</a:t>
            </a:r>
          </a:p>
          <a:p>
            <a:r>
              <a:rPr lang="en-US" sz="1100" dirty="0" smtClean="0"/>
              <a:t>Good Credit could </a:t>
            </a:r>
            <a:r>
              <a:rPr lang="en-US" sz="1100" b="1" dirty="0" smtClean="0"/>
              <a:t>save the borrower hundreds</a:t>
            </a:r>
            <a:r>
              <a:rPr lang="en-US" sz="1100" dirty="0" smtClean="0"/>
              <a:t>, if not thousands, of dollars in interest costs.</a:t>
            </a:r>
          </a:p>
          <a:p>
            <a:r>
              <a:rPr lang="en-US" sz="1100" dirty="0" smtClean="0"/>
              <a:t>Good Credit allows a person to be </a:t>
            </a:r>
            <a:r>
              <a:rPr lang="en-US" sz="1100" b="1" dirty="0" smtClean="0"/>
              <a:t>more selective when choosing a lender</a:t>
            </a:r>
          </a:p>
          <a:p>
            <a:pPr lvl="1"/>
            <a:r>
              <a:rPr lang="en-US" sz="1100" dirty="0" smtClean="0"/>
              <a:t>Having lenders compete against each other can mean a more competitive interest rate</a:t>
            </a:r>
          </a:p>
          <a:p>
            <a:pPr lvl="0"/>
            <a:r>
              <a:rPr lang="en-US" sz="1100" dirty="0" smtClean="0"/>
              <a:t>Good Credit allows a person to qualify for a preferred rate on car insurance</a:t>
            </a:r>
          </a:p>
          <a:p>
            <a:pPr lvl="1"/>
            <a:r>
              <a:rPr lang="en-US" sz="1100" dirty="0" smtClean="0"/>
              <a:t/>
            </a:r>
            <a:br>
              <a:rPr lang="en-US" sz="1100" dirty="0" smtClean="0"/>
            </a:br>
            <a:endParaRPr lang="en-US" sz="1100" dirty="0" smtClean="0"/>
          </a:p>
          <a:p>
            <a:r>
              <a:rPr lang="en-US" sz="1100" dirty="0" smtClean="0"/>
              <a:t>Poor Credit may mean a loan application is </a:t>
            </a:r>
            <a:r>
              <a:rPr lang="en-US" sz="1100" b="1" dirty="0" smtClean="0"/>
              <a:t>rejected</a:t>
            </a:r>
            <a:endParaRPr lang="en-US" sz="1100" dirty="0" smtClean="0"/>
          </a:p>
          <a:p>
            <a:r>
              <a:rPr lang="en-US" sz="1100" dirty="0" smtClean="0"/>
              <a:t>Poor Credit can get a person </a:t>
            </a:r>
            <a:r>
              <a:rPr lang="en-US" sz="1100" b="1" dirty="0" smtClean="0"/>
              <a:t>denied for basic services</a:t>
            </a:r>
          </a:p>
          <a:p>
            <a:pPr lvl="1"/>
            <a:r>
              <a:rPr lang="en-US" sz="1100" dirty="0" smtClean="0"/>
              <a:t>Like renting an apartment and signing up for utilities</a:t>
            </a:r>
          </a:p>
          <a:p>
            <a:r>
              <a:rPr lang="en-US" sz="1100" dirty="0" smtClean="0"/>
              <a:t>Poor Credit can even </a:t>
            </a:r>
            <a:r>
              <a:rPr lang="en-US" sz="1100" b="1" dirty="0" smtClean="0"/>
              <a:t>cost a person their job!</a:t>
            </a:r>
          </a:p>
          <a:p>
            <a:pPr lvl="1"/>
            <a:r>
              <a:rPr lang="en-US" sz="1100" dirty="0" smtClean="0"/>
              <a:t>Prospective employers may check your credit rating to judge your degree of responsibility.</a:t>
            </a:r>
            <a:br>
              <a:rPr lang="en-US" sz="1100" dirty="0" smtClean="0"/>
            </a:br>
            <a:endParaRPr lang="en-US" sz="1100" dirty="0" smtClean="0"/>
          </a:p>
          <a:p>
            <a:r>
              <a:rPr lang="en-US" sz="1100" dirty="0" smtClean="0"/>
              <a:t>No Credit can sometimes be just as much of a problem as having poor credit</a:t>
            </a:r>
          </a:p>
          <a:p>
            <a:pPr lvl="1"/>
            <a:r>
              <a:rPr lang="en-US" sz="1100" dirty="0" smtClean="0"/>
              <a:t>It means that lenders have no record to assess borrowing behavior.</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14</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Speaker Notes</a:t>
            </a:r>
          </a:p>
          <a:p>
            <a:pPr>
              <a:buNone/>
            </a:pPr>
            <a:r>
              <a:rPr lang="en-US" sz="1100" dirty="0" smtClean="0"/>
              <a:t>You Can’t Manage What You Can’t Measure – you need to know what you owe.</a:t>
            </a:r>
          </a:p>
          <a:p>
            <a:pPr>
              <a:buNone/>
            </a:pPr>
            <a:r>
              <a:rPr lang="en-US" sz="1100" b="1" dirty="0" smtClean="0">
                <a:solidFill>
                  <a:srgbClr val="0070C0"/>
                </a:solidFill>
              </a:rPr>
              <a:t/>
            </a:r>
            <a:br>
              <a:rPr lang="en-US" sz="1100" b="1" dirty="0" smtClean="0">
                <a:solidFill>
                  <a:srgbClr val="0070C0"/>
                </a:solidFill>
              </a:rPr>
            </a:br>
            <a:r>
              <a:rPr lang="en-US" sz="1100" b="1" dirty="0" smtClean="0">
                <a:solidFill>
                  <a:srgbClr val="0070C0"/>
                </a:solidFill>
              </a:rPr>
              <a:t>Start by getting a clear view of your existing debt.</a:t>
            </a:r>
          </a:p>
          <a:p>
            <a:pPr>
              <a:buNone/>
            </a:pPr>
            <a:r>
              <a:rPr lang="en-US" sz="1100" dirty="0" smtClean="0"/>
              <a:t>This includes student loans, credit card balances, car loans, and other expenses</a:t>
            </a:r>
          </a:p>
          <a:p>
            <a:pPr>
              <a:buNone/>
            </a:pPr>
            <a:endParaRPr lang="en-US" sz="1100" dirty="0" smtClean="0"/>
          </a:p>
          <a:p>
            <a:pPr>
              <a:buNone/>
            </a:pPr>
            <a:r>
              <a:rPr lang="en-US" sz="1100" dirty="0" smtClean="0"/>
              <a:t>Walk thru developing the snapshot….</a:t>
            </a:r>
          </a:p>
          <a:p>
            <a:pPr>
              <a:buNone/>
            </a:pPr>
            <a:r>
              <a:rPr lang="en-US" sz="1100" dirty="0" smtClean="0"/>
              <a:t>Though the total amount of your education debt may look high, the long-range view is </a:t>
            </a:r>
          </a:p>
          <a:p>
            <a:pPr>
              <a:buNone/>
            </a:pPr>
            <a:r>
              <a:rPr lang="en-US" sz="1100" dirty="0" smtClean="0"/>
              <a:t>reassuring. Your higher education means your earning potential is greater.</a:t>
            </a:r>
          </a:p>
          <a:p>
            <a:pPr>
              <a:buNone/>
            </a:pPr>
            <a:endParaRPr lang="en-US" sz="1100" dirty="0" smtClean="0"/>
          </a:p>
          <a:p>
            <a:pPr>
              <a:buNone/>
            </a:pPr>
            <a:r>
              <a:rPr lang="en-US" sz="1100" dirty="0" smtClean="0"/>
              <a:t>**A </a:t>
            </a:r>
            <a:r>
              <a:rPr lang="en-US" sz="1100" kern="1200" dirty="0" smtClean="0">
                <a:solidFill>
                  <a:schemeClr val="tx1"/>
                </a:solidFill>
                <a:latin typeface="+mn-lt"/>
                <a:ea typeface="+mn-ea"/>
                <a:cs typeface="+mn-cs"/>
              </a:rPr>
              <a:t>good budget should include all recurring expenses (monthly bills such as cell phone, gas or other transportation expenses, and more) - a budget will only work if you account for all spending.</a:t>
            </a:r>
            <a:endParaRPr lang="en-US" sz="1100" dirty="0" smtClean="0"/>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B9AE51-507C-4218-9AD9-12D62B4BA453}" type="slidenum">
              <a:rPr lang="en-US" smtClean="0"/>
              <a:pPr/>
              <a:t>16</a:t>
            </a:fld>
            <a:endParaRPr lang="en-US"/>
          </a:p>
        </p:txBody>
      </p:sp>
    </p:spTree>
    <p:extLst>
      <p:ext uri="{BB962C8B-B14F-4D97-AF65-F5344CB8AC3E}">
        <p14:creationId xmlns:p14="http://schemas.microsoft.com/office/powerpoint/2010/main" val="199414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Speaker Notes</a:t>
            </a:r>
          </a:p>
          <a:p>
            <a:pPr marL="342808" indent="-342808">
              <a:spcBef>
                <a:spcPct val="20000"/>
              </a:spcBef>
              <a:buClr>
                <a:schemeClr val="tx2"/>
              </a:buClr>
              <a:buSzPct val="70000"/>
              <a:defRPr/>
            </a:pPr>
            <a:r>
              <a:rPr lang="en-US" sz="1100" dirty="0" smtClean="0">
                <a:solidFill>
                  <a:srgbClr val="000000"/>
                </a:solidFill>
              </a:rPr>
              <a:t>Don’t borrow more than you need or can afford.  But how much is too much?  A </a:t>
            </a:r>
            <a:r>
              <a:rPr lang="en-US" sz="1100" b="1" dirty="0" smtClean="0">
                <a:solidFill>
                  <a:srgbClr val="000000"/>
                </a:solidFill>
              </a:rPr>
              <a:t>debt-to-income ratio </a:t>
            </a:r>
            <a:r>
              <a:rPr lang="en-US" sz="1100" dirty="0" smtClean="0">
                <a:solidFill>
                  <a:srgbClr val="000000"/>
                </a:solidFill>
              </a:rPr>
              <a:t>is the</a:t>
            </a:r>
            <a:r>
              <a:rPr lang="en-US" sz="1100" baseline="0" dirty="0" smtClean="0">
                <a:solidFill>
                  <a:srgbClr val="000000"/>
                </a:solidFill>
              </a:rPr>
              <a:t> </a:t>
            </a:r>
            <a:r>
              <a:rPr lang="en-US" sz="1100" dirty="0" smtClean="0">
                <a:solidFill>
                  <a:srgbClr val="000000"/>
                </a:solidFill>
              </a:rPr>
              <a:t>comparison between what you owe and what you earn (every month), and</a:t>
            </a:r>
          </a:p>
          <a:p>
            <a:pPr marL="342808" indent="-342808">
              <a:spcBef>
                <a:spcPct val="20000"/>
              </a:spcBef>
              <a:buClr>
                <a:schemeClr val="tx2"/>
              </a:buClr>
              <a:buSzPct val="70000"/>
              <a:defRPr/>
            </a:pPr>
            <a:r>
              <a:rPr lang="en-US" sz="1100" dirty="0" smtClean="0">
                <a:solidFill>
                  <a:srgbClr val="000000"/>
                </a:solidFill>
              </a:rPr>
              <a:t>is a key number lenders use in addition to FICO score to determine whether a loan application is approved.</a:t>
            </a:r>
          </a:p>
          <a:p>
            <a:pPr marL="342808" indent="-342808" defTabSz="914153">
              <a:spcBef>
                <a:spcPct val="20000"/>
              </a:spcBef>
              <a:buClr>
                <a:schemeClr val="tx2"/>
              </a:buClr>
              <a:buSzPct val="70000"/>
              <a:defRPr/>
            </a:pPr>
            <a:endParaRPr lang="en-US" sz="1100" dirty="0" smtClean="0">
              <a:solidFill>
                <a:srgbClr val="000000"/>
              </a:solidFill>
            </a:endParaRPr>
          </a:p>
          <a:p>
            <a:pPr marL="342808" marR="0" indent="-342808" algn="l" defTabSz="914153" rtl="0" eaLnBrk="1" fontAlgn="auto" latinLnBrk="0" hangingPunct="1">
              <a:lnSpc>
                <a:spcPct val="100000"/>
              </a:lnSpc>
              <a:spcBef>
                <a:spcPct val="20000"/>
              </a:spcBef>
              <a:spcAft>
                <a:spcPts val="0"/>
              </a:spcAft>
              <a:buClr>
                <a:schemeClr val="tx2"/>
              </a:buClr>
              <a:buSzPct val="70000"/>
              <a:buFontTx/>
              <a:buNone/>
              <a:tabLst/>
              <a:defRPr/>
            </a:pPr>
            <a:r>
              <a:rPr lang="en-US" sz="1100" dirty="0" smtClean="0">
                <a:solidFill>
                  <a:srgbClr val="000000"/>
                </a:solidFill>
              </a:rPr>
              <a:t>T</a:t>
            </a:r>
            <a:r>
              <a:rPr lang="en-US" sz="1100" kern="1200" dirty="0" smtClean="0">
                <a:solidFill>
                  <a:schemeClr val="tx1"/>
                </a:solidFill>
                <a:latin typeface="+mn-lt"/>
                <a:ea typeface="+mn-ea"/>
                <a:cs typeface="+mn-cs"/>
              </a:rPr>
              <a:t>ypically lenders only look at the lines of credit reflected on the credit report, not at utilities, phone, etc.</a:t>
            </a:r>
            <a:r>
              <a:rPr lang="en-US" sz="1100" kern="1200" baseline="0" dirty="0" smtClean="0">
                <a:solidFill>
                  <a:schemeClr val="tx1"/>
                </a:solidFill>
                <a:latin typeface="+mn-lt"/>
                <a:ea typeface="+mn-ea"/>
                <a:cs typeface="+mn-cs"/>
              </a:rPr>
              <a:t> [walk thru the</a:t>
            </a:r>
            <a:r>
              <a:rPr lang="en-US" sz="1100" dirty="0" smtClean="0">
                <a:solidFill>
                  <a:srgbClr val="000000"/>
                </a:solidFill>
              </a:rPr>
              <a:t> example of the calculation].   </a:t>
            </a:r>
          </a:p>
          <a:p>
            <a:pPr marL="342808" indent="-342808" defTabSz="914153">
              <a:spcBef>
                <a:spcPct val="20000"/>
              </a:spcBef>
              <a:buClr>
                <a:schemeClr val="tx2"/>
              </a:buClr>
              <a:buSzPct val="70000"/>
              <a:defRPr/>
            </a:pPr>
            <a:endParaRPr lang="en-US" sz="1100" dirty="0" smtClean="0">
              <a:solidFill>
                <a:srgbClr val="000000"/>
              </a:solidFill>
            </a:endParaRPr>
          </a:p>
          <a:p>
            <a:pPr marL="342808" indent="-342808" defTabSz="914153">
              <a:spcBef>
                <a:spcPct val="20000"/>
              </a:spcBef>
              <a:buClr>
                <a:schemeClr val="tx2"/>
              </a:buClr>
              <a:buSzPct val="70000"/>
              <a:defRPr/>
            </a:pPr>
            <a:r>
              <a:rPr lang="en-US" sz="1100" b="1" dirty="0" smtClean="0">
                <a:solidFill>
                  <a:srgbClr val="000000"/>
                </a:solidFill>
              </a:rPr>
              <a:t>What does your debt-to-income ratio mean?</a:t>
            </a:r>
          </a:p>
          <a:p>
            <a:r>
              <a:rPr lang="en-US" sz="1100" b="1" dirty="0" smtClean="0"/>
              <a:t>36% or less:</a:t>
            </a:r>
            <a:r>
              <a:rPr lang="en-US" sz="1100" dirty="0" smtClean="0"/>
              <a:t> This is a healthy debt load to carry for most people. </a:t>
            </a:r>
            <a:r>
              <a:rPr lang="en-US" sz="1100" b="1" dirty="0" smtClean="0"/>
              <a:t>37%-42%:</a:t>
            </a:r>
            <a:r>
              <a:rPr lang="en-US" sz="1100" dirty="0" smtClean="0"/>
              <a:t> Not bad, but start paring down debt now before you get in real trouble. </a:t>
            </a:r>
          </a:p>
          <a:p>
            <a:r>
              <a:rPr lang="en-US" sz="1100" b="1" dirty="0" smtClean="0"/>
              <a:t>43%-49%:</a:t>
            </a:r>
            <a:r>
              <a:rPr lang="en-US" sz="1100" dirty="0" smtClean="0"/>
              <a:t> Financial difficulties are probably imminent unless you take immediate action. </a:t>
            </a:r>
          </a:p>
          <a:p>
            <a:r>
              <a:rPr lang="en-US" sz="1100" b="1" dirty="0" smtClean="0"/>
              <a:t>50% or more:</a:t>
            </a:r>
            <a:r>
              <a:rPr lang="en-US" sz="1100" dirty="0" smtClean="0"/>
              <a:t> Get professional help to aggressively reduce debt.</a:t>
            </a: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B9AE51-507C-4218-9AD9-12D62B4BA453}" type="slidenum">
              <a:rPr lang="en-US" smtClean="0"/>
              <a:pPr/>
              <a:t>17</a:t>
            </a:fld>
            <a:endParaRPr lang="en-US"/>
          </a:p>
        </p:txBody>
      </p:sp>
    </p:spTree>
    <p:extLst>
      <p:ext uri="{BB962C8B-B14F-4D97-AF65-F5344CB8AC3E}">
        <p14:creationId xmlns:p14="http://schemas.microsoft.com/office/powerpoint/2010/main" val="199414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Starting</a:t>
            </a:r>
            <a:r>
              <a:rPr lang="en-US" baseline="0" dirty="0" smtClean="0"/>
              <a:t> small and taking is slow are keys to getting the most out of credit card usage.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students who are new to credit cards you should take your time and make sure you understand your rights and obligations.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Start small with one card and a low credit limit – To avoid the number one mistake people make with overspending.   The idea is to build your credit history and learn about how to properly use credit cards in the future when you’ll have access to higher limits.   Remember once you are comfortable managing your credit card, you can request a credit line increase.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Make small everyday purchases – Don’t change your spending habits just because you have a credit card.  Get used to using the card for your everyday purchases and not just to earn rewards.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Understand your spending by analyzing the statement- Each month you will be able to view how you spent your money and can gain insights into where you can cut and save.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Pay off your balance each month- that means paying the full amount shown on your statement by the due date.  Paying this amount helps you avoid paying interest and spiraling into debt.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other tips:</a:t>
            </a:r>
          </a:p>
          <a:p>
            <a:pPr>
              <a:buFont typeface="Wingdings" pitchFamily="2" charset="2"/>
              <a:buChar char="ü"/>
            </a:pPr>
            <a:r>
              <a:rPr lang="en-US" sz="1100" b="1" dirty="0" smtClean="0"/>
              <a:t>Watch the interest rate</a:t>
            </a:r>
          </a:p>
          <a:p>
            <a:pPr lvl="1">
              <a:buNone/>
            </a:pPr>
            <a:r>
              <a:rPr lang="en-US" sz="1100" i="1" dirty="0" smtClean="0"/>
              <a:t>(Might be good to whiteboard this example for the audience) </a:t>
            </a:r>
            <a:r>
              <a:rPr lang="en-US" sz="1100" dirty="0" smtClean="0"/>
              <a:t>If you have a balance of $8,000 at 16%, the interest charges would be $1,280 a year. Transfer that balance to a card that charges just 4.9% instead, and your interest costs would be only $392, for an annual savings of almost $900.</a:t>
            </a:r>
          </a:p>
          <a:p>
            <a:pPr defTabSz="914153">
              <a:buFont typeface="Wingdings" pitchFamily="2" charset="2"/>
              <a:buChar char="ü"/>
              <a:defRPr/>
            </a:pPr>
            <a:r>
              <a:rPr lang="en-US" sz="1100" b="1" dirty="0" smtClean="0"/>
              <a:t>Get the “full scoop” on special introductory rates</a:t>
            </a:r>
          </a:p>
          <a:p>
            <a:pPr lvl="1">
              <a:buFont typeface="Wingdings" pitchFamily="2" charset="2"/>
              <a:buNone/>
            </a:pPr>
            <a:r>
              <a:rPr lang="en-US" sz="1100" dirty="0" smtClean="0"/>
              <a:t>How long does the “teaser” rate last? What happens after the introductory period expires? Is there a fee for balance transfers? What happens if you’re late with a payment (or two)?</a:t>
            </a:r>
          </a:p>
          <a:p>
            <a:pPr defTabSz="914153">
              <a:buFont typeface="Wingdings" pitchFamily="2" charset="2"/>
              <a:buChar char="ü"/>
              <a:defRPr/>
            </a:pPr>
            <a:r>
              <a:rPr lang="en-US" sz="1100" b="1" dirty="0" smtClean="0"/>
              <a:t>Stay out of the “penalty” box</a:t>
            </a:r>
          </a:p>
          <a:p>
            <a:pPr marL="457076" lvl="1" defTabSz="914153">
              <a:defRPr/>
            </a:pPr>
            <a:r>
              <a:rPr lang="en-US" sz="1100" dirty="0" smtClean="0"/>
              <a:t>Penalty fees for missed payments can be as high as $35 (or more) an occurrence. Even more costly though are interest rates that increase as a result of a late payment, in which you can see a very attractive rate increase to over 20% APR.</a:t>
            </a:r>
          </a:p>
          <a:p>
            <a:pPr defTabSz="914153">
              <a:buFont typeface="Wingdings" pitchFamily="2" charset="2"/>
              <a:buChar char="ü"/>
              <a:defRPr/>
            </a:pPr>
            <a:r>
              <a:rPr lang="en-US" sz="1100" b="1" dirty="0" smtClean="0"/>
              <a:t>Pay the minimum, pay the price</a:t>
            </a:r>
          </a:p>
          <a:p>
            <a:pPr marL="457076" lvl="1" defTabSz="914153">
              <a:defRPr/>
            </a:pPr>
            <a:r>
              <a:rPr lang="en-US" sz="1100" i="1" dirty="0" smtClean="0"/>
              <a:t>(Might be good to whiteboard this example for the audience) </a:t>
            </a:r>
            <a:r>
              <a:rPr lang="en-US" sz="1100" dirty="0" smtClean="0"/>
              <a:t>For example, if you have a $5,000 balance and pay the minimum $200 per month at an interest rate of 14%, it will take you approximately 11 years to pay off this debt. However, if you paid $300 per month, you would repay the debt in just 19 months.</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18</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Mistake #1: Overspending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the many ways young people get into trouble with credit cards, the biggest is by overspending. Buying something just because you can is never a good idea. Even though a credit card is different than cash, thinking of them as the same is helpful.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Mistake #2: Spending just to earn more rewards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really just a sub-mistake of overspending. Many credit cards offer the ability to earn rewards points that can be redeemed for merchandise, cash back, or travel. This feature is tempting to maximize, but the reality is if you can't afford the purchases, no amount of rewards will help you pay back the credit card company.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Mistake #3: Making only minimum payments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only payment a credit card company requires you to make each month is what's called a minimum payment, and it's usually so small that you would never end up paying off your balance if that's all you paid.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all likelihood, the added interest will be more than your minimum required payment, so the balance that you owe will continue to rise and rise until you can't pay it off. To avoid interest charges, pay your statement balance in full every month.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Mistake #4: Not paying your bill on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pay your bill late, in some cases even minutes late, you will most likely be charged a late fee that can be as much as $40!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Late payments can also start the interest clock on your unpaid balance, costing you more money. But remember, the main reason for student cards is to build a credit history.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make late payments, you're hurting your credit score and you're also missing out on the opportunity to build your credit, which is a big swing in the wrong direction.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Mistake #5: Using convenience checks or other cash advance features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use your credit card at an ATM for a purchase at a store and receive cash back, or when you use convenience checks, you are triggering the cash advance feature of your card. Interest rates for cash advances are generally higher and usually start accumulating immediately. Many people don't know this and are surprised to see large fees in their statements.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Convenience checks are often included in mailings with your statement. You can use the checks to write a check drawn on your credit card account. This makes certain purchases very convenient. The downside is that these checks are often plagued by the same high interest rates and also typically come with a 3-4% fee on the amount borrowed. All these fees add up and cost you money.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19</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r>
              <a:rPr lang="en-US" dirty="0" smtClean="0"/>
              <a:t>DO:</a:t>
            </a:r>
          </a:p>
          <a:p>
            <a:r>
              <a:rPr lang="en-US" dirty="0" smtClean="0"/>
              <a:t>Join rewards programs that can help you earn cash back for making purchases you would make anyway.</a:t>
            </a:r>
          </a:p>
          <a:p>
            <a:r>
              <a:rPr lang="en-US" dirty="0" smtClean="0"/>
              <a:t>Prioritize spending on NEEDS:  books, educational supplies, food, toiletries.</a:t>
            </a:r>
          </a:p>
          <a:p>
            <a:r>
              <a:rPr lang="en-US" dirty="0" smtClean="0"/>
              <a:t>Use credit cards wisely and always pay your balance in full each month to avoid interest charges and fees.</a:t>
            </a:r>
          </a:p>
          <a:p>
            <a:r>
              <a:rPr lang="en-US" smtClean="0"/>
              <a:t>DON’T:</a:t>
            </a:r>
            <a:endParaRPr lang="en-US" dirty="0" smtClean="0"/>
          </a:p>
          <a:p>
            <a:r>
              <a:rPr lang="en-US" dirty="0" smtClean="0"/>
              <a:t>Assume that buying more equates to saving more.   Rewards programs don’t work if you overspend or carry balances month after month.</a:t>
            </a:r>
          </a:p>
          <a:p>
            <a:r>
              <a:rPr lang="en-US" dirty="0" smtClean="0"/>
              <a:t>Splurge on WANTS:  Slow down on all those apps and downloads.  Those “only a dollar” downloads can add up fast.</a:t>
            </a:r>
          </a:p>
          <a:p>
            <a:r>
              <a:rPr lang="en-US" dirty="0" smtClean="0"/>
              <a:t>Assume that if you can charge it, you can afford it.   Balances not paid in full every month make EVERY purchase more expensive.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20</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p>
          <a:p>
            <a:pPr>
              <a:buNone/>
            </a:pPr>
            <a:r>
              <a:rPr lang="en-US" dirty="0" smtClean="0"/>
              <a:t>Recognize the signs of financial difficulties and Pay attention to the warning signs. If you spot trouble (review the warning signs), start turning things around — by taking action early:</a:t>
            </a:r>
          </a:p>
          <a:p>
            <a:pPr>
              <a:buNone/>
            </a:pPr>
            <a:r>
              <a:rPr lang="en-US" b="1" dirty="0" smtClean="0">
                <a:solidFill>
                  <a:srgbClr val="0070C0"/>
                </a:solidFill>
              </a:rPr>
              <a:t/>
            </a:r>
            <a:br>
              <a:rPr lang="en-US" b="1" dirty="0" smtClean="0">
                <a:solidFill>
                  <a:srgbClr val="0070C0"/>
                </a:solidFill>
              </a:rPr>
            </a:br>
            <a:r>
              <a:rPr lang="en-US" b="1" dirty="0" smtClean="0">
                <a:solidFill>
                  <a:srgbClr val="0070C0"/>
                </a:solidFill>
              </a:rPr>
              <a:t>See where your money goes.  Review your spending plan/budget that we spoke about earlier -</a:t>
            </a:r>
            <a:r>
              <a:rPr lang="en-US" dirty="0" smtClean="0"/>
              <a:t>see where you can cut back on expenses.</a:t>
            </a:r>
            <a:br>
              <a:rPr lang="en-US" dirty="0" smtClean="0"/>
            </a:br>
            <a:endParaRPr lang="en-US" dirty="0" smtClean="0"/>
          </a:p>
          <a:p>
            <a:pPr>
              <a:buNone/>
            </a:pPr>
            <a:r>
              <a:rPr lang="en-US" b="1" dirty="0" smtClean="0">
                <a:solidFill>
                  <a:srgbClr val="0070C0"/>
                </a:solidFill>
              </a:rPr>
              <a:t>Ask for parental assistance. </a:t>
            </a:r>
            <a:r>
              <a:rPr lang="en-US" dirty="0" smtClean="0"/>
              <a:t>Asking parents or a mentor for help doesn't necessarily mean you're asking to be bailed out of a financial problem. Chances are they have had some valuable experience in money management and can work with you to develop a budget and a strategy for reducing debt.</a:t>
            </a:r>
            <a:br>
              <a:rPr lang="en-US" dirty="0" smtClean="0"/>
            </a:br>
            <a:endParaRPr lang="en-US" dirty="0" smtClean="0"/>
          </a:p>
          <a:p>
            <a:pPr>
              <a:buNone/>
            </a:pPr>
            <a:r>
              <a:rPr lang="en-US" b="1" dirty="0" smtClean="0">
                <a:solidFill>
                  <a:srgbClr val="0070C0"/>
                </a:solidFill>
              </a:rPr>
              <a:t>Consider credit counseling. </a:t>
            </a:r>
            <a:r>
              <a:rPr lang="en-US" dirty="0" smtClean="0"/>
              <a:t>Many credit grantors can offer advice and are very willing to discuss repayment strategies with customers. The credit grantor wants to be repaid and so is often willing to work out new or temporarily reduced payment schedules.</a:t>
            </a:r>
            <a:br>
              <a:rPr lang="en-US" dirty="0" smtClean="0"/>
            </a:br>
            <a:endParaRPr lang="en-US" dirty="0" smtClean="0"/>
          </a:p>
          <a:p>
            <a:pPr>
              <a:buNone/>
            </a:pPr>
            <a:r>
              <a:rPr lang="en-US" b="1" dirty="0" smtClean="0">
                <a:solidFill>
                  <a:srgbClr val="0070C0"/>
                </a:solidFill>
              </a:rPr>
              <a:t>Contact your local Consumer Credit Counseling Service </a:t>
            </a:r>
            <a:r>
              <a:rPr lang="en-US" dirty="0" smtClean="0"/>
              <a:t>(</a:t>
            </a:r>
            <a:r>
              <a:rPr lang="en-US" dirty="0" err="1" smtClean="0"/>
              <a:t>CCCS</a:t>
            </a:r>
            <a:r>
              <a:rPr lang="en-US" dirty="0" smtClean="0"/>
              <a:t>), a division of the nonprofit National Foundation for Credit Counseling (</a:t>
            </a:r>
            <a:r>
              <a:rPr lang="en-US" dirty="0" err="1" smtClean="0"/>
              <a:t>NFCC</a:t>
            </a:r>
            <a:r>
              <a:rPr lang="en-US" dirty="0" smtClean="0"/>
              <a:t>). These agencies are in nationwide and can help you develop a plan to help get your financial problems resolved. </a:t>
            </a:r>
            <a:r>
              <a:rPr lang="en-US" dirty="0" err="1" smtClean="0"/>
              <a:t>CCCS</a:t>
            </a:r>
            <a:r>
              <a:rPr lang="en-US" dirty="0" smtClean="0"/>
              <a:t> is a free service. To find one near you, go to www.nfcc.org or call (800) 388-2227.</a:t>
            </a:r>
            <a:endParaRPr lang="en-US" b="1"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21</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sz="1100" b="1" dirty="0" smtClean="0">
              <a:latin typeface="Arial" pitchFamily="34" charset="0"/>
              <a:cs typeface="Arial" pitchFamily="34" charset="0"/>
            </a:endParaRPr>
          </a:p>
          <a:p>
            <a:r>
              <a:rPr lang="en-US" sz="1100" dirty="0" smtClean="0"/>
              <a:t>If you’re having difficulty making monthly payments on your credit card, student loan or car payment, think twice before considering filing bankruptcy. Filing  bankruptcy does not make it all go away….and is not an easy out as it greatly impacts your credit score. </a:t>
            </a:r>
            <a:br>
              <a:rPr lang="en-US" sz="1100" dirty="0" smtClean="0"/>
            </a:br>
            <a:endParaRPr lang="en-US" sz="1100" dirty="0" smtClean="0"/>
          </a:p>
          <a:p>
            <a:r>
              <a:rPr lang="en-US" sz="1100" b="1" dirty="0" smtClean="0"/>
              <a:t>You aren't quite home free: </a:t>
            </a:r>
            <a:r>
              <a:rPr lang="en-US" sz="1100" dirty="0" smtClean="0"/>
              <a:t>Bankruptcy filings stay on your credit report for 10 years and will likely limit your ability to get a mortgage, borrow money, or get a job.</a:t>
            </a:r>
          </a:p>
          <a:p>
            <a:endParaRPr lang="en-US" sz="1100" dirty="0" smtClean="0"/>
          </a:p>
          <a:p>
            <a:pPr>
              <a:buNone/>
            </a:pPr>
            <a:r>
              <a:rPr lang="en-US" sz="1100" b="1" dirty="0" smtClean="0">
                <a:solidFill>
                  <a:srgbClr val="0070C0"/>
                </a:solidFill>
              </a:rPr>
              <a:t>Bankruptcy and Student Loans</a:t>
            </a:r>
          </a:p>
          <a:p>
            <a:pPr>
              <a:buNone/>
            </a:pPr>
            <a:r>
              <a:rPr lang="en-US" sz="1100" dirty="0" smtClean="0"/>
              <a:t>Generally education loans are non-dischargeable</a:t>
            </a:r>
            <a:r>
              <a:rPr lang="en-US" sz="1100" baseline="0" dirty="0" smtClean="0"/>
              <a:t> in bankruptcy , unless a court determines that debt presents an undue hardship.</a:t>
            </a:r>
            <a:endParaRPr lang="en-US" sz="1100" dirty="0" smtClean="0"/>
          </a:p>
          <a:p>
            <a:pPr>
              <a:buNone/>
            </a:pPr>
            <a:endParaRPr lang="en-US" sz="1100" dirty="0" smtClean="0"/>
          </a:p>
          <a:p>
            <a:pPr>
              <a:buNone/>
            </a:pPr>
            <a:r>
              <a:rPr lang="en-US" sz="1100" b="1" dirty="0" smtClean="0">
                <a:solidFill>
                  <a:srgbClr val="0070C0"/>
                </a:solidFill>
              </a:rPr>
              <a:t>But I thought...</a:t>
            </a:r>
            <a:endParaRPr lang="en-US" sz="1100" dirty="0" smtClean="0"/>
          </a:p>
          <a:p>
            <a:r>
              <a:rPr lang="en-US" sz="1100" dirty="0" smtClean="0"/>
              <a:t>Several laws were passed in the </a:t>
            </a:r>
            <a:r>
              <a:rPr lang="en-US" sz="1100" dirty="0" err="1" smtClean="0"/>
              <a:t>1990s</a:t>
            </a:r>
            <a:r>
              <a:rPr lang="en-US" sz="1100" dirty="0" smtClean="0"/>
              <a:t> to protect taxpayers from the high number of student loans (estimated at one-fifth) in default or included in a bankruptcy.</a:t>
            </a:r>
            <a:br>
              <a:rPr lang="en-US" sz="1100" dirty="0" smtClean="0"/>
            </a:br>
            <a:r>
              <a:rPr lang="en-US" sz="1100" dirty="0" smtClean="0"/>
              <a:t>Even today, with student loan bankruptcies greatly reduced, it's estimated that the average U.S. family pays about $400 per year in taxes toward bankruptcy court costs, regulations, and staffing.</a:t>
            </a:r>
            <a:br>
              <a:rPr lang="en-US" sz="1100" dirty="0" smtClean="0"/>
            </a:br>
            <a:endParaRPr lang="en-US" sz="1100" dirty="0" smtClean="0"/>
          </a:p>
          <a:p>
            <a:r>
              <a:rPr lang="en-US" sz="1100" b="1" dirty="0" smtClean="0"/>
              <a:t>No one benefits or profits</a:t>
            </a:r>
            <a:r>
              <a:rPr lang="en-US" sz="1100" dirty="0" smtClean="0"/>
              <a:t> when people default on their student loans or declare bankruptcy. Lenders lose money, and taxpayers lose money. Federal bankruptcy laws are there to protect you.</a:t>
            </a:r>
            <a:r>
              <a:rPr lang="en-US" sz="1100" baseline="0" dirty="0" smtClean="0"/>
              <a:t>  </a:t>
            </a:r>
            <a:r>
              <a:rPr lang="en-US" sz="1100" dirty="0" smtClean="0"/>
              <a:t>If you're having trouble making your payments, contact your lenders and see if you can arrange an easier repayment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22</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Speaker Notes </a:t>
            </a:r>
            <a:r>
              <a:rPr lang="en-US" dirty="0" smtClean="0"/>
              <a:t/>
            </a:r>
            <a:br>
              <a:rPr lang="en-US" dirty="0" smtClean="0"/>
            </a:br>
            <a:r>
              <a:rPr lang="en-US" sz="1100" dirty="0" smtClean="0"/>
              <a:t>There are plenty of scam artists out there, each promising you a deal that seems too good to be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true. Although there are many kinds of scams, the following are three you should be aware of:</a:t>
            </a:r>
            <a:br>
              <a:rPr lang="en-US" sz="1100" dirty="0" smtClean="0"/>
            </a:b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Debt relief scams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"Wipe out your debts and stop credit harassment."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Be cautious. There are no quick fixes. In most cases, the way these agencies spell R-E-L-I-E-F is B-A-N-K-R-U-P-T-C-Y, and that's something to consider only as an absolute last resort. (The negative repercussions from bankruptcy will be with you for years.)</a:t>
            </a:r>
            <a:br>
              <a:rPr lang="en-US" sz="1100" dirty="0" smtClean="0"/>
            </a:b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Advance-fee loan scams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"Got credit problems? For an upfront fee, we can guarantee you'll get the loan you want."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Although many legitimate creditors require an advance application fee, they never guarantee a loan approval. If you come across an agency that does, you're likely to be dangerously near a scammer. </a:t>
            </a:r>
            <a:r>
              <a:rPr lang="en-US" sz="1100" baseline="0" dirty="0" smtClean="0"/>
              <a:t> </a:t>
            </a:r>
            <a:r>
              <a:rPr lang="en-US" sz="1100" dirty="0" smtClean="0"/>
              <a:t>These con artists often use "900" numbers (charges show up on your phone bill) and they use delivery methods other than the U.S. Postal Service to avoid detection.</a:t>
            </a:r>
            <a:br>
              <a:rPr lang="en-US" sz="1100" dirty="0" smtClean="0"/>
            </a:b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Credit repair scams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"Erase your bad credit.“</a:t>
            </a:r>
            <a:r>
              <a:rPr lang="en-US" sz="1100" baseline="0" dirty="0" smtClean="0"/>
              <a:t>  </a:t>
            </a:r>
            <a:r>
              <a:rPr lang="en-US" sz="1100" dirty="0" smtClean="0"/>
              <a:t>Some outfits will try to convince you that they can make bankruptcy, judgments, tax liens, and defaulted loans disappear from your credit record like magic.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Federal Trade Commission (www.ftc.gov) warns consumers not to do business with any company that: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Wants you to pay for credit repair before any services are provided.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Suggests you invent a "new" credit report by applying for an Employer Identification Number.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Recommends that you not contact a consumer reporting company directly.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Does not tell you your legal rights and what you can do yourself — for free.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24</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dirty="0" smtClean="0"/>
              <a:t>Speaker Notes </a:t>
            </a:r>
            <a:br>
              <a:rPr lang="en-US" sz="1200" b="1" dirty="0" smtClean="0"/>
            </a:br>
            <a:r>
              <a:rPr lang="en-US" sz="1050" dirty="0" smtClean="0"/>
              <a:t>You protect your wallet, lock your car, and hide your jewelry. Are you as careful with your identity? If someone steals your ID, your credit rating is at risk.</a:t>
            </a:r>
          </a:p>
          <a:p>
            <a:r>
              <a:rPr lang="en-US" sz="1050" dirty="0" smtClean="0"/>
              <a:t>Make sure it doesn't happen to you. In this case, prevention is definitely easier than the cure: It can take years to straighten out your records. Here are some ways to protect yourself.</a:t>
            </a:r>
          </a:p>
          <a:p>
            <a:r>
              <a:rPr lang="en-US" sz="1050" b="1" dirty="0" smtClean="0"/>
              <a:t>Guard your Social Security number</a:t>
            </a:r>
          </a:p>
          <a:p>
            <a:r>
              <a:rPr lang="en-US" sz="1050" dirty="0" smtClean="0"/>
              <a:t>Do not carry your Social Security card with you.</a:t>
            </a:r>
          </a:p>
          <a:p>
            <a:r>
              <a:rPr lang="en-US" sz="1050" dirty="0" smtClean="0"/>
              <a:t>Do not put your SSN on your driver's license or on bank checks.</a:t>
            </a:r>
          </a:p>
          <a:p>
            <a:r>
              <a:rPr lang="en-US" sz="1050" dirty="0" smtClean="0"/>
              <a:t>For more information on uses and security issues of SSNs, read </a:t>
            </a:r>
            <a:r>
              <a:rPr lang="en-US" sz="1050" dirty="0" smtClean="0">
                <a:hlinkClick r:id="rId3"/>
              </a:rPr>
              <a:t>My Social Security Number: How Secure Is It?</a:t>
            </a:r>
            <a:r>
              <a:rPr lang="en-US" sz="1050" dirty="0" smtClean="0"/>
              <a:t> from the Privacy Rights Clearinghouse.</a:t>
            </a:r>
          </a:p>
          <a:p>
            <a:r>
              <a:rPr lang="en-US" sz="1050" b="1" dirty="0" smtClean="0"/>
              <a:t>Pick passwords carefully</a:t>
            </a:r>
          </a:p>
          <a:p>
            <a:r>
              <a:rPr lang="en-US" sz="1050" dirty="0" smtClean="0"/>
              <a:t>Avoid using passwords that are easy to guess (such as your pet's name, your birthdate, or consecutive numbers or letters).</a:t>
            </a:r>
          </a:p>
          <a:p>
            <a:r>
              <a:rPr lang="en-US" sz="1050" dirty="0" smtClean="0"/>
              <a:t>Use a mix of letters and numbers that is special to you but not obvious.</a:t>
            </a:r>
          </a:p>
          <a:p>
            <a:r>
              <a:rPr lang="en-US" sz="1050" b="1" dirty="0" smtClean="0"/>
              <a:t>Pay attention to your mail and trash</a:t>
            </a:r>
          </a:p>
          <a:p>
            <a:r>
              <a:rPr lang="en-US" sz="1050" dirty="0" smtClean="0"/>
              <a:t>Tear or shred charge receipts, copies of credit applications, insurance forms, credit card offers, and bank statements.</a:t>
            </a:r>
          </a:p>
          <a:p>
            <a:r>
              <a:rPr lang="en-US" sz="1050" b="1" dirty="0" smtClean="0"/>
              <a:t>Check your credit reports for unauthorized activity</a:t>
            </a:r>
          </a:p>
          <a:p>
            <a:r>
              <a:rPr lang="en-US" sz="1050" dirty="0" smtClean="0"/>
              <a:t>An amendment to the Fair Credit Reporting Act requires the </a:t>
            </a:r>
            <a:r>
              <a:rPr lang="en-US" sz="1050" dirty="0" smtClean="0">
                <a:hlinkClick r:id="rId4" action="ppaction://hlinkfile"/>
              </a:rPr>
              <a:t>three national credit bureaus</a:t>
            </a:r>
            <a:r>
              <a:rPr lang="en-US" sz="1050" dirty="0" smtClean="0"/>
              <a:t> to provide you a free copy of your credit report once every 12 months at your request.</a:t>
            </a:r>
          </a:p>
          <a:p>
            <a:r>
              <a:rPr lang="en-US" sz="1050" dirty="0" smtClean="0"/>
              <a:t>To order your copy, visit </a:t>
            </a:r>
            <a:r>
              <a:rPr lang="en-US" sz="1050" dirty="0" smtClean="0">
                <a:hlinkClick r:id="rId5"/>
              </a:rPr>
              <a:t>www.annualcreditreport.com</a:t>
            </a:r>
            <a:r>
              <a:rPr lang="en-US" sz="1050" dirty="0" smtClean="0"/>
              <a:t> or call toll-free (877) 322-8228.</a:t>
            </a:r>
          </a:p>
          <a:p>
            <a:r>
              <a:rPr lang="en-US" sz="1050" b="1" dirty="0" smtClean="0"/>
              <a:t>Use common sense</a:t>
            </a:r>
          </a:p>
          <a:p>
            <a:r>
              <a:rPr lang="en-US" sz="1050" dirty="0" smtClean="0"/>
              <a:t>The list continues: Be careful when purchasing items online. Make sure the site is secure before giving credit card information. </a:t>
            </a:r>
          </a:p>
          <a:p>
            <a:r>
              <a:rPr lang="en-US" sz="1050" dirty="0" smtClean="0"/>
              <a:t>Do not sign up for unfamiliar contests. Identity thieves may create phony promotions to capture your personal information. </a:t>
            </a:r>
          </a:p>
          <a:p>
            <a:r>
              <a:rPr lang="en-US" sz="1050" dirty="0" smtClean="0"/>
              <a:t>Be wary of telephone solicitors. Do not provide personal information unless you initiated the call.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25</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5</a:t>
            </a:fld>
            <a:endParaRPr lang="en-US" dirty="0"/>
          </a:p>
        </p:txBody>
      </p:sp>
    </p:spTree>
    <p:extLst>
      <p:ext uri="{BB962C8B-B14F-4D97-AF65-F5344CB8AC3E}">
        <p14:creationId xmlns:p14="http://schemas.microsoft.com/office/powerpoint/2010/main" val="1297481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Speaker Notes </a:t>
            </a:r>
            <a:r>
              <a:rPr lang="en-US" dirty="0" smtClean="0"/>
              <a:t/>
            </a:r>
            <a:br>
              <a:rPr lang="en-US" dirty="0" smtClean="0"/>
            </a:br>
            <a:r>
              <a:rPr lang="en-US" sz="1200" dirty="0" smtClean="0"/>
              <a:t>If you think your identity has been stolen, there are three steps you should immediately take that can limit the amount of damage to your finances and credit score. </a:t>
            </a:r>
          </a:p>
          <a:p>
            <a:r>
              <a:rPr lang="en-US" sz="1200" dirty="0" smtClean="0"/>
              <a:t>Act fast — file a police report and alert the proper authorities to ensure all necessary steps are taken to limit your liability.</a:t>
            </a:r>
          </a:p>
          <a:p>
            <a:r>
              <a:rPr lang="en-US" sz="1200" b="1" dirty="0" smtClean="0"/>
              <a:t>Step 1: Alert a credit reporting agency</a:t>
            </a:r>
          </a:p>
          <a:p>
            <a:r>
              <a:rPr lang="en-US" sz="1200" dirty="0" smtClean="0"/>
              <a:t>The </a:t>
            </a:r>
            <a:r>
              <a:rPr lang="en-US" sz="1200" dirty="0" smtClean="0">
                <a:hlinkClick r:id="rId3" action="ppaction://hlinkfile"/>
              </a:rPr>
              <a:t>three major credit reporting agencies</a:t>
            </a:r>
            <a:r>
              <a:rPr lang="en-US" sz="1200" dirty="0" smtClean="0"/>
              <a:t> collect credit history on consumers and deliver a calculated score based on factors such as repayment behavior. An identity thief may attempt to contact one of these agencies to change the name or address associated with your account. Alerting the agency will allow them to closely monitor your account for suspicious requests and to contact you when such requests are made.</a:t>
            </a:r>
          </a:p>
          <a:p>
            <a:r>
              <a:rPr lang="en-US" sz="1200" b="1" dirty="0" smtClean="0"/>
              <a:t>Contact one of the agencies.</a:t>
            </a:r>
            <a:r>
              <a:rPr lang="en-US" sz="1200" dirty="0" smtClean="0"/>
              <a:t> Each can quickly assist your request to monitor your account for unusual activity and shares the alert with the others.</a:t>
            </a:r>
          </a:p>
          <a:p>
            <a:r>
              <a:rPr lang="en-US" sz="1200" b="1" dirty="0" smtClean="0"/>
              <a:t>Step 2: Contact your bank or any other company</a:t>
            </a:r>
            <a:r>
              <a:rPr lang="en-US" sz="1200" b="1" baseline="0" dirty="0" smtClean="0"/>
              <a:t> that you believe has an account that has been tampered with.</a:t>
            </a:r>
            <a:endParaRPr lang="en-US" sz="1200" b="1" dirty="0" smtClean="0"/>
          </a:p>
          <a:p>
            <a:r>
              <a:rPr lang="en-US" sz="1200" dirty="0" smtClean="0"/>
              <a:t>Credit cards are often the first and favorite target for identity theft. Whether your wallet has been stolen or hackers have snatched your credit card details, your personal information can be used immediately to make purchases and borrow cash against your credit limit. By closing these accounts, you prevent further financial damage in your name.</a:t>
            </a:r>
          </a:p>
          <a:p>
            <a:r>
              <a:rPr lang="en-US" sz="1200" b="1" dirty="0" smtClean="0"/>
              <a:t>Call the customer service number</a:t>
            </a:r>
            <a:r>
              <a:rPr lang="en-US" sz="1200" dirty="0" smtClean="0"/>
              <a:t> on the back of your credit cards. If your wallet has been stolen, find the contact information on past bills or get a general number through an operator. The customer service representatives can help ensure that you will not be responsible for any purchases made through identity theft. </a:t>
            </a:r>
          </a:p>
          <a:p>
            <a:r>
              <a:rPr lang="en-US" sz="1200" dirty="0" smtClean="0"/>
              <a:t>Also, while you may not need to close your checking or savings accounts, </a:t>
            </a:r>
            <a:r>
              <a:rPr lang="en-US" sz="1200" b="1" dirty="0" smtClean="0"/>
              <a:t>contact your bank</a:t>
            </a:r>
            <a:r>
              <a:rPr lang="en-US" sz="1200" dirty="0" smtClean="0"/>
              <a:t> or financial institution and alert them of the identity theft. This allows the bank to monitor your account for suspicious activity.</a:t>
            </a:r>
          </a:p>
          <a:p>
            <a:r>
              <a:rPr lang="en-US" sz="1200" b="1" dirty="0" smtClean="0"/>
              <a:t>Step 3: Contact the Federal Trade Commission (FTC) &amp; File a Police</a:t>
            </a:r>
            <a:r>
              <a:rPr lang="en-US" sz="1200" b="1" baseline="0" dirty="0" smtClean="0"/>
              <a:t> Report</a:t>
            </a:r>
            <a:endParaRPr lang="en-US" sz="1200" b="1" dirty="0" smtClean="0"/>
          </a:p>
          <a:p>
            <a:r>
              <a:rPr lang="en-US" sz="1200" dirty="0" smtClean="0"/>
              <a:t>The FTC has an initiative to collect details about victims of identity theft. By filing your complaint, you help federal authorities understand the methods and targets of identity thieves and aid them in tracking down these criminals to prevent future theft. </a:t>
            </a:r>
          </a:p>
          <a:p>
            <a:r>
              <a:rPr lang="en-US" sz="1200" b="1" dirty="0" smtClean="0"/>
              <a:t>Contact the FTC</a:t>
            </a:r>
            <a:r>
              <a:rPr lang="en-US" sz="1200" dirty="0" smtClean="0"/>
              <a:t> through their toll-free hotline </a:t>
            </a:r>
            <a:r>
              <a:rPr lang="en-US" sz="1200" b="1" dirty="0" smtClean="0"/>
              <a:t>(877) </a:t>
            </a:r>
            <a:r>
              <a:rPr lang="en-US" sz="1200" b="1" dirty="0" err="1" smtClean="0"/>
              <a:t>IDTHEFT</a:t>
            </a:r>
            <a:r>
              <a:rPr lang="en-US" sz="1200" b="1" dirty="0" smtClean="0"/>
              <a:t> </a:t>
            </a:r>
            <a:r>
              <a:rPr lang="en-US" sz="1200" dirty="0" smtClean="0"/>
              <a:t>(877-438-4338) or you can </a:t>
            </a:r>
            <a:r>
              <a:rPr lang="en-US" sz="1200" dirty="0" smtClean="0">
                <a:hlinkClick r:id="rId4"/>
              </a:rPr>
              <a:t>file your complaint online</a:t>
            </a:r>
            <a:r>
              <a:rPr lang="en-US"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26</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credit wisely can help you get and have more through the course of your life and can be used as a way to secure your future.  However, it is important to manage credit to ensure that you do not overburden yourself with debt.  </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27</a:t>
            </a:fld>
            <a:endParaRPr lang="en-US"/>
          </a:p>
        </p:txBody>
      </p:sp>
    </p:spTree>
    <p:extLst>
      <p:ext uri="{BB962C8B-B14F-4D97-AF65-F5344CB8AC3E}">
        <p14:creationId xmlns:p14="http://schemas.microsoft.com/office/powerpoint/2010/main" val="88738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Speaker Notes</a:t>
            </a:r>
          </a:p>
          <a:p>
            <a:r>
              <a:rPr lang="en-US" sz="1100" dirty="0" smtClean="0"/>
              <a:t>The key to managing your Student Loans is to understand what your student loan portfolio looks like:</a:t>
            </a:r>
          </a:p>
          <a:p>
            <a:r>
              <a:rPr lang="en-US" sz="1100" dirty="0" smtClean="0"/>
              <a:t> Know what types of loans you have:</a:t>
            </a:r>
            <a:r>
              <a:rPr lang="en-US" sz="1100" baseline="0" dirty="0" smtClean="0"/>
              <a:t>  Perkins, </a:t>
            </a:r>
            <a:r>
              <a:rPr lang="en-US" sz="1100" dirty="0" smtClean="0"/>
              <a:t>Direct Loans (Stafford, Graduate PLUS)</a:t>
            </a:r>
            <a:r>
              <a:rPr lang="en-US" sz="1100" baseline="0" dirty="0" smtClean="0"/>
              <a:t> and </a:t>
            </a:r>
            <a:r>
              <a:rPr lang="en-US" sz="1100" dirty="0" smtClean="0"/>
              <a:t>Private Loans</a:t>
            </a:r>
          </a:p>
          <a:p>
            <a:r>
              <a:rPr lang="en-US" sz="1100" dirty="0" smtClean="0"/>
              <a:t> Know your lenders and servicers:  Buying and selling of student loans is very common.  Your original lender may have sold your student loan which means you know have a new “holder” or “servicer”.   The terms of the loan will not change if sold or transferred to another servicer and you must be notified if the service provider of the loan changes.   But since the life of a student loan can be longer than 10 years it is important to keep track of all notifications so you know who your servicer is at all times.</a:t>
            </a:r>
          </a:p>
          <a:p>
            <a:r>
              <a:rPr lang="en-US" sz="1100" dirty="0" smtClean="0"/>
              <a:t>Key servicers include:  Great Lakes, Nelnet; </a:t>
            </a:r>
            <a:r>
              <a:rPr lang="en-US" sz="1100" dirty="0" err="1" smtClean="0"/>
              <a:t>FedLoan</a:t>
            </a:r>
            <a:r>
              <a:rPr lang="en-US" sz="1100" dirty="0" smtClean="0"/>
              <a:t> Servicing (</a:t>
            </a:r>
            <a:r>
              <a:rPr lang="en-US" sz="1100" dirty="0" err="1" smtClean="0"/>
              <a:t>PHEAA</a:t>
            </a:r>
            <a:r>
              <a:rPr lang="en-US" sz="1100" dirty="0" smtClean="0"/>
              <a:t>) and Sallie Mae (</a:t>
            </a:r>
            <a:r>
              <a:rPr lang="en-US" sz="1100" dirty="0" err="1" smtClean="0"/>
              <a:t>Navient</a:t>
            </a:r>
            <a:r>
              <a:rPr lang="en-US" sz="1100" dirty="0" smtClean="0"/>
              <a:t>)</a:t>
            </a:r>
          </a:p>
          <a:p>
            <a:endParaRPr lang="en-US" sz="1100" dirty="0" smtClean="0"/>
          </a:p>
          <a:p>
            <a:r>
              <a:rPr lang="en-US" sz="1100" dirty="0" smtClean="0"/>
              <a:t> Know how much you owe (remember what you borrowed may not be same as what you owe – due to capitalized interest &amp; fees)</a:t>
            </a:r>
          </a:p>
          <a:p>
            <a:r>
              <a:rPr lang="en-US" sz="1100" dirty="0" smtClean="0"/>
              <a:t> Know what your interest rate is </a:t>
            </a:r>
          </a:p>
          <a:p>
            <a:r>
              <a:rPr lang="en-US" sz="1100" dirty="0" smtClean="0"/>
              <a:t> Know what your total monthly payments will be (factor in total of all your loans)</a:t>
            </a:r>
          </a:p>
          <a:p>
            <a:r>
              <a:rPr lang="en-US" sz="1100" dirty="0" smtClean="0"/>
              <a:t> Know what borrower benefits are available (many lenders offer incentives for interest rate reductions and credits; research what is available to you)</a:t>
            </a:r>
          </a:p>
          <a:p>
            <a:endParaRPr lang="en-US" sz="1100" dirty="0" smtClean="0"/>
          </a:p>
          <a:p>
            <a:r>
              <a:rPr lang="en-US" sz="1100" dirty="0" smtClean="0"/>
              <a:t>It’s also important for you to understand Capitalization; what it means and what the impact is which we will review.  You should also be aware of the loan repayment options.</a:t>
            </a:r>
          </a:p>
          <a:p>
            <a:endParaRPr lang="en-US" sz="1100" dirty="0" smtClean="0"/>
          </a:p>
          <a:p>
            <a:r>
              <a:rPr lang="en-US" sz="1100" dirty="0" smtClean="0"/>
              <a:t>Most importantly, keep good records and now the resources available to you to help you manage your loans.</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77868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latin typeface="Arial" pitchFamily="34" charset="0"/>
                <a:ea typeface="ＭＳ Ｐゴシック"/>
              </a:rPr>
              <a:t>Speaker Notes</a:t>
            </a:r>
          </a:p>
          <a:p>
            <a:pPr eaLnBrk="1" hangingPunct="1"/>
            <a:r>
              <a:rPr lang="en-US" sz="1100" dirty="0" smtClean="0">
                <a:latin typeface="Arial" pitchFamily="34" charset="0"/>
                <a:ea typeface="ＭＳ Ｐゴシック"/>
              </a:rPr>
              <a:t>To</a:t>
            </a:r>
            <a:r>
              <a:rPr lang="en-US" sz="1100" baseline="0" dirty="0" smtClean="0">
                <a:latin typeface="Arial" pitchFamily="34" charset="0"/>
                <a:ea typeface="ＭＳ Ｐゴシック"/>
              </a:rPr>
              <a:t> locate any federal student loan you have (Stafford, Perkins, Grad PLUS or Consolidation loan ) go the National Student Loan Data System (www.nslds.ed.gov)</a:t>
            </a:r>
          </a:p>
          <a:p>
            <a:pPr eaLnBrk="1" hangingPunct="1"/>
            <a:r>
              <a:rPr lang="en-US" sz="1100" dirty="0" smtClean="0">
                <a:latin typeface="Arial" pitchFamily="34" charset="0"/>
                <a:ea typeface="ＭＳ Ｐゴシック"/>
              </a:rPr>
              <a:t>Students shouldn’t let the fact that they no</a:t>
            </a:r>
            <a:r>
              <a:rPr lang="en-US" sz="1100" baseline="0" dirty="0" smtClean="0">
                <a:latin typeface="Arial" pitchFamily="34" charset="0"/>
                <a:ea typeface="ＭＳ Ｐゴシック"/>
              </a:rPr>
              <a:t> longer remember their PIN numbers  from accessing their records on NSLDS.</a:t>
            </a:r>
          </a:p>
          <a:p>
            <a:pPr marL="171450" indent="-171450" eaLnBrk="1" hangingPunct="1">
              <a:buFont typeface="Arial" panose="020B0604020202020204" pitchFamily="34" charset="0"/>
              <a:buChar char="•"/>
            </a:pPr>
            <a:r>
              <a:rPr lang="en-US" sz="1100" baseline="0" dirty="0" smtClean="0">
                <a:latin typeface="Arial" pitchFamily="34" charset="0"/>
                <a:ea typeface="ＭＳ Ｐゴシック"/>
              </a:rPr>
              <a:t>There’s a special Web site to request a duplicate PIN—this means ask the Department of Education to remind you what the PIN is.</a:t>
            </a:r>
          </a:p>
          <a:p>
            <a:pPr marL="171450" indent="-171450" eaLnBrk="1" hangingPunct="1">
              <a:buFont typeface="Arial" panose="020B0604020202020204" pitchFamily="34" charset="0"/>
              <a:buChar char="•"/>
            </a:pPr>
            <a:r>
              <a:rPr lang="en-US" sz="1100" baseline="0" dirty="0" smtClean="0">
                <a:latin typeface="Arial" pitchFamily="34" charset="0"/>
                <a:ea typeface="ＭＳ Ｐゴシック"/>
              </a:rPr>
              <a:t>Takes just a few minutes to make the request. Typically it takes just a few hours to get a response.</a:t>
            </a:r>
          </a:p>
          <a:p>
            <a:pPr marL="171450" indent="-171450" defTabSz="946831">
              <a:buFont typeface="Arial" panose="020B0604020202020204" pitchFamily="34" charset="0"/>
              <a:buChar char="•"/>
              <a:defRPr/>
            </a:pPr>
            <a:r>
              <a:rPr lang="en-US" sz="1100" baseline="0" dirty="0" smtClean="0">
                <a:latin typeface="Arial" pitchFamily="34" charset="0"/>
                <a:ea typeface="ＭＳ Ｐゴシック"/>
              </a:rPr>
              <a:t>To get duplicate FAFSA PIN, go to: www.pin.ed.gov</a:t>
            </a:r>
          </a:p>
          <a:p>
            <a:endParaRPr lang="en-US" sz="1100" b="1" dirty="0" smtClean="0"/>
          </a:p>
          <a:p>
            <a:r>
              <a:rPr lang="en-US" sz="1100" b="0" dirty="0" smtClean="0"/>
              <a:t>To</a:t>
            </a:r>
            <a:r>
              <a:rPr lang="en-US" sz="1100" b="0" baseline="0" dirty="0" smtClean="0"/>
              <a:t> find private student loans – the best source is to request a copy of your credit report.   You are able to get a FREE copy every 12 months – go to www.annualcreditreport.com</a:t>
            </a:r>
            <a:endParaRPr lang="en-US" sz="1100" b="0"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1511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Undergraduate student with 5,000</a:t>
            </a:r>
            <a:r>
              <a:rPr lang="en-US" baseline="0" dirty="0" smtClean="0"/>
              <a:t> loan</a:t>
            </a:r>
            <a:endParaRPr lang="en-US" dirty="0" smtClean="0"/>
          </a:p>
          <a:p>
            <a:r>
              <a:rPr lang="en-US" sz="1200" dirty="0" smtClean="0"/>
              <a:t>Interest on most loans accrues from the date funds are disbursed until the loan is paid in full</a:t>
            </a:r>
          </a:p>
          <a:p>
            <a:r>
              <a:rPr lang="en-US" sz="1200" dirty="0" smtClean="0"/>
              <a:t>Capitalization is the addition of unpaid accrued interest to the principal balance of a loan.  The less frequent the better.</a:t>
            </a:r>
          </a:p>
          <a:p>
            <a:r>
              <a:rPr lang="en-US" sz="1200" dirty="0" smtClean="0"/>
              <a:t>Capitalization may occur more frequently for certain loans during forbearance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30</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000"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38693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solidFill>
                  <a:srgbClr val="0070C0"/>
                </a:solidFill>
              </a:rPr>
              <a:t>Standard</a:t>
            </a:r>
            <a:endParaRPr lang="en-US" sz="1100" dirty="0"/>
          </a:p>
          <a:p>
            <a:r>
              <a:rPr lang="en-US" sz="1000" dirty="0"/>
              <a:t>Level monthly payments that cover accruing interest and a portion of principal over a 10-year period</a:t>
            </a:r>
          </a:p>
          <a:p>
            <a:r>
              <a:rPr lang="en-US" sz="1000" dirty="0"/>
              <a:t>Higher monthly payments</a:t>
            </a:r>
          </a:p>
          <a:p>
            <a:r>
              <a:rPr lang="en-US" sz="1000" b="1" dirty="0"/>
              <a:t>Lowest overall cost</a:t>
            </a:r>
          </a:p>
          <a:p>
            <a:pPr>
              <a:buNone/>
            </a:pPr>
            <a:endParaRPr lang="en-US" sz="800" dirty="0"/>
          </a:p>
          <a:p>
            <a:r>
              <a:rPr lang="en-US" sz="1100" b="1" dirty="0">
                <a:solidFill>
                  <a:srgbClr val="0070C0"/>
                </a:solidFill>
              </a:rPr>
              <a:t>Graduated</a:t>
            </a:r>
            <a:endParaRPr lang="en-US" sz="1100" dirty="0"/>
          </a:p>
          <a:p>
            <a:r>
              <a:rPr lang="en-US" sz="1000" dirty="0"/>
              <a:t>Payments start low, increase over time</a:t>
            </a:r>
          </a:p>
          <a:p>
            <a:r>
              <a:rPr lang="en-US" sz="1000" dirty="0"/>
              <a:t>Interest only payments followed by standard principal </a:t>
            </a:r>
            <a:r>
              <a:rPr lang="en-US" sz="1000" dirty="0" smtClean="0"/>
              <a:t>and </a:t>
            </a:r>
            <a:r>
              <a:rPr lang="en-US" sz="1000" dirty="0"/>
              <a:t>interest</a:t>
            </a:r>
          </a:p>
          <a:p>
            <a:r>
              <a:rPr lang="en-US" sz="1000" dirty="0"/>
              <a:t>Finish in 10 years</a:t>
            </a:r>
          </a:p>
          <a:p>
            <a:r>
              <a:rPr lang="en-US" sz="1000" dirty="0"/>
              <a:t>Higher overall – but good for early cash flow</a:t>
            </a:r>
            <a:endParaRPr lang="en-US" sz="1100" b="1" dirty="0">
              <a:solidFill>
                <a:srgbClr val="0070C0"/>
              </a:solidFill>
            </a:endParaRPr>
          </a:p>
          <a:p>
            <a:endParaRPr lang="en-US" sz="1000"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255012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Speaker Notes </a:t>
            </a:r>
            <a:br>
              <a:rPr lang="en-US" sz="1100" b="1" dirty="0"/>
            </a:br>
            <a:r>
              <a:rPr lang="en-US" sz="1100" b="1" dirty="0">
                <a:solidFill>
                  <a:srgbClr val="0070C0"/>
                </a:solidFill>
              </a:rPr>
              <a:t>Income Sensitive</a:t>
            </a:r>
            <a:endParaRPr lang="en-US" sz="1100" dirty="0"/>
          </a:p>
          <a:p>
            <a:r>
              <a:rPr lang="en-US" sz="1100" dirty="0" smtClean="0"/>
              <a:t>Payments are based on percentage of your monthly income</a:t>
            </a:r>
          </a:p>
          <a:p>
            <a:r>
              <a:rPr lang="en-US" sz="1100" dirty="0" smtClean="0"/>
              <a:t>Payments must be sufficient to cover accruing interest</a:t>
            </a:r>
          </a:p>
          <a:p>
            <a:r>
              <a:rPr lang="en-US" sz="1100" dirty="0" smtClean="0"/>
              <a:t>Finish in 10 years (may be extended to 15 years)</a:t>
            </a:r>
          </a:p>
          <a:p>
            <a:endParaRPr lang="en-US" sz="1100" b="1" dirty="0" smtClean="0">
              <a:solidFill>
                <a:srgbClr val="0070C0"/>
              </a:solidFill>
            </a:endParaRPr>
          </a:p>
          <a:p>
            <a:r>
              <a:rPr lang="en-US" sz="1100" b="1" dirty="0" smtClean="0">
                <a:solidFill>
                  <a:srgbClr val="0070C0"/>
                </a:solidFill>
              </a:rPr>
              <a:t>Income-Contingent (Direct Loans Only)</a:t>
            </a:r>
            <a:endParaRPr lang="en-US" sz="1100" dirty="0" smtClean="0"/>
          </a:p>
          <a:p>
            <a:r>
              <a:rPr lang="en-US" sz="1100" dirty="0"/>
              <a:t>Payment is based on income</a:t>
            </a:r>
          </a:p>
          <a:p>
            <a:r>
              <a:rPr lang="en-US" sz="1100" dirty="0"/>
              <a:t>Negative amortization is allowed</a:t>
            </a:r>
          </a:p>
          <a:p>
            <a:r>
              <a:rPr lang="en-US" sz="1100" dirty="0"/>
              <a:t>Up to 25 years to repay</a:t>
            </a:r>
          </a:p>
          <a:p>
            <a:r>
              <a:rPr lang="en-US" sz="1100" dirty="0"/>
              <a:t>Balance remaining after 25 years’ worth of payments can be forgiven</a:t>
            </a:r>
          </a:p>
          <a:p>
            <a:endParaRPr lang="en-US" sz="1100" b="1" dirty="0"/>
          </a:p>
          <a:p>
            <a:r>
              <a:rPr lang="en-US" sz="1100" b="1" dirty="0"/>
              <a:t>NOTE:  You have to apply and be approved yearly for both of these options.</a:t>
            </a:r>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85059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Speaker Notes </a:t>
            </a:r>
            <a:br>
              <a:rPr lang="en-US" sz="1100" b="1" dirty="0"/>
            </a:br>
            <a:r>
              <a:rPr lang="en-US" sz="1100" b="1" dirty="0">
                <a:solidFill>
                  <a:srgbClr val="0070C0"/>
                </a:solidFill>
              </a:rPr>
              <a:t>Extended</a:t>
            </a:r>
            <a:endParaRPr lang="en-US" sz="1100" dirty="0"/>
          </a:p>
          <a:p>
            <a:r>
              <a:rPr lang="en-US" sz="1100" dirty="0" smtClean="0"/>
              <a:t>Available to borrowers who have accumulated more than $30K in Federal Stafford, PLUS &amp; Consolidation loans first disbursed on or after October 7, 1998</a:t>
            </a:r>
          </a:p>
          <a:p>
            <a:r>
              <a:rPr lang="en-US" sz="1100" dirty="0" smtClean="0"/>
              <a:t>Repayment can be extended up to 25 years</a:t>
            </a:r>
          </a:p>
          <a:p>
            <a:r>
              <a:rPr lang="en-US" sz="1100" dirty="0" smtClean="0"/>
              <a:t>Permits you to manage monthly cash flow needs, but will increase your cost</a:t>
            </a:r>
          </a:p>
          <a:p>
            <a:endParaRPr lang="en-US" sz="1100" b="1" dirty="0" smtClean="0">
              <a:solidFill>
                <a:srgbClr val="0070C0"/>
              </a:solidFill>
            </a:endParaRPr>
          </a:p>
          <a:p>
            <a:r>
              <a:rPr lang="en-US" sz="1100" b="1" dirty="0" smtClean="0">
                <a:solidFill>
                  <a:srgbClr val="0070C0"/>
                </a:solidFill>
              </a:rPr>
              <a:t>Income Based Repayment</a:t>
            </a:r>
          </a:p>
          <a:p>
            <a:r>
              <a:rPr lang="en-US" sz="1100" b="1" dirty="0" smtClean="0">
                <a:solidFill>
                  <a:srgbClr val="0070C0"/>
                </a:solidFill>
              </a:rPr>
              <a:t>***Borrower must apply each year to stay</a:t>
            </a:r>
            <a:r>
              <a:rPr lang="en-US" sz="1100" b="1" baseline="0" dirty="0" smtClean="0">
                <a:solidFill>
                  <a:srgbClr val="0070C0"/>
                </a:solidFill>
              </a:rPr>
              <a:t> on IBR**</a:t>
            </a:r>
            <a:endParaRPr lang="en-US" sz="1100" b="1" dirty="0" smtClean="0">
              <a:solidFill>
                <a:srgbClr val="0070C0"/>
              </a:solidFill>
            </a:endParaRPr>
          </a:p>
          <a:p>
            <a:r>
              <a:rPr lang="en-US" sz="1100" dirty="0"/>
              <a:t>Available to federal loan borrowers experiencing financial hardship</a:t>
            </a:r>
          </a:p>
          <a:p>
            <a:r>
              <a:rPr lang="en-US" sz="1100" dirty="0"/>
              <a:t>Borrower qualifies if </a:t>
            </a:r>
            <a:r>
              <a:rPr lang="en-US" sz="1100" dirty="0" smtClean="0"/>
              <a:t> annual amount due on all eligible</a:t>
            </a:r>
            <a:r>
              <a:rPr lang="en-US" sz="1100" baseline="0" dirty="0" smtClean="0"/>
              <a:t> student loans under a standard repayment period </a:t>
            </a:r>
            <a:r>
              <a:rPr lang="en-US" sz="1100" dirty="0" smtClean="0"/>
              <a:t>exceeds </a:t>
            </a:r>
            <a:r>
              <a:rPr lang="en-US" sz="1100" dirty="0"/>
              <a:t>15% of “discretionary income” </a:t>
            </a:r>
          </a:p>
          <a:p>
            <a:r>
              <a:rPr lang="en-US" sz="1100" dirty="0"/>
              <a:t>If eligible for IBR, borrower’s monthly payment will be determined by a formula that takes into account household size and adjusted gross income.  Increases in income will impact the required monthly payment amount</a:t>
            </a:r>
          </a:p>
          <a:p>
            <a:r>
              <a:rPr lang="en-US" sz="1100" dirty="0"/>
              <a:t>Unpaid balance may be forgiven after 25 years of scheduled monthly payments</a:t>
            </a:r>
          </a:p>
          <a:p>
            <a:endParaRPr lang="en-US" sz="1100" dirty="0"/>
          </a:p>
          <a:p>
            <a:r>
              <a:rPr lang="en-US" sz="1100" dirty="0"/>
              <a:t>Periods of deferment and forbearance are not counted in this 25 years.</a:t>
            </a:r>
          </a:p>
          <a:p>
            <a:endParaRPr lang="en-US" sz="1100" dirty="0"/>
          </a:p>
          <a:p>
            <a:pPr defTabSz="882643">
              <a:defRPr/>
            </a:pPr>
            <a:r>
              <a:rPr lang="en-US" sz="1100" dirty="0"/>
              <a:t>“25 years of scheduled monthly payments” under “Income Based Repayment” may include scheduled IBR payments which could be $0, certain other payments under another repayment plan, and periods of economic hardship deferment.  All would potentially be counted toward the 25 year period for forgiveness purposes.</a:t>
            </a:r>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610639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1770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r>
              <a:rPr lang="en-US" dirty="0" smtClean="0"/>
              <a:t>Have you ever had $20 at the beginning of the week and by Wednesday it was gone? Even worse, you can't remember how you spent it?</a:t>
            </a:r>
            <a:br>
              <a:rPr lang="en-US" dirty="0" smtClean="0"/>
            </a:br>
            <a:r>
              <a:rPr lang="en-US" dirty="0" smtClean="0"/>
              <a:t/>
            </a:r>
            <a:br>
              <a:rPr lang="en-US" dirty="0" smtClean="0"/>
            </a:br>
            <a:r>
              <a:rPr lang="en-US" dirty="0" smtClean="0"/>
              <a:t>One way to figure it out is by keeping a spending diary. A small spiral notebook makes it easy. Keep this notebook in your purse or pocket and write down everything you buy over the course of a day and how much it costs. Include everything, even small purchases such as a cup of coffee or a pack of gum. Or better yet, Mint.com offers a free mobile app (for Android &amp; iPhone) that helps you track your spending habits as well as manage your spending budget.</a:t>
            </a:r>
            <a:br>
              <a:rPr lang="en-US" dirty="0" smtClean="0"/>
            </a:br>
            <a:r>
              <a:rPr lang="en-US" dirty="0" smtClean="0"/>
              <a:t/>
            </a:r>
            <a:br>
              <a:rPr lang="en-US" dirty="0" smtClean="0"/>
            </a:br>
            <a:r>
              <a:rPr lang="en-US" dirty="0" smtClean="0"/>
              <a:t>Once you’ve determined where your money's going, you can start reducing—or better yet, eliminating— your spending, you'll find you have more money to apply to bills, add to your savings, and, ultimately, reach your goals.</a:t>
            </a:r>
            <a:br>
              <a:rPr lang="en-US" dirty="0" smtClean="0"/>
            </a:br>
            <a:r>
              <a:rPr lang="en-US" dirty="0" smtClean="0"/>
              <a:t/>
            </a:r>
            <a:br>
              <a:rPr lang="en-US" dirty="0" smtClean="0"/>
            </a:br>
            <a:r>
              <a:rPr lang="en-US" dirty="0" smtClean="0"/>
              <a:t>Here are some common spending habits that cause us to overspend:(Soft drinks, Fast-food meals, snack foods, coffee, magazines &amp; books, movies, lottery tickets, gifts, mobile phone svc)</a:t>
            </a:r>
          </a:p>
          <a:p>
            <a:endParaRPr lang="en-US" dirty="0" smtClean="0"/>
          </a:p>
          <a:p>
            <a:r>
              <a:rPr lang="en-US" dirty="0" smtClean="0"/>
              <a:t>Creating a spending plan is about comparing your income against your spending.  When you compare the two against each other and your income is more than your spending – then you are in great shape.  If however, you find your expenses are more than your income – you will need to set priorities to get your expenses under control.  As we spoke earlier, review your list of expenses and evaluate “wants” vs “needs”.</a:t>
            </a:r>
          </a:p>
          <a:p>
            <a:endParaRPr lang="en-US" dirty="0" smtClean="0"/>
          </a:p>
          <a:p>
            <a:r>
              <a:rPr lang="en-US" dirty="0" smtClean="0"/>
              <a:t>Of course regardless of the outcome of the spending plan you should always practice good spending habits:</a:t>
            </a:r>
          </a:p>
          <a:p>
            <a:pPr defTabSz="914153">
              <a:defRPr/>
            </a:pPr>
            <a:r>
              <a:rPr lang="en-US" dirty="0" smtClean="0"/>
              <a:t>Look for sales &amp; off-season bargains, Use coupons &amp; buy store brands when possible and compare prices before you make significant purchases </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6</a:t>
            </a:fld>
            <a:endParaRPr lang="en-US" dirty="0"/>
          </a:p>
        </p:txBody>
      </p:sp>
    </p:spTree>
    <p:extLst>
      <p:ext uri="{BB962C8B-B14F-4D97-AF65-F5344CB8AC3E}">
        <p14:creationId xmlns:p14="http://schemas.microsoft.com/office/powerpoint/2010/main" val="1297481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8134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pPr defTabSz="914276">
              <a:defRPr/>
            </a:pPr>
            <a:r>
              <a:rPr lang="en-US" dirty="0" smtClean="0"/>
              <a:t>Undergraduate Student </a:t>
            </a:r>
          </a:p>
          <a:p>
            <a:pPr defTabSz="914276">
              <a:defRPr/>
            </a:pPr>
            <a:r>
              <a:rPr lang="en-US" dirty="0" smtClean="0"/>
              <a:t>Assumes $40,000</a:t>
            </a:r>
            <a:r>
              <a:rPr lang="en-US" baseline="0" dirty="0" smtClean="0"/>
              <a:t> of income for IBR calculation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37</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pPr defTabSz="914276">
              <a:defRPr/>
            </a:pPr>
            <a:r>
              <a:rPr lang="en-US" sz="1100" dirty="0" smtClean="0"/>
              <a:t>Assumes $40,000 of income for IBR and </a:t>
            </a:r>
            <a:r>
              <a:rPr lang="en-US" sz="1100" dirty="0" err="1" smtClean="0"/>
              <a:t>PAYE</a:t>
            </a:r>
            <a:r>
              <a:rPr lang="en-US" sz="1100" dirty="0" smtClean="0"/>
              <a:t> calculation</a:t>
            </a:r>
          </a:p>
          <a:p>
            <a:pPr defTabSz="914276">
              <a:defRPr/>
            </a:pPr>
            <a:r>
              <a:rPr lang="en-US" sz="1100" dirty="0" smtClean="0"/>
              <a:t>IBR and </a:t>
            </a:r>
            <a:r>
              <a:rPr lang="en-US" sz="1100" dirty="0" err="1" smtClean="0"/>
              <a:t>PAYE</a:t>
            </a:r>
            <a:r>
              <a:rPr lang="en-US" sz="1100" dirty="0" smtClean="0"/>
              <a:t> 4 </a:t>
            </a:r>
            <a:r>
              <a:rPr lang="en-US" sz="1100" dirty="0" err="1" smtClean="0"/>
              <a:t>Yrs</a:t>
            </a:r>
            <a:r>
              <a:rPr lang="en-US" sz="1100" dirty="0" smtClean="0"/>
              <a:t> assumes borrower only meets poverty guidelines for 4 years and then transitions to standard payment amount for 10 years (if applicable</a:t>
            </a:r>
          </a:p>
          <a:p>
            <a:pPr defTabSz="914276">
              <a:defRPr/>
            </a:pPr>
            <a:r>
              <a:rPr lang="en-US" sz="1100" dirty="0" smtClean="0"/>
              <a:t>Why is total paid under 4 years less than life: when you increase the payment amounts, you will be paying down more principal. This reduces the interest = paying off faster with less interest paid. With any loan, if you increase the payment amount above the calculated loan amount, there will be less interest over the life of the loan. </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38</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034992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Speaker Notes</a:t>
            </a:r>
            <a:endParaRPr lang="en-US" sz="1100"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59462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b="1" dirty="0"/>
              <a:t>Speaker Notes</a:t>
            </a:r>
            <a:endParaRPr lang="en-US" sz="1100" i="1" dirty="0"/>
          </a:p>
          <a:p>
            <a:pPr>
              <a:buFont typeface="Arial" pitchFamily="34" charset="0"/>
              <a:buChar char="•"/>
            </a:pPr>
            <a:r>
              <a:rPr lang="en-US" sz="1100" i="1" dirty="0"/>
              <a:t>Loan Delinquency</a:t>
            </a:r>
            <a:r>
              <a:rPr lang="en-US" sz="1100" dirty="0"/>
              <a:t> is a failure to make loan payments when they are due. Extended delinquency can result in loan default.</a:t>
            </a:r>
            <a:br>
              <a:rPr lang="en-US" sz="1100" dirty="0"/>
            </a:br>
            <a:r>
              <a:rPr lang="en-US" sz="1100" i="1" dirty="0"/>
              <a:t>Loan Default</a:t>
            </a:r>
            <a:r>
              <a:rPr lang="en-US" sz="1100" dirty="0"/>
              <a:t> is the failure to repay a loan according to the terms agreed to in the </a:t>
            </a:r>
            <a:r>
              <a:rPr lang="en-US" sz="1100" dirty="0">
                <a:hlinkClick r:id="rId3" action="ppaction://hlinkfile" tooltip="Promissory note"/>
              </a:rPr>
              <a:t>promissory note</a:t>
            </a:r>
            <a:r>
              <a:rPr lang="en-US" sz="1100" dirty="0"/>
              <a:t>. A lender may take legal action to get the money back</a:t>
            </a:r>
          </a:p>
          <a:p>
            <a:pPr>
              <a:buFont typeface="Arial" pitchFamily="34" charset="0"/>
              <a:buChar char="•"/>
            </a:pPr>
            <a:r>
              <a:rPr lang="en-US" sz="1100" dirty="0"/>
              <a:t>Defaulting on a loan can adversely affect credit for many years. Default occurs when a loan receives no payment for 270 days. The loan leaves repayment status and is due in full when the lender requests. New collection costs are added to the loan’s balance, and the loan becomes drastically more expensive than before, although you usually can reduce or eliminate these costs through negotiation or legal action.. </a:t>
            </a:r>
          </a:p>
          <a:p>
            <a:pPr>
              <a:buFont typeface="Arial" pitchFamily="34" charset="0"/>
              <a:buChar char="•"/>
            </a:pPr>
            <a:r>
              <a:rPr lang="en-US" sz="1100" dirty="0"/>
              <a:t>There are other negative consequences resulting from a defaulted loan. A student who wishes to return to school cannot qualify for federal aid in the United States until satisfactory payment arrangements are made on the defaulted loan or the loan is rehabilitated, a process that can take as long as a full year of on-time payments.</a:t>
            </a:r>
          </a:p>
          <a:p>
            <a:pPr defTabSz="882643">
              <a:buFont typeface="Arial" pitchFamily="34" charset="0"/>
              <a:buChar char="•"/>
              <a:defRPr/>
            </a:pPr>
            <a:r>
              <a:rPr lang="en-US" sz="1100" dirty="0"/>
              <a:t>In addition, the IRS can take the borrower’s income tax refund until the defaulted loan is paid in full.</a:t>
            </a:r>
            <a:r>
              <a:rPr lang="en-US" sz="1100" baseline="30000" dirty="0"/>
              <a:t> </a:t>
            </a:r>
            <a:r>
              <a:rPr lang="en-US" sz="1100" dirty="0"/>
              <a:t> This is a popular way of collecting on loan debt, and the Department of Education collects hundreds of millions of dollars this way.</a:t>
            </a:r>
          </a:p>
          <a:p>
            <a:pPr>
              <a:buFont typeface="Arial" pitchFamily="34" charset="0"/>
              <a:buChar char="•"/>
            </a:pPr>
            <a:r>
              <a:rPr lang="en-US" sz="1100" dirty="0"/>
              <a:t>The government can also garnish wages as a way to recover money owed on a defaulted student loan. The </a:t>
            </a:r>
            <a:r>
              <a:rPr lang="en-US" sz="1100" dirty="0">
                <a:hlinkClick r:id="rId4" action="ppaction://hlinkfile" tooltip="United States Department of Education"/>
              </a:rPr>
              <a:t>United States Department of Education</a:t>
            </a:r>
            <a:r>
              <a:rPr lang="en-US" sz="1100" dirty="0"/>
              <a:t> or a </a:t>
            </a:r>
            <a:r>
              <a:rPr lang="en-US" sz="1100" dirty="0">
                <a:hlinkClick r:id="rId5" action="ppaction://hlinkfile" tooltip="Student Loan Guarantor"/>
              </a:rPr>
              <a:t>Student Loan Guarantor</a:t>
            </a:r>
            <a:r>
              <a:rPr lang="en-US" sz="1100" dirty="0"/>
              <a:t> can garnish 15%</a:t>
            </a:r>
            <a:r>
              <a:rPr lang="en-US" sz="1100" baseline="30000" dirty="0"/>
              <a:t> </a:t>
            </a:r>
            <a:r>
              <a:rPr lang="en-US" sz="1100" dirty="0"/>
              <a:t>of a defaulted borrower’s wages. The loan holder does not have to sue the borrower first. The borrower can object to the garnishment, but only under very specific circumstances, such as if his weekly income is less than 30 times the federal minimum wage.</a:t>
            </a:r>
          </a:p>
          <a:p>
            <a:pPr>
              <a:buFont typeface="Arial" pitchFamily="34" charset="0"/>
              <a:buChar char="•"/>
            </a:pPr>
            <a:r>
              <a:rPr lang="en-US" sz="1100" dirty="0"/>
              <a:t>Defaulting on student loans can also end in a lawsuit. The government and private lenders can sue in order to collect on loans. There is no time limit on suing to collect on federal student loans, and the borrower can be sued indefinitely. Private student loans, in most cases, are subject to </a:t>
            </a:r>
            <a:r>
              <a:rPr lang="en-US" sz="1100" dirty="0">
                <a:hlinkClick r:id="rId6" action="ppaction://hlinkfile" tooltip="Statute of limitations"/>
              </a:rPr>
              <a:t>statute of limitations</a:t>
            </a:r>
            <a:r>
              <a:rPr lang="en-US" sz="1100" dirty="0"/>
              <a:t> laws depending on the state.</a:t>
            </a:r>
          </a:p>
          <a:p>
            <a:r>
              <a:rPr lang="en-US" sz="1100" dirty="0" smtClean="0"/>
              <a:t>Generally</a:t>
            </a:r>
            <a:r>
              <a:rPr lang="en-US" sz="1100" baseline="0" dirty="0" smtClean="0"/>
              <a:t> education loans are non-dischargeable in bankruptcy, unless a court determines that debt presents an undue hardship.</a:t>
            </a:r>
            <a:endParaRPr lang="en-US" sz="1100" dirty="0" smtClean="0"/>
          </a:p>
          <a:p>
            <a:endParaRPr lang="en-US" sz="1100" dirty="0"/>
          </a:p>
          <a:p>
            <a:r>
              <a:rPr lang="en-US" sz="1100" dirty="0"/>
              <a:t>Remember, to recognize the signs of financial problems and seek help so that you can avoid both delinquency and defaults. </a:t>
            </a:r>
          </a:p>
          <a:p>
            <a:pPr>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487030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Speaker </a:t>
            </a:r>
            <a:r>
              <a:rPr lang="en-US" sz="1100" b="1" dirty="0" smtClean="0"/>
              <a:t>Notes</a:t>
            </a:r>
            <a:endParaRPr lang="en-US" sz="1100" i="1"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487030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324859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Speaker </a:t>
            </a:r>
            <a:r>
              <a:rPr lang="en-US" sz="1100" b="1" dirty="0" smtClean="0"/>
              <a:t>Notes</a:t>
            </a:r>
            <a:endParaRPr lang="en-US" sz="1100" i="1"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487030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47</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r>
              <a:rPr lang="en-US" dirty="0" smtClean="0"/>
              <a:t>Saving is a way to manage your money and allows you to achieve your financial goals and also can provide a safety net during financially-challenging times.  You should have both short &amp; long term goals, things for today (like an emergency fund or new cell phone) and tomorrow (down payment on a house), and have monthly savings targets in your spending plan that we spoke about.</a:t>
            </a:r>
          </a:p>
          <a:p>
            <a:r>
              <a:rPr lang="en-US" dirty="0" smtClean="0"/>
              <a:t>There are many options to place your savings in to assist you with your goals from traditional savings accounts, CD’s &amp; Money Markets to Mutual Funds.  You should explore each and compare the benefits against your savings goals.</a:t>
            </a:r>
          </a:p>
          <a:p>
            <a:endParaRPr lang="en-US" dirty="0" smtClean="0"/>
          </a:p>
          <a:p>
            <a:r>
              <a:rPr lang="en-US" b="1" dirty="0" smtClean="0"/>
              <a:t>There are many techniques that can be used to jump-start your saving:</a:t>
            </a:r>
          </a:p>
          <a:p>
            <a:pPr>
              <a:buFont typeface="Arial" pitchFamily="34" charset="0"/>
              <a:buChar char="•"/>
            </a:pPr>
            <a:r>
              <a:rPr lang="en-US" dirty="0" smtClean="0"/>
              <a:t> Have a portion of your paycheck directly deposited into your savings account. </a:t>
            </a:r>
          </a:p>
          <a:p>
            <a:pPr>
              <a:buFont typeface="Arial" pitchFamily="34" charset="0"/>
              <a:buChar char="•"/>
            </a:pPr>
            <a:r>
              <a:rPr lang="en-US" dirty="0" smtClean="0"/>
              <a:t> Set up a regular automatic transfer from your checking account to your savings account. (What you don’t see, you don’t miss.)</a:t>
            </a:r>
          </a:p>
          <a:p>
            <a:pPr>
              <a:buFont typeface="Arial" pitchFamily="34" charset="0"/>
              <a:buChar char="•"/>
            </a:pPr>
            <a:r>
              <a:rPr lang="en-US" dirty="0" smtClean="0"/>
              <a:t> When you receive a raise, put the extra cash in savings instead of spending it. </a:t>
            </a:r>
          </a:p>
          <a:p>
            <a:pPr>
              <a:buFont typeface="Arial" pitchFamily="34" charset="0"/>
              <a:buChar char="•"/>
            </a:pPr>
            <a:r>
              <a:rPr lang="en-US" dirty="0" smtClean="0"/>
              <a:t> Deposit bonuses, income tax refunds, and cash gifts from birthdays, holidays, or other special occasions into savings. </a:t>
            </a:r>
          </a:p>
          <a:p>
            <a:pPr>
              <a:buFont typeface="Arial" pitchFamily="34" charset="0"/>
              <a:buChar char="•"/>
            </a:pPr>
            <a:r>
              <a:rPr lang="en-US" dirty="0" smtClean="0"/>
              <a:t> Save all of your loose change. A quarter here and a dime there will add up. </a:t>
            </a:r>
          </a:p>
          <a:p>
            <a:pPr>
              <a:buFont typeface="Arial" pitchFamily="34" charset="0"/>
              <a:buChar char="•"/>
            </a:pPr>
            <a:r>
              <a:rPr lang="en-US" dirty="0" smtClean="0"/>
              <a:t> Once you’ve paid off your car or other debt, start putting the same amount in savings </a:t>
            </a:r>
          </a:p>
          <a:p>
            <a:pPr>
              <a:buFont typeface="Arial" pitchFamily="34" charset="0"/>
              <a:buChar char="•"/>
            </a:pPr>
            <a:r>
              <a:rPr lang="en-US" dirty="0" smtClean="0"/>
              <a:t> Save even if you have debt. If your debt carries a high rate of interest, it is to your financial benefit to concentrate on repayment, but you should find a sensible balance. By saving even a little as you are repaying debt, you’ll start an emergency account, kick the habit of borrowing, and establish a savings routine. </a:t>
            </a:r>
          </a:p>
        </p:txBody>
      </p:sp>
      <p:sp>
        <p:nvSpPr>
          <p:cNvPr id="4" name="Slide Number Placeholder 3"/>
          <p:cNvSpPr>
            <a:spLocks noGrp="1"/>
          </p:cNvSpPr>
          <p:nvPr>
            <p:ph type="sldNum" sz="quarter" idx="10"/>
          </p:nvPr>
        </p:nvSpPr>
        <p:spPr/>
        <p:txBody>
          <a:bodyPr/>
          <a:lstStyle/>
          <a:p>
            <a:fld id="{C1B9AE51-507C-4218-9AD9-12D62B4BA453}" type="slidenum">
              <a:rPr lang="en-US" smtClean="0"/>
              <a:pPr/>
              <a:t>7</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latin typeface="Arial" pitchFamily="34" charset="0"/>
                <a:cs typeface="Arial" pitchFamily="34" charset="0"/>
              </a:rPr>
              <a:t>Upromise</a:t>
            </a:r>
            <a:r>
              <a:rPr lang="en-US" altLang="en-US" sz="1100" baseline="30000" dirty="0" smtClean="0">
                <a:latin typeface="Arial" pitchFamily="34" charset="0"/>
                <a:cs typeface="Arial" pitchFamily="34" charset="0"/>
              </a:rPr>
              <a:t>®</a:t>
            </a:r>
            <a:r>
              <a:rPr lang="en-US" altLang="en-US" sz="1100" dirty="0" smtClean="0">
                <a:latin typeface="Arial" pitchFamily="34" charset="0"/>
                <a:cs typeface="Arial" pitchFamily="34" charset="0"/>
              </a:rPr>
              <a:t> by Sallie Mae</a:t>
            </a:r>
            <a:r>
              <a:rPr lang="en-US" altLang="en-US" sz="1100" baseline="30000" dirty="0" smtClean="0">
                <a:latin typeface="Arial" pitchFamily="34" charset="0"/>
                <a:cs typeface="Arial" pitchFamily="34" charset="0"/>
              </a:rPr>
              <a:t>®</a:t>
            </a:r>
            <a:r>
              <a:rPr lang="en-US" altLang="en-US" sz="1100" dirty="0" smtClean="0">
                <a:latin typeface="Arial" pitchFamily="34" charset="0"/>
                <a:cs typeface="Arial" pitchFamily="34" charset="0"/>
              </a:rPr>
              <a:t> is helping students turn everyday purchases into cash back for college expenses — from textbooks to housing to tuition. Upromise is </a:t>
            </a:r>
            <a:r>
              <a:rPr lang="en-US" altLang="en-US" sz="1100" b="1" dirty="0" smtClean="0">
                <a:latin typeface="Arial" pitchFamily="34" charset="0"/>
                <a:cs typeface="Arial" pitchFamily="34" charset="0"/>
              </a:rPr>
              <a:t>free to join</a:t>
            </a:r>
            <a:r>
              <a:rPr lang="en-US" altLang="en-US" sz="1100" dirty="0" smtClean="0">
                <a:latin typeface="Arial" pitchFamily="34" charset="0"/>
                <a:cs typeface="Arial" pitchFamily="34" charset="0"/>
              </a:rPr>
              <a:t>, and simple to use. It’s also a smart way for students to earn cash back by shopping online, going out to eat, booking travel, and more!</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8</a:t>
            </a:fld>
            <a:endParaRPr lang="en-US"/>
          </a:p>
        </p:txBody>
      </p:sp>
    </p:spTree>
    <p:extLst>
      <p:ext uri="{BB962C8B-B14F-4D97-AF65-F5344CB8AC3E}">
        <p14:creationId xmlns:p14="http://schemas.microsoft.com/office/powerpoint/2010/main" val="585932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How can students and families benefit from Upromise Cash Back?</a:t>
            </a:r>
          </a:p>
          <a:p>
            <a:pPr lvl="1">
              <a:buFont typeface="Arial" pitchFamily="34" charset="0"/>
              <a:buChar char="•"/>
            </a:pPr>
            <a:r>
              <a:rPr lang="en-US" sz="1600" dirty="0" smtClean="0"/>
              <a:t>Grow their earnings by opening a Sallie Mae High-Yield Savings Account (competitive</a:t>
            </a:r>
            <a:r>
              <a:rPr lang="en-US" sz="1600" baseline="0" dirty="0" smtClean="0"/>
              <a:t> </a:t>
            </a:r>
            <a:r>
              <a:rPr lang="en-US" sz="1600" dirty="0" smtClean="0"/>
              <a:t>interest rate plus you may be eligible</a:t>
            </a:r>
            <a:r>
              <a:rPr lang="en-US" sz="1600" baseline="0" dirty="0" smtClean="0"/>
              <a:t> for a</a:t>
            </a:r>
            <a:r>
              <a:rPr lang="en-US" sz="1600" dirty="0" smtClean="0"/>
              <a:t> 10% annual match of Upromise earnings) </a:t>
            </a:r>
          </a:p>
          <a:p>
            <a:pPr lvl="1">
              <a:buFont typeface="Arial" pitchFamily="34" charset="0"/>
              <a:buChar char="•"/>
            </a:pPr>
            <a:r>
              <a:rPr lang="en-US" sz="1600" dirty="0" smtClean="0"/>
              <a:t>Help pay down existing eligible student loans with Upromise Loan Link</a:t>
            </a:r>
            <a:r>
              <a:rPr lang="en-US" sz="1600" baseline="30000" dirty="0" smtClean="0"/>
              <a:t>®</a:t>
            </a:r>
            <a:r>
              <a:rPr lang="en-US" sz="1600" dirty="0" smtClean="0"/>
              <a:t>, a service that lets them automatically transfer their Upromise earnings</a:t>
            </a:r>
            <a:r>
              <a:rPr lang="en-US" sz="1600" baseline="0" dirty="0" smtClean="0"/>
              <a:t> periodically </a:t>
            </a:r>
            <a:endParaRPr lang="en-US" sz="1600" dirty="0" smtClean="0"/>
          </a:p>
          <a:p>
            <a:pPr lvl="1">
              <a:buFont typeface="Arial" pitchFamily="34" charset="0"/>
              <a:buChar char="•"/>
            </a:pPr>
            <a:r>
              <a:rPr lang="en-US" sz="1600" dirty="0" smtClean="0"/>
              <a:t>Get a check that can be used for day-to-day college expenses (rent, books and more)</a:t>
            </a:r>
          </a:p>
          <a:p>
            <a:pPr lvl="1">
              <a:buFont typeface="Arial" pitchFamily="34" charset="0"/>
              <a:buChar char="•"/>
            </a:pPr>
            <a:endParaRPr lang="en-US" sz="1600" b="0" dirty="0" smtClean="0"/>
          </a:p>
          <a:p>
            <a:pPr lvl="0">
              <a:buFont typeface="Arial" pitchFamily="34" charset="0"/>
              <a:buNone/>
            </a:pPr>
            <a:r>
              <a:rPr lang="en-US" sz="1600" b="0" dirty="0" smtClean="0"/>
              <a:t>Plus</a:t>
            </a:r>
            <a:r>
              <a:rPr lang="en-US" sz="1600" b="0" baseline="0" dirty="0" smtClean="0"/>
              <a:t> family and friends can help link their savings to the student’s account to save even more!</a:t>
            </a:r>
            <a:endParaRPr lang="en-US" sz="1600" b="0" dirty="0" smtClean="0"/>
          </a:p>
        </p:txBody>
      </p:sp>
      <p:sp>
        <p:nvSpPr>
          <p:cNvPr id="4" name="Slide Number Placeholder 3"/>
          <p:cNvSpPr>
            <a:spLocks noGrp="1"/>
          </p:cNvSpPr>
          <p:nvPr>
            <p:ph type="sldNum" sz="quarter" idx="10"/>
          </p:nvPr>
        </p:nvSpPr>
        <p:spPr/>
        <p:txBody>
          <a:bodyPr/>
          <a:lstStyle/>
          <a:p>
            <a:fld id="{C1B9AE51-507C-4218-9AD9-12D62B4BA453}" type="slidenum">
              <a:rPr lang="en-US" smtClean="0"/>
              <a:pPr/>
              <a:t>9</a:t>
            </a:fld>
            <a:endParaRPr lang="en-US"/>
          </a:p>
        </p:txBody>
      </p:sp>
    </p:spTree>
    <p:extLst>
      <p:ext uri="{BB962C8B-B14F-4D97-AF65-F5344CB8AC3E}">
        <p14:creationId xmlns:p14="http://schemas.microsoft.com/office/powerpoint/2010/main" val="295184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r>
              <a:rPr lang="en-US" dirty="0" smtClean="0"/>
              <a:t>The basics of responsible credit management are actually quite straightforward. </a:t>
            </a:r>
          </a:p>
          <a:p>
            <a:endParaRPr lang="en-US" dirty="0" smtClean="0"/>
          </a:p>
          <a:p>
            <a:r>
              <a:rPr lang="en-US" dirty="0" smtClean="0"/>
              <a:t>Review the list.</a:t>
            </a:r>
          </a:p>
          <a:p>
            <a:endParaRPr lang="en-US" dirty="0" smtClean="0"/>
          </a:p>
          <a:p>
            <a:r>
              <a:rPr lang="en-US" dirty="0" smtClean="0"/>
              <a:t>Not all debt is bad. Student loans are an investment in your future; Having a credit card, using it sparingly, and paying the balance in full each month will get you on the road to good credit; and making on-time monthly payments on a car loan or student loan will also put you on the right path. </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11</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r>
              <a:rPr lang="en-US" dirty="0" smtClean="0"/>
              <a:t>What is a FICO Score?  It is a numerical expression that is calculated from a lot of different credit data in your credit report. This data can be grouped into five categories as outlined below. The percentages in the chart reflect how important each of the categories is in determining your FICO score.</a:t>
            </a:r>
          </a:p>
          <a:p>
            <a:r>
              <a:rPr lang="en-US" dirty="0" smtClean="0"/>
              <a:t>These percentages are based on the importance of the five categories for the general population. </a:t>
            </a:r>
          </a:p>
          <a:p>
            <a:r>
              <a:rPr lang="en-US" b="1" dirty="0" smtClean="0"/>
              <a:t>35% of your Credit Score is determined by</a:t>
            </a:r>
            <a:r>
              <a:rPr lang="en-US" b="1" baseline="0" dirty="0" smtClean="0"/>
              <a:t> your </a:t>
            </a:r>
            <a:r>
              <a:rPr lang="en-US" b="1" dirty="0" smtClean="0"/>
              <a:t>Payment Behavior.</a:t>
            </a:r>
            <a:r>
              <a:rPr lang="en-US" dirty="0" smtClean="0"/>
              <a:t> This would include missed payments, collections, bankruptcies and the like. Additionally,</a:t>
            </a:r>
            <a:r>
              <a:rPr lang="en-US" baseline="0" dirty="0" smtClean="0"/>
              <a:t> payments made as scheduled, will over time, have a positive impact. </a:t>
            </a:r>
            <a:r>
              <a:rPr lang="en-US" dirty="0" smtClean="0"/>
              <a:t>The older the information the less of an impact on your overall score.</a:t>
            </a:r>
            <a:br>
              <a:rPr lang="en-US" dirty="0" smtClean="0"/>
            </a:br>
            <a:r>
              <a:rPr lang="en-US" b="1" dirty="0" smtClean="0"/>
              <a:t>30% of your Credit Score is based on Utilization.</a:t>
            </a:r>
            <a:r>
              <a:rPr lang="en-US" dirty="0" smtClean="0"/>
              <a:t> This is the amount of credit you have in use as compared to your available credit. It is recommended</a:t>
            </a:r>
            <a:r>
              <a:rPr lang="en-US" baseline="0" dirty="0" smtClean="0"/>
              <a:t> that </a:t>
            </a:r>
            <a:r>
              <a:rPr lang="en-US" dirty="0" smtClean="0"/>
              <a:t>less than 10% of your available credit be utilized.</a:t>
            </a:r>
            <a:br>
              <a:rPr lang="en-US" dirty="0" smtClean="0"/>
            </a:br>
            <a:r>
              <a:rPr lang="en-US" b="1" dirty="0" smtClean="0"/>
              <a:t>15% of your Credit Score is impacted by your Credit History.</a:t>
            </a:r>
            <a:r>
              <a:rPr lang="en-US" dirty="0" smtClean="0"/>
              <a:t> Effectively how long you’ve had accounts open and obviously takes some time to build.</a:t>
            </a:r>
            <a:br>
              <a:rPr lang="en-US" dirty="0" smtClean="0"/>
            </a:br>
            <a:r>
              <a:rPr lang="en-US" b="1" dirty="0" smtClean="0"/>
              <a:t>10% of your Credit Score is based on Inquiries.</a:t>
            </a:r>
            <a:r>
              <a:rPr lang="en-US" dirty="0" smtClean="0"/>
              <a:t> If you apply for various forms of credit and then don’t get that credit it will impact you negatively. Checking your own credit does not impact this number.</a:t>
            </a:r>
            <a:br>
              <a:rPr lang="en-US" dirty="0" smtClean="0"/>
            </a:br>
            <a:r>
              <a:rPr lang="en-US" b="1" dirty="0" smtClean="0"/>
              <a:t>10% of your Credit Score is determined by Types of Credit.</a:t>
            </a:r>
            <a:r>
              <a:rPr lang="en-US" dirty="0" smtClean="0"/>
              <a:t> This would be different forms of credit such as mortgages, auto loans, revolving credit and installments.</a:t>
            </a:r>
          </a:p>
          <a:p>
            <a:r>
              <a:rPr lang="en-US" dirty="0" smtClean="0"/>
              <a:t>Please note that: </a:t>
            </a:r>
          </a:p>
          <a:p>
            <a:r>
              <a:rPr lang="en-US" b="1" dirty="0" smtClean="0"/>
              <a:t>A FICO score takes into consideration all these categories of information, not just one or two.</a:t>
            </a:r>
            <a:r>
              <a:rPr lang="en-US" dirty="0" smtClean="0"/>
              <a:t/>
            </a:r>
            <a:br>
              <a:rPr lang="en-US" dirty="0" smtClean="0"/>
            </a:br>
            <a:r>
              <a:rPr lang="en-US" dirty="0" smtClean="0"/>
              <a:t>No one piece of information or factor alone will determine your score. </a:t>
            </a:r>
          </a:p>
          <a:p>
            <a:r>
              <a:rPr lang="en-US" b="1" dirty="0" smtClean="0"/>
              <a:t>Your FICO score only looks at information in your credit report.</a:t>
            </a:r>
            <a:r>
              <a:rPr lang="en-US" dirty="0" smtClean="0"/>
              <a:t/>
            </a:r>
            <a:br>
              <a:rPr lang="en-US" dirty="0" smtClean="0"/>
            </a:br>
            <a:r>
              <a:rPr lang="en-US" dirty="0" smtClean="0"/>
              <a:t>However, lenders look at many things when making a credit decision including your income, how long you have worked at your present job and the kind of credit you are requesting. </a:t>
            </a:r>
          </a:p>
          <a:p>
            <a:r>
              <a:rPr lang="en-US" b="1" dirty="0" smtClean="0"/>
              <a:t>Your score considers both positive and negative information in your credit report.</a:t>
            </a:r>
            <a:r>
              <a:rPr lang="en-US" dirty="0" smtClean="0"/>
              <a:t/>
            </a:r>
            <a:br>
              <a:rPr lang="en-US" dirty="0" smtClean="0"/>
            </a:br>
            <a:r>
              <a:rPr lang="en-US" dirty="0" smtClean="0"/>
              <a:t>Late payments will lower your score, but establishing or re-establishing a good track record of making payments on time will raise your FICO credit score. </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12</a:t>
            </a:fld>
            <a:endParaRPr lang="en-US"/>
          </a:p>
        </p:txBody>
      </p:sp>
    </p:spTree>
    <p:extLst>
      <p:ext uri="{BB962C8B-B14F-4D97-AF65-F5344CB8AC3E}">
        <p14:creationId xmlns:p14="http://schemas.microsoft.com/office/powerpoint/2010/main" val="129748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Speaker Notes</a:t>
            </a:r>
            <a:endParaRPr lang="en-US" dirty="0" smtClean="0"/>
          </a:p>
          <a:p>
            <a:pPr>
              <a:buNone/>
            </a:pPr>
            <a:r>
              <a:rPr lang="en-US" dirty="0" smtClean="0"/>
              <a:t>These are some ways to build and maintain a </a:t>
            </a:r>
            <a:r>
              <a:rPr lang="en-US" b="1" dirty="0" smtClean="0"/>
              <a:t>high credit score</a:t>
            </a:r>
            <a:r>
              <a:rPr lang="en-US" dirty="0" smtClean="0"/>
              <a:t>:</a:t>
            </a:r>
            <a:br>
              <a:rPr lang="en-US" dirty="0" smtClean="0"/>
            </a:br>
            <a:r>
              <a:rPr lang="en-US" sz="1100" dirty="0" smtClean="0"/>
              <a:t>&gt; Pay bills on time </a:t>
            </a:r>
          </a:p>
          <a:p>
            <a:r>
              <a:rPr lang="en-US" sz="1100" dirty="0" smtClean="0"/>
              <a:t>&gt; Apply for credit only when necessary. Opening too many credit cards in a short time can be harmful to the credit score. </a:t>
            </a:r>
          </a:p>
          <a:p>
            <a:r>
              <a:rPr lang="en-US" sz="1100" dirty="0" smtClean="0"/>
              <a:t>&gt; The longer the credit history, the better. Canceling an old credit card could hurt the credit score, because it may shorten the length of credit history. </a:t>
            </a:r>
          </a:p>
          <a:p>
            <a:r>
              <a:rPr lang="en-US" sz="1100" dirty="0" smtClean="0"/>
              <a:t>&gt; Keep credit card balances to less than 50% of the available credit limit on the credit card. </a:t>
            </a:r>
          </a:p>
          <a:p>
            <a:r>
              <a:rPr lang="en-US" sz="1100" dirty="0" smtClean="0"/>
              <a:t>&gt; Make more than the minimum payment on credit cards. </a:t>
            </a:r>
          </a:p>
          <a:p>
            <a:r>
              <a:rPr lang="en-US" sz="1100" dirty="0" smtClean="0"/>
              <a:t>&gt; Have a mix of credit account types, such as revolving (varied monthly payments, such as credit cards) and installment (regular monthly payments, like you make on a student loan). </a:t>
            </a:r>
          </a:p>
          <a:p>
            <a:r>
              <a:rPr lang="en-US" sz="1100" dirty="0" smtClean="0"/>
              <a:t>&gt; Check for errors on credit report periodically, and to ensure that you have not become the victim of identity theft. A free copy of your credit report can be requested every 12 months at AnnualCreditReport.com.</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13</a:t>
            </a:fld>
            <a:endParaRPr lang="en-US"/>
          </a:p>
        </p:txBody>
      </p:sp>
    </p:spTree>
    <p:extLst>
      <p:ext uri="{BB962C8B-B14F-4D97-AF65-F5344CB8AC3E}">
        <p14:creationId xmlns:p14="http://schemas.microsoft.com/office/powerpoint/2010/main" val="129748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png"/><Relationship Id="rId1" Type="http://schemas.openxmlformats.org/officeDocument/2006/relationships/slideMaster" Target="../slideMasters/slideMaster40.xml"/><Relationship Id="rId4" Type="http://schemas.openxmlformats.org/officeDocument/2006/relationships/image" Target="../media/image6.jp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0.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0.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0.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png"/><Relationship Id="rId1" Type="http://schemas.openxmlformats.org/officeDocument/2006/relationships/slideMaster" Target="../slideMasters/slideMaster41.xml"/><Relationship Id="rId4" Type="http://schemas.openxmlformats.org/officeDocument/2006/relationships/image" Target="../media/image6.jp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1.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1.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1.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png"/><Relationship Id="rId1" Type="http://schemas.openxmlformats.org/officeDocument/2006/relationships/slideMaster" Target="../slideMasters/slideMaster42.xml"/><Relationship Id="rId4" Type="http://schemas.openxmlformats.org/officeDocument/2006/relationships/image" Target="../media/image6.jp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2.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2.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Relationship Id="rId1" Type="http://schemas.openxmlformats.org/officeDocument/2006/relationships/slideMaster" Target="../slideMasters/slideMaster4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0B1EA-2EF2-4D07-A59F-9B2407417D11}"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417326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0B1EA-2EF2-4D07-A59F-9B2407417D11}"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2414570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019969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71242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649234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2359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770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814128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274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2413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1881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66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0B1EA-2EF2-4D07-A59F-9B2407417D11}"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35423502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33612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43021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6184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55295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5688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09901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47796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01311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3419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76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E839C-72E0-46A1-89A3-62502186B8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34981498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083826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81765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7736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36604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26611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65443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59949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94957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93066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1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E839C-72E0-46A1-89A3-62502186B8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1409222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61923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33730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8185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59410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20696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35253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265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96441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44512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36873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E839C-72E0-46A1-89A3-62502186B8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9869002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53558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03402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27683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88724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346413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2633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82090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33805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4758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644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E839C-72E0-46A1-89A3-62502186B8DA}"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39354812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09459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4874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672336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12913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47046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179090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07141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32493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68467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4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E839C-72E0-46A1-89A3-62502186B8DA}"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9865287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36959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697259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378869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6196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79889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35059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985388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12038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69517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754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E839C-72E0-46A1-89A3-62502186B8DA}"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24689388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93481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63525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74883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28399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539235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39813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62072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648322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81118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458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839C-72E0-46A1-89A3-62502186B8DA}"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20745882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69982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4705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98211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03785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12054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06056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31742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54818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15907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6822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E839C-72E0-46A1-89A3-62502186B8DA}"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16757232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174533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30604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12975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388799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33404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58955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84126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05816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987854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072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0B1EA-2EF2-4D07-A59F-9B2407417D11}"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127861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E839C-72E0-46A1-89A3-62502186B8DA}"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429383092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80096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50444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56568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92805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329058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66169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70293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52261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52614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8288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E839C-72E0-46A1-89A3-62502186B8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19152427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98597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4860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876249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186077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690054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34133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19770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07256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11237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5357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E839C-72E0-46A1-89A3-62502186B8DA}"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88F9A-7602-4CE7-A733-7A7390766648}" type="slidenum">
              <a:rPr lang="en-US" smtClean="0"/>
              <a:t>‹#›</a:t>
            </a:fld>
            <a:endParaRPr lang="en-US"/>
          </a:p>
        </p:txBody>
      </p:sp>
    </p:spTree>
    <p:extLst>
      <p:ext uri="{BB962C8B-B14F-4D97-AF65-F5344CB8AC3E}">
        <p14:creationId xmlns:p14="http://schemas.microsoft.com/office/powerpoint/2010/main" val="155936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08781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685206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20951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327485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6604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394518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58818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8483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8822052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71074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A7CA7C-92F7-4576-BA5B-468B747313B2}"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142681809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56388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81038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35884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72202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85876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0044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25542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96401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9419383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156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7CA7C-92F7-4576-BA5B-468B747313B2}"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347939655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01564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63077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406625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089130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86013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856617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54107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075565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8973513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5075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7CA7C-92F7-4576-BA5B-468B747313B2}"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16160776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45293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32881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60401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479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65218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618066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3461980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95855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977340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665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A7CA7C-92F7-4576-BA5B-468B747313B2}"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12801115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586830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3971456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172940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832033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552580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661859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944124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81140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077122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26879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A7CA7C-92F7-4576-BA5B-468B747313B2}"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77949406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106707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43662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14164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26334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621769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810410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Content Placeholder 4" descr="QuestionMark-WHITE.png"/>
          <p:cNvPicPr>
            <a:picLocks noChangeAspect="1"/>
          </p:cNvPicPr>
          <p:nvPr userDrawn="1"/>
        </p:nvPicPr>
        <p:blipFill>
          <a:blip r:embed="rId2" cstate="print"/>
          <a:srcRect t="-9423" b="-9423"/>
          <a:stretch>
            <a:fillRect/>
          </a:stretch>
        </p:blipFill>
        <p:spPr>
          <a:xfrm>
            <a:off x="123825" y="1923473"/>
            <a:ext cx="8743950" cy="4525963"/>
          </a:xfrm>
          <a:prstGeom prst="rect">
            <a:avLst/>
          </a:prstGeom>
        </p:spPr>
      </p:pic>
      <p:sp>
        <p:nvSpPr>
          <p:cNvPr id="9" name="Title 1"/>
          <p:cNvSpPr>
            <a:spLocks noGrp="1"/>
          </p:cNvSpPr>
          <p:nvPr>
            <p:ph type="ctrTitle" hasCustomPrompt="1"/>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Questions</a:t>
            </a:r>
            <a:endParaRPr lang="en-US" dirty="0"/>
          </a:p>
        </p:txBody>
      </p:sp>
    </p:spTree>
    <p:extLst>
      <p:ext uri="{BB962C8B-B14F-4D97-AF65-F5344CB8AC3E}">
        <p14:creationId xmlns:p14="http://schemas.microsoft.com/office/powerpoint/2010/main" val="333664621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299329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2449503"/>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0868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7CA7C-92F7-4576-BA5B-468B747313B2}"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23605188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368865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7191703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55890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Content Placeholder 4" descr="QuestionMark-WHITE.png"/>
          <p:cNvPicPr>
            <a:picLocks noChangeAspect="1"/>
          </p:cNvPicPr>
          <p:nvPr userDrawn="1"/>
        </p:nvPicPr>
        <p:blipFill>
          <a:blip r:embed="rId2" cstate="print"/>
          <a:srcRect t="-9423" b="-9423"/>
          <a:stretch>
            <a:fillRect/>
          </a:stretch>
        </p:blipFill>
        <p:spPr>
          <a:xfrm>
            <a:off x="123825" y="1923473"/>
            <a:ext cx="8743950" cy="4525963"/>
          </a:xfrm>
          <a:prstGeom prst="rect">
            <a:avLst/>
          </a:prstGeom>
        </p:spPr>
      </p:pic>
      <p:sp>
        <p:nvSpPr>
          <p:cNvPr id="9" name="Title 1"/>
          <p:cNvSpPr>
            <a:spLocks noGrp="1"/>
          </p:cNvSpPr>
          <p:nvPr>
            <p:ph type="ctrTitle" hasCustomPrompt="1"/>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Questions</a:t>
            </a:r>
            <a:endParaRPr lang="en-US" dirty="0"/>
          </a:p>
        </p:txBody>
      </p:sp>
    </p:spTree>
    <p:extLst>
      <p:ext uri="{BB962C8B-B14F-4D97-AF65-F5344CB8AC3E}">
        <p14:creationId xmlns:p14="http://schemas.microsoft.com/office/powerpoint/2010/main" val="327048437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8090465"/>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34880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841361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524828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120294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9013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7CA7C-92F7-4576-BA5B-468B747313B2}"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348598153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1869281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72329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37186"/>
            <a:ext cx="9067800" cy="6783627"/>
          </a:xfrm>
          <a:prstGeom prst="rect">
            <a:avLst/>
          </a:prstGeom>
          <a:effectLst>
            <a:glow rad="63500">
              <a:schemeClr val="accent1">
                <a:satMod val="175000"/>
                <a:alpha val="40000"/>
              </a:schemeClr>
            </a:glow>
          </a:effectLst>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00" y="39414"/>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5927725"/>
            <a:ext cx="6934200" cy="857250"/>
          </a:xfrm>
          <a:prstGeom prst="rect">
            <a:avLst/>
          </a:prstGeom>
        </p:spPr>
      </p:pic>
    </p:spTree>
    <p:extLst>
      <p:ext uri="{BB962C8B-B14F-4D97-AF65-F5344CB8AC3E}">
        <p14:creationId xmlns:p14="http://schemas.microsoft.com/office/powerpoint/2010/main" val="1107208739"/>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639610"/>
          </a:xfrm>
        </p:spPr>
        <p:txBody>
          <a:bodyPr/>
          <a:lstStyle>
            <a:lvl1pPr>
              <a:defRPr sz="360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299439521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36307333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339934586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387706483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13866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9364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C0B1EA-2EF2-4D07-A59F-9B2407417D11}"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2347921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7CA7C-92F7-4576-BA5B-468B747313B2}"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62752375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72938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59465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95750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37186"/>
            <a:ext cx="9067800" cy="6783627"/>
          </a:xfrm>
          <a:prstGeom prst="rect">
            <a:avLst/>
          </a:prstGeom>
          <a:effectLst>
            <a:glow rad="63500">
              <a:schemeClr val="accent1">
                <a:satMod val="175000"/>
                <a:alpha val="40000"/>
              </a:schemeClr>
            </a:glow>
          </a:effectLst>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00" y="39414"/>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5927725"/>
            <a:ext cx="6934200" cy="857250"/>
          </a:xfrm>
          <a:prstGeom prst="rect">
            <a:avLst/>
          </a:prstGeom>
        </p:spPr>
      </p:pic>
    </p:spTree>
    <p:extLst>
      <p:ext uri="{BB962C8B-B14F-4D97-AF65-F5344CB8AC3E}">
        <p14:creationId xmlns:p14="http://schemas.microsoft.com/office/powerpoint/2010/main" val="90645043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639610"/>
          </a:xfrm>
        </p:spPr>
        <p:txBody>
          <a:bodyPr/>
          <a:lstStyle>
            <a:lvl1pPr>
              <a:defRPr sz="360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109687952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142407421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379669144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96497519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58978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79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7CA7C-92F7-4576-BA5B-468B747313B2}"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361022998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2567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45711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05059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56378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37186"/>
            <a:ext cx="9067800" cy="6783627"/>
          </a:xfrm>
          <a:prstGeom prst="rect">
            <a:avLst/>
          </a:prstGeom>
          <a:effectLst>
            <a:glow rad="63500">
              <a:schemeClr val="accent1">
                <a:satMod val="175000"/>
                <a:alpha val="40000"/>
              </a:schemeClr>
            </a:glow>
          </a:effectLst>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00" y="39414"/>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5927725"/>
            <a:ext cx="6934200" cy="857250"/>
          </a:xfrm>
          <a:prstGeom prst="rect">
            <a:avLst/>
          </a:prstGeom>
        </p:spPr>
      </p:pic>
    </p:spTree>
    <p:extLst>
      <p:ext uri="{BB962C8B-B14F-4D97-AF65-F5344CB8AC3E}">
        <p14:creationId xmlns:p14="http://schemas.microsoft.com/office/powerpoint/2010/main" val="125490501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639610"/>
          </a:xfrm>
        </p:spPr>
        <p:txBody>
          <a:bodyPr/>
          <a:lstStyle>
            <a:lvl1pPr>
              <a:defRPr sz="360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36213112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24106360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21538980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377379618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66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7CA7C-92F7-4576-BA5B-468B747313B2}"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174545759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3635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67886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4920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1622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131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7CA7C-92F7-4576-BA5B-468B747313B2}"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ABDF-12FB-4A2B-9795-AE56ADCEE0F7}" type="slidenum">
              <a:rPr lang="en-US" smtClean="0"/>
              <a:t>‹#›</a:t>
            </a:fld>
            <a:endParaRPr lang="en-US"/>
          </a:p>
        </p:txBody>
      </p:sp>
    </p:spTree>
    <p:extLst>
      <p:ext uri="{BB962C8B-B14F-4D97-AF65-F5344CB8AC3E}">
        <p14:creationId xmlns:p14="http://schemas.microsoft.com/office/powerpoint/2010/main" val="1070449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88106-6B52-4ED2-AD5E-5AEDA1880003}"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3048007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88106-6B52-4ED2-AD5E-5AEDA1880003}"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2032532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88106-6B52-4ED2-AD5E-5AEDA1880003}"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2046059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88106-6B52-4ED2-AD5E-5AEDA1880003}"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4179110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88106-6B52-4ED2-AD5E-5AEDA1880003}"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3218499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88106-6B52-4ED2-AD5E-5AEDA1880003}"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124826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0B1EA-2EF2-4D07-A59F-9B2407417D11}"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3546036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88106-6B52-4ED2-AD5E-5AEDA1880003}"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729846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88106-6B52-4ED2-AD5E-5AEDA1880003}"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967914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88106-6B52-4ED2-AD5E-5AEDA1880003}"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77890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88106-6B52-4ED2-AD5E-5AEDA1880003}"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1648021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88106-6B52-4ED2-AD5E-5AEDA1880003}"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1A5A3-5438-4B54-9BC4-FCA4DC6FF4F2}" type="slidenum">
              <a:rPr lang="en-US" smtClean="0"/>
              <a:t>‹#›</a:t>
            </a:fld>
            <a:endParaRPr lang="en-US"/>
          </a:p>
        </p:txBody>
      </p:sp>
    </p:spTree>
    <p:extLst>
      <p:ext uri="{BB962C8B-B14F-4D97-AF65-F5344CB8AC3E}">
        <p14:creationId xmlns:p14="http://schemas.microsoft.com/office/powerpoint/2010/main" val="343064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D9B7D-1C5A-4BAD-82CA-BF26418E880F}"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30753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D9B7D-1C5A-4BAD-82CA-BF26418E880F}"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3496190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D9B7D-1C5A-4BAD-82CA-BF26418E880F}"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4000831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5D9B7D-1C5A-4BAD-82CA-BF26418E880F}"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809779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5D9B7D-1C5A-4BAD-82CA-BF26418E880F}"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261513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0B1EA-2EF2-4D07-A59F-9B2407417D11}"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1845213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D9B7D-1C5A-4BAD-82CA-BF26418E880F}"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1795292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D9B7D-1C5A-4BAD-82CA-BF26418E880F}"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2279847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D9B7D-1C5A-4BAD-82CA-BF26418E880F}"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1541862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D9B7D-1C5A-4BAD-82CA-BF26418E880F}"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2322887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D9B7D-1C5A-4BAD-82CA-BF26418E880F}"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3330347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D9B7D-1C5A-4BAD-82CA-BF26418E880F}"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C0BC3-0F04-4663-BD35-7FFA4ECCC72C}" type="slidenum">
              <a:rPr lang="en-US" smtClean="0"/>
              <a:t>‹#›</a:t>
            </a:fld>
            <a:endParaRPr lang="en-US"/>
          </a:p>
        </p:txBody>
      </p:sp>
    </p:spTree>
    <p:extLst>
      <p:ext uri="{BB962C8B-B14F-4D97-AF65-F5344CB8AC3E}">
        <p14:creationId xmlns:p14="http://schemas.microsoft.com/office/powerpoint/2010/main" val="21450913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CAA54F-23C6-4059-B3B1-A958773F3105}"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1072885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AA54F-23C6-4059-B3B1-A958773F3105}"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2152975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CAA54F-23C6-4059-B3B1-A958773F3105}"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3580117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CAA54F-23C6-4059-B3B1-A958773F3105}"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321306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0B1EA-2EF2-4D07-A59F-9B2407417D11}"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13065855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CAA54F-23C6-4059-B3B1-A958773F3105}"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3346171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CAA54F-23C6-4059-B3B1-A958773F3105}"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1016469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AA54F-23C6-4059-B3B1-A958773F3105}"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1387002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AA54F-23C6-4059-B3B1-A958773F3105}"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4018615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AA54F-23C6-4059-B3B1-A958773F3105}"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3864059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AA54F-23C6-4059-B3B1-A958773F3105}"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1462226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AA54F-23C6-4059-B3B1-A958773F3105}"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EA74-37AA-4F7F-A7D9-7844DB4A746D}" type="slidenum">
              <a:rPr lang="en-US" smtClean="0"/>
              <a:t>‹#›</a:t>
            </a:fld>
            <a:endParaRPr lang="en-US"/>
          </a:p>
        </p:txBody>
      </p:sp>
    </p:spTree>
    <p:extLst>
      <p:ext uri="{BB962C8B-B14F-4D97-AF65-F5344CB8AC3E}">
        <p14:creationId xmlns:p14="http://schemas.microsoft.com/office/powerpoint/2010/main" val="554667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3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0B1EA-2EF2-4D07-A59F-9B2407417D11}"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26028686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Content Placeholder 4" descr="QuestionMark-WHITE.png"/>
          <p:cNvPicPr>
            <a:picLocks noChangeAspect="1"/>
          </p:cNvPicPr>
          <p:nvPr userDrawn="1"/>
        </p:nvPicPr>
        <p:blipFill>
          <a:blip r:embed="rId2" cstate="print"/>
          <a:srcRect t="-9423" b="-9423"/>
          <a:stretch>
            <a:fillRect/>
          </a:stretch>
        </p:blipFill>
        <p:spPr>
          <a:xfrm>
            <a:off x="123825" y="1923473"/>
            <a:ext cx="8743950" cy="4525963"/>
          </a:xfrm>
          <a:prstGeom prst="rect">
            <a:avLst/>
          </a:prstGeom>
        </p:spPr>
      </p:pic>
      <p:sp>
        <p:nvSpPr>
          <p:cNvPr id="9" name="Title 1"/>
          <p:cNvSpPr>
            <a:spLocks noGrp="1"/>
          </p:cNvSpPr>
          <p:nvPr>
            <p:ph type="ctrTitle" hasCustomPrompt="1"/>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Questions</a:t>
            </a:r>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933450"/>
            <a:ext cx="8229600" cy="5569005"/>
          </a:xfrm>
          <a:prstGeom prst="rect">
            <a:avLst/>
          </a:prstGeom>
        </p:spPr>
        <p:txBody>
          <a:bodyPr>
            <a:normAutofit/>
          </a:bodyPr>
          <a:lstStyle>
            <a:lvl1pPr>
              <a:buClr>
                <a:srgbClr val="1F77C3"/>
              </a:buClr>
              <a:buSzPct val="55000"/>
              <a:buFont typeface="Lucida Grande"/>
              <a:buNone/>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add image/chart</a:t>
            </a:r>
            <a:endParaRPr lang="en-US"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9744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78757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38432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3272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48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0B1EA-2EF2-4D07-A59F-9B2407417D11}"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3204089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Content Placeholder 4" descr="QuestionMark-WHITE.png"/>
          <p:cNvPicPr>
            <a:picLocks noChangeAspect="1"/>
          </p:cNvPicPr>
          <p:nvPr userDrawn="1"/>
        </p:nvPicPr>
        <p:blipFill>
          <a:blip r:embed="rId2" cstate="print"/>
          <a:srcRect t="-9423" b="-9423"/>
          <a:stretch>
            <a:fillRect/>
          </a:stretch>
        </p:blipFill>
        <p:spPr>
          <a:xfrm>
            <a:off x="123825" y="1923473"/>
            <a:ext cx="8743950" cy="4525963"/>
          </a:xfrm>
          <a:prstGeom prst="rect">
            <a:avLst/>
          </a:prstGeom>
        </p:spPr>
      </p:pic>
      <p:sp>
        <p:nvSpPr>
          <p:cNvPr id="9" name="Title 1"/>
          <p:cNvSpPr>
            <a:spLocks noGrp="1"/>
          </p:cNvSpPr>
          <p:nvPr>
            <p:ph type="ctrTitle" hasCustomPrompt="1"/>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Questions</a:t>
            </a:r>
            <a:endParaRPr lang="en-US" dirty="0"/>
          </a:p>
        </p:txBody>
      </p:sp>
    </p:spTree>
    <p:extLst>
      <p:ext uri="{BB962C8B-B14F-4D97-AF65-F5344CB8AC3E}">
        <p14:creationId xmlns:p14="http://schemas.microsoft.com/office/powerpoint/2010/main" val="27160952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8234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7307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36797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44107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3080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74211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55151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93241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970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0B1EA-2EF2-4D07-A59F-9B2407417D11}"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37D96-3E76-4502-8169-9C33EF5B400E}" type="slidenum">
              <a:rPr lang="en-US" smtClean="0"/>
              <a:t>‹#›</a:t>
            </a:fld>
            <a:endParaRPr lang="en-US"/>
          </a:p>
        </p:txBody>
      </p:sp>
    </p:spTree>
    <p:extLst>
      <p:ext uri="{BB962C8B-B14F-4D97-AF65-F5344CB8AC3E}">
        <p14:creationId xmlns:p14="http://schemas.microsoft.com/office/powerpoint/2010/main" val="38283581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66025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79448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8306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11329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44222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40463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93085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84105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01178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456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5" Type="http://schemas.openxmlformats.org/officeDocument/2006/relationships/slideLayout" Target="../slideLayouts/slideLayout163.xml"/><Relationship Id="rId4" Type="http://schemas.openxmlformats.org/officeDocument/2006/relationships/slideLayout" Target="../slideLayouts/slideLayout162.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 Id="rId9"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 Id="rId9"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5" Type="http://schemas.openxmlformats.org/officeDocument/2006/relationships/slideLayout" Target="../slideLayouts/slideLayout191.xml"/><Relationship Id="rId4" Type="http://schemas.openxmlformats.org/officeDocument/2006/relationships/slideLayout" Target="../slideLayouts/slideLayout190.xml"/><Relationship Id="rId9"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5" Type="http://schemas.openxmlformats.org/officeDocument/2006/relationships/slideLayout" Target="../slideLayouts/slideLayout198.xml"/><Relationship Id="rId4" Type="http://schemas.openxmlformats.org/officeDocument/2006/relationships/slideLayout" Target="../slideLayouts/slideLayout197.xml"/><Relationship Id="rId9"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5" Type="http://schemas.openxmlformats.org/officeDocument/2006/relationships/slideLayout" Target="../slideLayouts/slideLayout205.xml"/><Relationship Id="rId4" Type="http://schemas.openxmlformats.org/officeDocument/2006/relationships/slideLayout" Target="../slideLayouts/slideLayout204.xml"/><Relationship Id="rId9"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5" Type="http://schemas.openxmlformats.org/officeDocument/2006/relationships/slideLayout" Target="../slideLayouts/slideLayout212.xml"/><Relationship Id="rId4" Type="http://schemas.openxmlformats.org/officeDocument/2006/relationships/slideLayout" Target="../slideLayouts/slideLayout211.xml"/><Relationship Id="rId9"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5" Type="http://schemas.openxmlformats.org/officeDocument/2006/relationships/slideLayout" Target="../slideLayouts/slideLayout219.xml"/><Relationship Id="rId4" Type="http://schemas.openxmlformats.org/officeDocument/2006/relationships/slideLayout" Target="../slideLayouts/slideLayout2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5" Type="http://schemas.openxmlformats.org/officeDocument/2006/relationships/slideLayout" Target="../slideLayouts/slideLayout226.xml"/><Relationship Id="rId4" Type="http://schemas.openxmlformats.org/officeDocument/2006/relationships/slideLayout" Target="../slideLayouts/slideLayout225.xml"/><Relationship Id="rId9"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5" Type="http://schemas.openxmlformats.org/officeDocument/2006/relationships/slideLayout" Target="../slideLayouts/slideLayout233.xml"/><Relationship Id="rId4" Type="http://schemas.openxmlformats.org/officeDocument/2006/relationships/slideLayout" Target="../slideLayouts/slideLayout232.xml"/><Relationship Id="rId9" Type="http://schemas.openxmlformats.org/officeDocument/2006/relationships/image" Target="../media/image1.png"/></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5" Type="http://schemas.openxmlformats.org/officeDocument/2006/relationships/slideLayout" Target="../slideLayouts/slideLayout240.xml"/><Relationship Id="rId4" Type="http://schemas.openxmlformats.org/officeDocument/2006/relationships/slideLayout" Target="../slideLayouts/slideLayout239.xml"/><Relationship Id="rId9"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5" Type="http://schemas.openxmlformats.org/officeDocument/2006/relationships/slideLayout" Target="../slideLayouts/slideLayout247.xml"/><Relationship Id="rId4" Type="http://schemas.openxmlformats.org/officeDocument/2006/relationships/slideLayout" Target="../slideLayouts/slideLayout246.xml"/><Relationship Id="rId9"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 Id="rId9" Type="http://schemas.openxmlformats.org/officeDocument/2006/relationships/image" Target="../media/image1.png"/></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5" Type="http://schemas.openxmlformats.org/officeDocument/2006/relationships/slideLayout" Target="../slideLayouts/slideLayout261.xml"/><Relationship Id="rId4" Type="http://schemas.openxmlformats.org/officeDocument/2006/relationships/slideLayout" Target="../slideLayouts/slideLayout260.xml"/><Relationship Id="rId9"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5" Type="http://schemas.openxmlformats.org/officeDocument/2006/relationships/slideLayout" Target="../slideLayouts/slideLayout268.xml"/><Relationship Id="rId4" Type="http://schemas.openxmlformats.org/officeDocument/2006/relationships/slideLayout" Target="../slideLayouts/slideLayout267.xml"/><Relationship Id="rId9"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5" Type="http://schemas.openxmlformats.org/officeDocument/2006/relationships/slideLayout" Target="../slideLayouts/slideLayout275.xml"/><Relationship Id="rId4" Type="http://schemas.openxmlformats.org/officeDocument/2006/relationships/slideLayout" Target="../slideLayouts/slideLayout274.xml"/><Relationship Id="rId9" Type="http://schemas.openxmlformats.org/officeDocument/2006/relationships/image" Target="../media/image1.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5" Type="http://schemas.openxmlformats.org/officeDocument/2006/relationships/slideLayout" Target="../slideLayouts/slideLayout282.xml"/><Relationship Id="rId4" Type="http://schemas.openxmlformats.org/officeDocument/2006/relationships/slideLayout" Target="../slideLayouts/slideLayout281.xml"/><Relationship Id="rId9" Type="http://schemas.openxmlformats.org/officeDocument/2006/relationships/image" Target="../media/image1.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5" Type="http://schemas.openxmlformats.org/officeDocument/2006/relationships/slideLayout" Target="../slideLayouts/slideLayout289.xml"/><Relationship Id="rId4" Type="http://schemas.openxmlformats.org/officeDocument/2006/relationships/slideLayout" Target="../slideLayouts/slideLayout28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299.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40.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10.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theme" Target="../theme/theme41.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21.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theme" Target="../theme/theme42.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0B1EA-2EF2-4D07-A59F-9B2407417D11}"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37D96-3E76-4502-8169-9C33EF5B400E}" type="slidenum">
              <a:rPr lang="en-US" smtClean="0"/>
              <a:t>‹#›</a:t>
            </a:fld>
            <a:endParaRPr lang="en-US"/>
          </a:p>
        </p:txBody>
      </p:sp>
    </p:spTree>
    <p:extLst>
      <p:ext uri="{BB962C8B-B14F-4D97-AF65-F5344CB8AC3E}">
        <p14:creationId xmlns:p14="http://schemas.microsoft.com/office/powerpoint/2010/main" val="309666180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74746460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56935259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66034497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48409420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90196365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394742406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425222846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03932299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93422359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59216574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E839C-72E0-46A1-89A3-62502186B8DA}"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88F9A-7602-4CE7-A733-7A7390766648}" type="slidenum">
              <a:rPr lang="en-US" smtClean="0"/>
              <a:t>‹#›</a:t>
            </a:fld>
            <a:endParaRPr lang="en-US"/>
          </a:p>
        </p:txBody>
      </p:sp>
    </p:spTree>
    <p:extLst>
      <p:ext uri="{BB962C8B-B14F-4D97-AF65-F5344CB8AC3E}">
        <p14:creationId xmlns:p14="http://schemas.microsoft.com/office/powerpoint/2010/main" val="86637547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22955286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333901993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57890730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55836277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56124410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49122939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78905432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93394645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28820663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11935493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7CA7C-92F7-4576-BA5B-468B747313B2}"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9ABDF-12FB-4A2B-9795-AE56ADCEE0F7}" type="slidenum">
              <a:rPr lang="en-US" smtClean="0"/>
              <a:t>‹#›</a:t>
            </a:fld>
            <a:endParaRPr lang="en-US"/>
          </a:p>
        </p:txBody>
      </p:sp>
    </p:spTree>
    <p:extLst>
      <p:ext uri="{BB962C8B-B14F-4D97-AF65-F5344CB8AC3E}">
        <p14:creationId xmlns:p14="http://schemas.microsoft.com/office/powerpoint/2010/main" val="187164367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4049067075"/>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80122230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294987894"/>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98412902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1627745183"/>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3298619753"/>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56410863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
        <p:nvSpPr>
          <p:cNvPr id="14" name="Footer Placeholder 4"/>
          <p:cNvSpPr txBox="1">
            <a:spLocks/>
          </p:cNvSpPr>
          <p:nvPr/>
        </p:nvSpPr>
        <p:spPr>
          <a:xfrm>
            <a:off x="190500" y="6667500"/>
            <a:ext cx="8704794" cy="304800"/>
          </a:xfrm>
          <a:prstGeom prst="rect">
            <a:avLst/>
          </a:prstGeom>
        </p:spPr>
        <p:txBody>
          <a:bodyPr/>
          <a:lstStyle/>
          <a:p>
            <a:pPr>
              <a:defRPr/>
            </a:pPr>
            <a:r>
              <a:rPr lang="en-US" sz="600" dirty="0" smtClean="0">
                <a:solidFill>
                  <a:srgbClr val="FFFFFF"/>
                </a:solidFill>
                <a:cs typeface="Arial"/>
              </a:rPr>
              <a:t>Confidential and proprietary information © 2014 Sallie Mae Bank.  All rights reserved.                                                                                               </a:t>
            </a:r>
            <a:endParaRPr lang="en-US" sz="600" dirty="0">
              <a:solidFill>
                <a:srgbClr val="FFFFFF"/>
              </a:solidFill>
              <a:cs typeface="Arial"/>
            </a:endParaRPr>
          </a:p>
        </p:txBody>
      </p:sp>
    </p:spTree>
    <p:extLst>
      <p:ext uri="{BB962C8B-B14F-4D97-AF65-F5344CB8AC3E}">
        <p14:creationId xmlns:p14="http://schemas.microsoft.com/office/powerpoint/2010/main" val="231911810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
        <p:nvSpPr>
          <p:cNvPr id="14" name="Footer Placeholder 4"/>
          <p:cNvSpPr txBox="1">
            <a:spLocks/>
          </p:cNvSpPr>
          <p:nvPr/>
        </p:nvSpPr>
        <p:spPr>
          <a:xfrm>
            <a:off x="190500" y="6667500"/>
            <a:ext cx="8704794" cy="304800"/>
          </a:xfrm>
          <a:prstGeom prst="rect">
            <a:avLst/>
          </a:prstGeom>
        </p:spPr>
        <p:txBody>
          <a:bodyPr/>
          <a:lstStyle/>
          <a:p>
            <a:pPr>
              <a:defRPr/>
            </a:pPr>
            <a:r>
              <a:rPr lang="en-US" sz="600" dirty="0" smtClean="0">
                <a:solidFill>
                  <a:srgbClr val="FFFFFF"/>
                </a:solidFill>
                <a:cs typeface="Arial"/>
              </a:rPr>
              <a:t>Confidential and proprietary information © 2014 Sallie Mae Bank.  All rights reserved.                                                                                               </a:t>
            </a:r>
            <a:endParaRPr lang="en-US" sz="600" dirty="0">
              <a:solidFill>
                <a:srgbClr val="FFFFFF"/>
              </a:solidFill>
              <a:cs typeface="Arial"/>
            </a:endParaRPr>
          </a:p>
        </p:txBody>
      </p:sp>
    </p:spTree>
    <p:extLst>
      <p:ext uri="{BB962C8B-B14F-4D97-AF65-F5344CB8AC3E}">
        <p14:creationId xmlns:p14="http://schemas.microsoft.com/office/powerpoint/2010/main" val="57968151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190500" y="6672053"/>
            <a:ext cx="3987800" cy="245214"/>
          </a:xfrm>
          <a:prstGeom prst="rect">
            <a:avLst/>
          </a:prstGeom>
        </p:spPr>
        <p:txBody>
          <a:bodyPr/>
          <a:lstStyle/>
          <a:p>
            <a:pPr>
              <a:defRPr/>
            </a:pPr>
            <a:r>
              <a:rPr lang="en-US" sz="600" dirty="0" smtClean="0">
                <a:solidFill>
                  <a:srgbClr val="FFFFFF"/>
                </a:solidFill>
                <a:cs typeface="Arial"/>
              </a:rPr>
              <a:t>Confidential and proprietary information © 2014 Sallie Mae, Inc. All rights reserved.</a:t>
            </a:r>
            <a:endParaRPr lang="en-US" sz="600" dirty="0">
              <a:solidFill>
                <a:srgbClr val="FFFFFF"/>
              </a:solidFill>
              <a:cs typeface="Arial"/>
            </a:endParaRPr>
          </a:p>
        </p:txBody>
      </p:sp>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Tree>
    <p:extLst>
      <p:ext uri="{BB962C8B-B14F-4D97-AF65-F5344CB8AC3E}">
        <p14:creationId xmlns:p14="http://schemas.microsoft.com/office/powerpoint/2010/main" val="241846793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88106-6B52-4ED2-AD5E-5AEDA1880003}"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1A5A3-5438-4B54-9BC4-FCA4DC6FF4F2}" type="slidenum">
              <a:rPr lang="en-US" smtClean="0"/>
              <a:t>‹#›</a:t>
            </a:fld>
            <a:endParaRPr lang="en-US"/>
          </a:p>
        </p:txBody>
      </p:sp>
    </p:spTree>
    <p:extLst>
      <p:ext uri="{BB962C8B-B14F-4D97-AF65-F5344CB8AC3E}">
        <p14:creationId xmlns:p14="http://schemas.microsoft.com/office/powerpoint/2010/main" val="41223172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556625"/>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61049"/>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DA804-61C5-45B0-A99E-B532D59B61CE}"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2ED8F-6232-4894-B7C3-A2EB71EE24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964763"/>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D9B7D-1C5A-4BAD-82CA-BF26418E880F}"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C0BC3-0F04-4663-BD35-7FFA4ECCC72C}" type="slidenum">
              <a:rPr lang="en-US" smtClean="0"/>
              <a:t>‹#›</a:t>
            </a:fld>
            <a:endParaRPr lang="en-US"/>
          </a:p>
        </p:txBody>
      </p:sp>
    </p:spTree>
    <p:extLst>
      <p:ext uri="{BB962C8B-B14F-4D97-AF65-F5344CB8AC3E}">
        <p14:creationId xmlns:p14="http://schemas.microsoft.com/office/powerpoint/2010/main" val="95966115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AA54F-23C6-4059-B3B1-A958773F3105}"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5EA74-37AA-4F7F-A7D9-7844DB4A746D}" type="slidenum">
              <a:rPr lang="en-US" smtClean="0"/>
              <a:t>‹#›</a:t>
            </a:fld>
            <a:endParaRPr lang="en-US"/>
          </a:p>
        </p:txBody>
      </p:sp>
    </p:spTree>
    <p:extLst>
      <p:ext uri="{BB962C8B-B14F-4D97-AF65-F5344CB8AC3E}">
        <p14:creationId xmlns:p14="http://schemas.microsoft.com/office/powerpoint/2010/main" val="65233312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
        <p:nvSpPr>
          <p:cNvPr id="14" name="Footer Placeholder 4"/>
          <p:cNvSpPr txBox="1">
            <a:spLocks/>
          </p:cNvSpPr>
          <p:nvPr/>
        </p:nvSpPr>
        <p:spPr>
          <a:xfrm>
            <a:off x="190500" y="6667500"/>
            <a:ext cx="8704794" cy="3048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Arial"/>
                <a:ea typeface="+mn-ea"/>
                <a:cs typeface="Arial"/>
              </a:rPr>
              <a:t>Confidential and proprietary information © 2014 Sallie Mae Bank.  All rights reserved.                                                                                            </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5" r:id="rId4"/>
    <p:sldLayoutId id="2147483696" r:id="rId5"/>
    <p:sldLayoutId id="2147483699" r:id="rId6"/>
    <p:sldLayoutId id="2147483698"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16" name="Right Triangle 15"/>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0" name="Picture 9" descr="SLM-LOGO-WHITE.png"/>
          <p:cNvPicPr>
            <a:picLocks noChangeAspect="1"/>
          </p:cNvPicPr>
          <p:nvPr/>
        </p:nvPicPr>
        <p:blipFill>
          <a:blip r:embed="rId3" cstate="print"/>
          <a:stretch>
            <a:fillRect/>
          </a:stretch>
        </p:blipFill>
        <p:spPr>
          <a:xfrm>
            <a:off x="300567" y="121115"/>
            <a:ext cx="1045633" cy="483082"/>
          </a:xfrm>
          <a:prstGeom prst="rect">
            <a:avLst/>
          </a:prstGeom>
        </p:spPr>
      </p:pic>
      <p:sp>
        <p:nvSpPr>
          <p:cNvPr id="11" name="Footer Placeholder 4"/>
          <p:cNvSpPr txBox="1">
            <a:spLocks/>
          </p:cNvSpPr>
          <p:nvPr/>
        </p:nvSpPr>
        <p:spPr>
          <a:xfrm>
            <a:off x="190500" y="6667500"/>
            <a:ext cx="8849788" cy="30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Arial"/>
                <a:ea typeface="+mn-ea"/>
                <a:cs typeface="Arial"/>
              </a:rPr>
              <a:t>Confidential and proprietary information © 2014 Sallie Mae Bank.  All rights reserved</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8" name="Right Triangle 7"/>
          <p:cNvSpPr/>
          <p:nvPr/>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p:nvSpPr>
        <p:spPr>
          <a:xfrm>
            <a:off x="8682565" y="6345764"/>
            <a:ext cx="419100" cy="273050"/>
          </a:xfrm>
          <a:prstGeom prst="rect">
            <a:avLst/>
          </a:prstGeom>
        </p:spPr>
        <p:txBody>
          <a:bodyPr anchor="ctr"/>
          <a:lstStyle/>
          <a:p>
            <a:pPr algn="ctr"/>
            <a:fld id="{96D20899-27D1-4A93-B9B4-A10B3EAFCBD4}" type="slidenum">
              <a:rPr lang="en-US" sz="900" smtClean="0">
                <a:solidFill>
                  <a:srgbClr val="FFFFFF"/>
                </a:solidFill>
                <a:latin typeface="Arial Bold"/>
                <a:cs typeface="Arial Bold"/>
              </a:rPr>
              <a:pPr algn="ct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p:nvPicPr>
        <p:blipFill>
          <a:blip r:embed="rId9"/>
          <a:stretch>
            <a:fillRect/>
          </a:stretch>
        </p:blipFill>
        <p:spPr>
          <a:xfrm>
            <a:off x="280292" y="149295"/>
            <a:ext cx="977008" cy="451081"/>
          </a:xfrm>
          <a:prstGeom prst="rect">
            <a:avLst/>
          </a:prstGeom>
        </p:spPr>
      </p:pic>
      <p:sp>
        <p:nvSpPr>
          <p:cNvPr id="14" name="Footer Placeholder 4"/>
          <p:cNvSpPr txBox="1">
            <a:spLocks/>
          </p:cNvSpPr>
          <p:nvPr/>
        </p:nvSpPr>
        <p:spPr>
          <a:xfrm>
            <a:off x="190500" y="6667500"/>
            <a:ext cx="8704794" cy="304800"/>
          </a:xfrm>
          <a:prstGeom prst="rect">
            <a:avLst/>
          </a:prstGeom>
        </p:spPr>
        <p:txBody>
          <a:bodyPr/>
          <a:lstStyle/>
          <a:p>
            <a:pPr>
              <a:defRPr/>
            </a:pPr>
            <a:r>
              <a:rPr lang="en-US" sz="600" dirty="0" smtClean="0">
                <a:solidFill>
                  <a:srgbClr val="FFFFFF"/>
                </a:solidFill>
                <a:cs typeface="Arial"/>
              </a:rPr>
              <a:t>Confidential and proprietary information © 2014 Sallie Mae Bank.  All rights reserved.                                                                                               </a:t>
            </a:r>
            <a:endParaRPr lang="en-US" sz="600" dirty="0">
              <a:solidFill>
                <a:srgbClr val="FFFFFF"/>
              </a:solidFill>
              <a:cs typeface="Arial"/>
            </a:endParaRPr>
          </a:p>
        </p:txBody>
      </p:sp>
    </p:spTree>
    <p:extLst>
      <p:ext uri="{BB962C8B-B14F-4D97-AF65-F5344CB8AC3E}">
        <p14:creationId xmlns:p14="http://schemas.microsoft.com/office/powerpoint/2010/main" val="47293603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3.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9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3.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96.xml"/><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93.xml"/><Relationship Id="rId4" Type="http://schemas.openxmlformats.org/officeDocument/2006/relationships/image" Target="../media/image20.tmp"/></Relationships>
</file>

<file path=ppt/slides/_rels/slide1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3.xml"/><Relationship Id="rId1" Type="http://schemas.openxmlformats.org/officeDocument/2006/relationships/slideLayout" Target="../slideLayouts/slideLayout293.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2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2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5.xml"/><Relationship Id="rId1" Type="http://schemas.openxmlformats.org/officeDocument/2006/relationships/slideLayout" Target="../slideLayouts/slideLayout295.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24.tmp"/></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293.xml"/></Relationships>
</file>

<file path=ppt/slides/_rels/slide2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7.xml"/><Relationship Id="rId1" Type="http://schemas.openxmlformats.org/officeDocument/2006/relationships/slideLayout" Target="../slideLayouts/slideLayout29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9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93.xml"/></Relationships>
</file>

<file path=ppt/slides/_rels/slide26.xml.rels><?xml version="1.0" encoding="UTF-8" standalone="yes"?>
<Relationships xmlns="http://schemas.openxmlformats.org/package/2006/relationships"><Relationship Id="rId3" Type="http://schemas.openxmlformats.org/officeDocument/2006/relationships/hyperlink" Target="http://www.ftccomplaintassistant.gov/" TargetMode="External"/><Relationship Id="rId7" Type="http://schemas.openxmlformats.org/officeDocument/2006/relationships/image" Target="../media/image33.tmp"/><Relationship Id="rId2" Type="http://schemas.openxmlformats.org/officeDocument/2006/relationships/notesSlide" Target="../notesSlides/notesSlide20.xml"/><Relationship Id="rId1" Type="http://schemas.openxmlformats.org/officeDocument/2006/relationships/slideLayout" Target="../slideLayouts/slideLayout293.xml"/><Relationship Id="rId6" Type="http://schemas.openxmlformats.org/officeDocument/2006/relationships/image" Target="../media/image32.tmp"/><Relationship Id="rId5" Type="http://schemas.openxmlformats.org/officeDocument/2006/relationships/image" Target="../media/image31.tmp"/><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93.xml"/></Relationships>
</file>

<file path=ppt/slides/_rels/slide2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2.xml"/><Relationship Id="rId1" Type="http://schemas.openxmlformats.org/officeDocument/2006/relationships/slideLayout" Target="../slideLayouts/slideLayout29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93.xml"/><Relationship Id="rId4" Type="http://schemas.openxmlformats.org/officeDocument/2006/relationships/image" Target="../media/image37.tmp"/></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3.xml"/></Relationships>
</file>

<file path=ppt/slides/_rels/slide36.xml.rels><?xml version="1.0" encoding="UTF-8" standalone="yes"?>
<Relationships xmlns="http://schemas.openxmlformats.org/package/2006/relationships"><Relationship Id="rId3" Type="http://schemas.openxmlformats.org/officeDocument/2006/relationships/hyperlink" Target="https://studentloans.gov/myDirectLoan/index.action" TargetMode="External"/><Relationship Id="rId2" Type="http://schemas.openxmlformats.org/officeDocument/2006/relationships/notesSlide" Target="../notesSlides/notesSlide30.xml"/><Relationship Id="rId1" Type="http://schemas.openxmlformats.org/officeDocument/2006/relationships/slideLayout" Target="../slideLayouts/slideLayout29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3.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29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3.xml"/></Relationships>
</file>

<file path=ppt/slides/_rels/slide4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6.xml"/><Relationship Id="rId1" Type="http://schemas.openxmlformats.org/officeDocument/2006/relationships/slideLayout" Target="../slideLayouts/slideLayout293.xml"/></Relationships>
</file>

<file path=ppt/slides/_rels/slide43.xml.rels><?xml version="1.0" encoding="UTF-8" standalone="yes"?>
<Relationships xmlns="http://schemas.openxmlformats.org/package/2006/relationships"><Relationship Id="rId8" Type="http://schemas.openxmlformats.org/officeDocument/2006/relationships/hyperlink" Target="http://www.navient.com/" TargetMode="External"/><Relationship Id="rId3" Type="http://schemas.openxmlformats.org/officeDocument/2006/relationships/hyperlink" Target="http://www.ombudsman.ed.gov/" TargetMode="External"/><Relationship Id="rId7" Type="http://schemas.openxmlformats.org/officeDocument/2006/relationships/hyperlink" Target="http://www.myfedloan.org/" TargetMode="External"/><Relationship Id="rId2" Type="http://schemas.openxmlformats.org/officeDocument/2006/relationships/notesSlide" Target="../notesSlides/notesSlide37.xml"/><Relationship Id="rId1" Type="http://schemas.openxmlformats.org/officeDocument/2006/relationships/slideLayout" Target="../slideLayouts/slideLayout293.xml"/><Relationship Id="rId6" Type="http://schemas.openxmlformats.org/officeDocument/2006/relationships/hyperlink" Target="http://www.nelnet.com/" TargetMode="External"/><Relationship Id="rId5" Type="http://schemas.openxmlformats.org/officeDocument/2006/relationships/hyperlink" Target="http://www.mygreatlakes.org/" TargetMode="External"/><Relationship Id="rId4" Type="http://schemas.openxmlformats.org/officeDocument/2006/relationships/image" Target="../media/image39.png"/><Relationship Id="rId9" Type="http://schemas.openxmlformats.org/officeDocument/2006/relationships/image" Target="../media/image40.gif"/></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3.xml"/></Relationships>
</file>

<file path=ppt/slides/_rels/slide4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8.xml"/><Relationship Id="rId1" Type="http://schemas.openxmlformats.org/officeDocument/2006/relationships/slideLayout" Target="../slideLayouts/slideLayout293.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3.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url=http://www.nationaldebtrelief.com/budgeting-converts-life-goals-reality/&amp;rct=j&amp;frm=1&amp;q=&amp;esrc=s&amp;sa=U&amp;ei=8NiqU9AdwaXIBKfxgYAE&amp;ved=0CCQQ9QEwBzjUAg&amp;usg=AFQjCNFcc2mW2Mo2A-4OGJCbRv40JrnMaA" TargetMode="External"/><Relationship Id="rId2" Type="http://schemas.openxmlformats.org/officeDocument/2006/relationships/notesSlide" Target="../notesSlides/notesSlide2.xml"/><Relationship Id="rId1" Type="http://schemas.openxmlformats.org/officeDocument/2006/relationships/slideLayout" Target="../slideLayouts/slideLayout29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293.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29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93.xml"/><Relationship Id="rId4" Type="http://schemas.openxmlformats.org/officeDocument/2006/relationships/hyperlink" Target="http://shop.upromis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2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00200"/>
            <a:ext cx="7315199" cy="2862322"/>
          </a:xfrm>
          <a:prstGeom prst="rect">
            <a:avLst/>
          </a:prstGeom>
        </p:spPr>
        <p:txBody>
          <a:bodyPr wrap="square">
            <a:spAutoFit/>
          </a:bodyPr>
          <a:lstStyle/>
          <a:p>
            <a:pPr algn="ctr"/>
            <a:r>
              <a:rPr lang="en-US" sz="6000" b="1" i="1" dirty="0" smtClean="0">
                <a:solidFill>
                  <a:srgbClr val="1F497D">
                    <a:lumMod val="50000"/>
                  </a:srgbClr>
                </a:solidFill>
              </a:rPr>
              <a:t>Annual Conference</a:t>
            </a:r>
          </a:p>
          <a:p>
            <a:pPr algn="ctr"/>
            <a:r>
              <a:rPr lang="en-US" sz="6000" b="1" i="1" dirty="0" smtClean="0">
                <a:solidFill>
                  <a:srgbClr val="1F497D">
                    <a:lumMod val="50000"/>
                  </a:srgbClr>
                </a:solidFill>
              </a:rPr>
              <a:t>May 19 – 22, 2015</a:t>
            </a:r>
          </a:p>
          <a:p>
            <a:pPr algn="ctr"/>
            <a:r>
              <a:rPr lang="en-US" sz="6000" b="1" i="1" dirty="0" smtClean="0">
                <a:solidFill>
                  <a:srgbClr val="1F497D">
                    <a:lumMod val="50000"/>
                  </a:srgbClr>
                </a:solidFill>
              </a:rPr>
              <a:t>St. Augustine, FL</a:t>
            </a:r>
            <a:endParaRPr lang="en-US" sz="6000" b="1" i="1" dirty="0">
              <a:solidFill>
                <a:srgbClr val="1F497D">
                  <a:lumMod val="50000"/>
                </a:srgbClr>
              </a:solidFill>
            </a:endParaRPr>
          </a:p>
        </p:txBody>
      </p:sp>
    </p:spTree>
    <p:extLst>
      <p:ext uri="{BB962C8B-B14F-4D97-AF65-F5344CB8AC3E}">
        <p14:creationId xmlns:p14="http://schemas.microsoft.com/office/powerpoint/2010/main" val="354131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52" t="9923" r="3093" b="7454"/>
          <a:stretch/>
        </p:blipFill>
        <p:spPr>
          <a:xfrm>
            <a:off x="1185334" y="1151466"/>
            <a:ext cx="6683022" cy="4380089"/>
          </a:xfrm>
          <a:prstGeom prst="rect">
            <a:avLst/>
          </a:prstGeom>
        </p:spPr>
      </p:pic>
    </p:spTree>
    <p:extLst>
      <p:ext uri="{BB962C8B-B14F-4D97-AF65-F5344CB8AC3E}">
        <p14:creationId xmlns:p14="http://schemas.microsoft.com/office/powerpoint/2010/main" val="98347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10 Rules of Smart Credit Management</a:t>
            </a:r>
            <a:endParaRPr lang="en-US" dirty="0"/>
          </a:p>
        </p:txBody>
      </p:sp>
      <p:sp>
        <p:nvSpPr>
          <p:cNvPr id="6" name="Content Placeholder 5"/>
          <p:cNvSpPr>
            <a:spLocks noGrp="1"/>
          </p:cNvSpPr>
          <p:nvPr>
            <p:ph idx="1"/>
          </p:nvPr>
        </p:nvSpPr>
        <p:spPr/>
        <p:txBody>
          <a:bodyPr>
            <a:normAutofit fontScale="92500" lnSpcReduction="20000"/>
          </a:bodyPr>
          <a:lstStyle/>
          <a:p>
            <a:pPr marL="0" indent="0">
              <a:buNone/>
            </a:pPr>
            <a:r>
              <a:rPr lang="en-US" sz="2400" b="1" dirty="0" smtClean="0">
                <a:solidFill>
                  <a:srgbClr val="1F77C3"/>
                </a:solidFill>
              </a:rPr>
              <a:t>Credit plays an important role in managing your money – do not take on more than you can handle.</a:t>
            </a:r>
            <a:endParaRPr lang="en-US" sz="2400" b="1" dirty="0">
              <a:solidFill>
                <a:srgbClr val="1F77C3"/>
              </a:solidFill>
            </a:endParaRPr>
          </a:p>
          <a:p>
            <a:endParaRPr lang="en-US" sz="900" dirty="0" smtClean="0"/>
          </a:p>
          <a:p>
            <a:pPr marL="457200" indent="-457200">
              <a:buSzPct val="100000"/>
              <a:buFont typeface="+mj-lt"/>
              <a:buAutoNum type="arabicPeriod"/>
            </a:pPr>
            <a:r>
              <a:rPr lang="en-US" sz="2400" dirty="0" smtClean="0"/>
              <a:t>Live within your means</a:t>
            </a:r>
          </a:p>
          <a:p>
            <a:pPr marL="457200" indent="-457200">
              <a:buSzPct val="100000"/>
              <a:buFont typeface="+mj-lt"/>
              <a:buAutoNum type="arabicPeriod"/>
            </a:pPr>
            <a:r>
              <a:rPr lang="en-US" sz="2400" dirty="0" smtClean="0"/>
              <a:t>Know what you owe</a:t>
            </a:r>
          </a:p>
          <a:p>
            <a:pPr marL="457200" indent="-457200">
              <a:buSzPct val="100000"/>
              <a:buFont typeface="+mj-lt"/>
              <a:buAutoNum type="arabicPeriod"/>
            </a:pPr>
            <a:r>
              <a:rPr lang="en-US" sz="2400" dirty="0" smtClean="0"/>
              <a:t>Borrow only what you can afford</a:t>
            </a:r>
          </a:p>
          <a:p>
            <a:pPr marL="457200" indent="-457200">
              <a:buSzPct val="100000"/>
              <a:buFont typeface="+mj-lt"/>
              <a:buAutoNum type="arabicPeriod"/>
            </a:pPr>
            <a:r>
              <a:rPr lang="en-US" sz="2400" dirty="0" smtClean="0"/>
              <a:t>Maintain a good credit rating</a:t>
            </a:r>
          </a:p>
          <a:p>
            <a:pPr marL="457200" indent="-457200">
              <a:buSzPct val="100000"/>
              <a:buFont typeface="+mj-lt"/>
              <a:buAutoNum type="arabicPeriod"/>
            </a:pPr>
            <a:r>
              <a:rPr lang="en-US" sz="2400" dirty="0" smtClean="0"/>
              <a:t>Check your credit report annually</a:t>
            </a:r>
          </a:p>
          <a:p>
            <a:pPr marL="457200" indent="-457200">
              <a:buSzPct val="100000"/>
              <a:buFont typeface="+mj-lt"/>
              <a:buAutoNum type="arabicPeriod"/>
            </a:pPr>
            <a:r>
              <a:rPr lang="en-US" sz="2400" dirty="0" smtClean="0"/>
              <a:t>Use credit wisely</a:t>
            </a:r>
          </a:p>
          <a:p>
            <a:pPr marL="457200" indent="-457200">
              <a:buSzPct val="100000"/>
              <a:buFont typeface="+mj-lt"/>
              <a:buAutoNum type="arabicPeriod"/>
            </a:pPr>
            <a:r>
              <a:rPr lang="en-US" sz="2400" dirty="0" smtClean="0"/>
              <a:t>Recognize the warning signs of financial difficulty</a:t>
            </a:r>
          </a:p>
          <a:p>
            <a:pPr marL="457200" indent="-457200">
              <a:buSzPct val="100000"/>
              <a:buFont typeface="+mj-lt"/>
              <a:buAutoNum type="arabicPeriod"/>
            </a:pPr>
            <a:r>
              <a:rPr lang="en-US" sz="2400" dirty="0" smtClean="0"/>
              <a:t>Know a scam when you see one</a:t>
            </a:r>
          </a:p>
          <a:p>
            <a:pPr marL="457200" indent="-457200">
              <a:buSzPct val="100000"/>
              <a:buFont typeface="+mj-lt"/>
              <a:buAutoNum type="arabicPeriod"/>
            </a:pPr>
            <a:r>
              <a:rPr lang="en-US" sz="2400" dirty="0" smtClean="0"/>
              <a:t>Guard against identity theft</a:t>
            </a:r>
          </a:p>
          <a:p>
            <a:pPr marL="457200" indent="-457200">
              <a:buSzPct val="100000"/>
              <a:buFont typeface="+mj-lt"/>
              <a:buAutoNum type="arabicPeriod"/>
            </a:pPr>
            <a:r>
              <a:rPr lang="en-US" sz="2400" dirty="0" smtClean="0"/>
              <a:t>View bankruptcy as a last resort </a:t>
            </a:r>
          </a:p>
          <a:p>
            <a:pPr marL="0" indent="0">
              <a:buNone/>
            </a:pPr>
            <a:endParaRPr lang="en-US" sz="24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535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Understanding FICO</a:t>
            </a:r>
            <a:r>
              <a:rPr lang="en-US" baseline="30000" dirty="0" smtClean="0"/>
              <a:t>®</a:t>
            </a:r>
            <a:r>
              <a:rPr lang="en-US" dirty="0" smtClean="0"/>
              <a:t> Scores</a:t>
            </a:r>
            <a:endParaRPr lang="en-US" dirty="0"/>
          </a:p>
        </p:txBody>
      </p:sp>
      <p:sp>
        <p:nvSpPr>
          <p:cNvPr id="6" name="Content Placeholder 5"/>
          <p:cNvSpPr>
            <a:spLocks noGrp="1"/>
          </p:cNvSpPr>
          <p:nvPr>
            <p:ph idx="1"/>
          </p:nvPr>
        </p:nvSpPr>
        <p:spPr/>
        <p:txBody>
          <a:bodyPr>
            <a:normAutofit/>
          </a:bodyPr>
          <a:lstStyle/>
          <a:p>
            <a:pPr marL="0" indent="0">
              <a:buNone/>
            </a:pPr>
            <a:r>
              <a:rPr lang="en-US" sz="2400" b="1" dirty="0" smtClean="0">
                <a:solidFill>
                  <a:srgbClr val="1F77C3"/>
                </a:solidFill>
              </a:rPr>
              <a:t>What is a FICO</a:t>
            </a:r>
            <a:r>
              <a:rPr lang="en-US" sz="2400" b="1" baseline="30000" dirty="0" smtClean="0">
                <a:solidFill>
                  <a:srgbClr val="1F77C3"/>
                </a:solidFill>
              </a:rPr>
              <a:t>®</a:t>
            </a:r>
            <a:r>
              <a:rPr lang="en-US" sz="2400" b="1" dirty="0" smtClean="0">
                <a:solidFill>
                  <a:srgbClr val="1F77C3"/>
                </a:solidFill>
              </a:rPr>
              <a:t> Score?</a:t>
            </a:r>
          </a:p>
          <a:p>
            <a:pPr marL="0" indent="0">
              <a:buNone/>
            </a:pPr>
            <a:r>
              <a:rPr lang="en-US" sz="1800" dirty="0" smtClean="0"/>
              <a:t>A FICO</a:t>
            </a:r>
            <a:r>
              <a:rPr lang="en-US" sz="1800" baseline="30000" dirty="0"/>
              <a:t>®</a:t>
            </a:r>
            <a:r>
              <a:rPr lang="en-US" sz="1800" dirty="0"/>
              <a:t> Score is a numerical expression based on a statistical analysis of a person’s credit file developed by Fair Isaac Company.</a:t>
            </a:r>
          </a:p>
          <a:p>
            <a:pPr marL="0" indent="0">
              <a:buNone/>
            </a:pPr>
            <a:endParaRPr lang="en-US" sz="2000" dirty="0" smtClean="0">
              <a:solidFill>
                <a:srgbClr val="1F77C3"/>
              </a:solidFill>
            </a:endParaRPr>
          </a:p>
          <a:p>
            <a:pPr marL="0" indent="0">
              <a:buNone/>
            </a:pPr>
            <a:endParaRPr lang="en-US" sz="2400" b="1" dirty="0">
              <a:solidFill>
                <a:srgbClr val="1F77C3"/>
              </a:solidFill>
            </a:endParaRPr>
          </a:p>
          <a:p>
            <a:pPr marL="0" indent="0">
              <a:buNone/>
            </a:pPr>
            <a:endParaRPr lang="en-US" sz="800" dirty="0" smtClean="0"/>
          </a:p>
          <a:p>
            <a:pPr marL="0" indent="0">
              <a:buNone/>
            </a:pPr>
            <a:endParaRPr lang="en-US" sz="22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76084"/>
            <a:ext cx="3891911" cy="2760397"/>
          </a:xfrm>
          <a:prstGeom prst="rect">
            <a:avLst/>
          </a:prstGeom>
        </p:spPr>
      </p:pic>
      <p:sp>
        <p:nvSpPr>
          <p:cNvPr id="3" name="Rectangle 2"/>
          <p:cNvSpPr/>
          <p:nvPr/>
        </p:nvSpPr>
        <p:spPr>
          <a:xfrm>
            <a:off x="5881510" y="2876084"/>
            <a:ext cx="2472267" cy="2554545"/>
          </a:xfrm>
          <a:prstGeom prst="rect">
            <a:avLst/>
          </a:prstGeom>
          <a:ln w="28575">
            <a:solidFill>
              <a:schemeClr val="accent2"/>
            </a:solidFill>
          </a:ln>
        </p:spPr>
        <p:txBody>
          <a:bodyPr wrap="square">
            <a:spAutoFit/>
          </a:bodyPr>
          <a:lstStyle/>
          <a:p>
            <a:pPr marL="285750" indent="-285750">
              <a:buClr>
                <a:schemeClr val="accent2"/>
              </a:buClr>
              <a:buFont typeface="Wingdings" panose="05000000000000000000" pitchFamily="2" charset="2"/>
              <a:buChar char="ü"/>
            </a:pPr>
            <a:r>
              <a:rPr lang="en-US" sz="1600" dirty="0" smtClean="0"/>
              <a:t>A </a:t>
            </a:r>
            <a:r>
              <a:rPr lang="en-US" sz="1600" dirty="0"/>
              <a:t>person’s FICO</a:t>
            </a:r>
            <a:r>
              <a:rPr lang="en-US" sz="1600" baseline="30000" dirty="0"/>
              <a:t>®</a:t>
            </a:r>
            <a:r>
              <a:rPr lang="en-US" sz="1600" dirty="0"/>
              <a:t> Score can impact how much they will pay for loans, insurance, and other financial services. </a:t>
            </a:r>
          </a:p>
          <a:p>
            <a:pPr marL="285750" indent="-285750">
              <a:buClr>
                <a:schemeClr val="accent2"/>
              </a:buClr>
              <a:buFont typeface="Wingdings" panose="05000000000000000000" pitchFamily="2" charset="2"/>
              <a:buChar char="ü"/>
            </a:pPr>
            <a:r>
              <a:rPr lang="en-US" sz="1600" dirty="0"/>
              <a:t>The FICO</a:t>
            </a:r>
            <a:r>
              <a:rPr lang="en-US" sz="1600" baseline="30000" dirty="0"/>
              <a:t>®</a:t>
            </a:r>
            <a:r>
              <a:rPr lang="en-US" sz="1600" dirty="0"/>
              <a:t> Score can range from a maximum of 850 to lowest of 300 - the average national score is </a:t>
            </a:r>
            <a:r>
              <a:rPr lang="en-US" sz="1600" dirty="0" smtClean="0"/>
              <a:t>692.</a:t>
            </a:r>
            <a:endParaRPr lang="en-US" sz="1600" dirty="0"/>
          </a:p>
        </p:txBody>
      </p:sp>
    </p:spTree>
    <p:extLst>
      <p:ext uri="{BB962C8B-B14F-4D97-AF65-F5344CB8AC3E}">
        <p14:creationId xmlns:p14="http://schemas.microsoft.com/office/powerpoint/2010/main" val="2308551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Ways to Improve Your Credit Score</a:t>
            </a:r>
            <a:endParaRPr lang="en-US" dirty="0"/>
          </a:p>
        </p:txBody>
      </p:sp>
      <p:sp>
        <p:nvSpPr>
          <p:cNvPr id="6" name="Content Placeholder 5"/>
          <p:cNvSpPr>
            <a:spLocks noGrp="1"/>
          </p:cNvSpPr>
          <p:nvPr>
            <p:ph idx="1"/>
          </p:nvPr>
        </p:nvSpPr>
        <p:spPr/>
        <p:txBody>
          <a:bodyPr>
            <a:normAutofit/>
          </a:bodyPr>
          <a:lstStyle/>
          <a:p>
            <a:pPr marL="0" indent="0">
              <a:buNone/>
            </a:pPr>
            <a:r>
              <a:rPr lang="en-US" sz="2400" b="1" dirty="0" smtClean="0">
                <a:solidFill>
                  <a:srgbClr val="1F77C3"/>
                </a:solidFill>
              </a:rPr>
              <a:t>Credit scores are continually changing, depending on how well - or poorly- the person manages their credit.</a:t>
            </a:r>
            <a:endParaRPr lang="en-US" sz="2400" b="1" dirty="0">
              <a:solidFill>
                <a:srgbClr val="1F77C3"/>
              </a:solidFill>
            </a:endParaRPr>
          </a:p>
          <a:p>
            <a:endParaRPr lang="en-US" sz="900" dirty="0" smtClean="0"/>
          </a:p>
          <a:p>
            <a:r>
              <a:rPr lang="en-US" sz="2400" dirty="0" smtClean="0"/>
              <a:t>To build and maintain a strong credit score:</a:t>
            </a:r>
          </a:p>
          <a:p>
            <a:pPr lvl="1">
              <a:buClr>
                <a:schemeClr val="accent2"/>
              </a:buClr>
              <a:buFont typeface="Wingdings" panose="05000000000000000000" pitchFamily="2" charset="2"/>
              <a:buChar char="§"/>
            </a:pPr>
            <a:r>
              <a:rPr lang="en-US" sz="2000" dirty="0" smtClean="0"/>
              <a:t>Pay bills on time</a:t>
            </a:r>
          </a:p>
          <a:p>
            <a:pPr lvl="1">
              <a:buClr>
                <a:schemeClr val="accent2"/>
              </a:buClr>
              <a:buFont typeface="Wingdings" panose="05000000000000000000" pitchFamily="2" charset="2"/>
              <a:buChar char="§"/>
            </a:pPr>
            <a:r>
              <a:rPr lang="en-US" sz="2000" dirty="0" smtClean="0"/>
              <a:t>Apply for credit only when necessary</a:t>
            </a:r>
          </a:p>
          <a:p>
            <a:pPr lvl="1">
              <a:buClr>
                <a:schemeClr val="accent2"/>
              </a:buClr>
              <a:buFont typeface="Wingdings" panose="05000000000000000000" pitchFamily="2" charset="2"/>
              <a:buChar char="§"/>
            </a:pPr>
            <a:r>
              <a:rPr lang="en-US" sz="2000" dirty="0" smtClean="0"/>
              <a:t>Keep credit card balances to less than 50% of the available credit limit</a:t>
            </a:r>
          </a:p>
          <a:p>
            <a:pPr lvl="1">
              <a:buClr>
                <a:schemeClr val="accent2"/>
              </a:buClr>
              <a:buFont typeface="Wingdings" panose="05000000000000000000" pitchFamily="2" charset="2"/>
              <a:buChar char="§"/>
            </a:pPr>
            <a:r>
              <a:rPr lang="en-US" sz="2000" dirty="0" smtClean="0"/>
              <a:t>Make more than the minimum payment</a:t>
            </a:r>
          </a:p>
          <a:p>
            <a:pPr lvl="1">
              <a:buClr>
                <a:schemeClr val="accent2"/>
              </a:buClr>
              <a:buFont typeface="Wingdings" panose="05000000000000000000" pitchFamily="2" charset="2"/>
              <a:buChar char="§"/>
            </a:pPr>
            <a:r>
              <a:rPr lang="en-US" sz="2000" dirty="0" smtClean="0"/>
              <a:t>Have a mix of credit account types</a:t>
            </a:r>
          </a:p>
          <a:p>
            <a:pPr lvl="1">
              <a:buClr>
                <a:schemeClr val="accent2"/>
              </a:buClr>
              <a:buFont typeface="Wingdings" panose="05000000000000000000" pitchFamily="2" charset="2"/>
              <a:buChar char="§"/>
            </a:pPr>
            <a:r>
              <a:rPr lang="en-US" sz="2000" dirty="0" smtClean="0"/>
              <a:t>Review your credit report regularly</a:t>
            </a:r>
          </a:p>
          <a:p>
            <a:pPr marL="457200" lvl="1" indent="0">
              <a:buNone/>
            </a:pPr>
            <a:r>
              <a:rPr lang="en-US" sz="2000" dirty="0" smtClean="0"/>
              <a:t>     at </a:t>
            </a:r>
            <a:r>
              <a:rPr lang="en-US" sz="2000" b="1" dirty="0" smtClean="0">
                <a:solidFill>
                  <a:schemeClr val="tx2"/>
                </a:solidFill>
              </a:rPr>
              <a:t>annualcreditreport.com</a:t>
            </a:r>
          </a:p>
          <a:p>
            <a:pPr marL="0" indent="0">
              <a:buNone/>
            </a:pPr>
            <a:endParaRPr lang="en-US" sz="2400" dirty="0" smtClean="0"/>
          </a:p>
          <a:p>
            <a:pPr marL="0" indent="0">
              <a:buNone/>
            </a:pPr>
            <a:endParaRPr lang="en-US" sz="2400" dirty="0"/>
          </a:p>
        </p:txBody>
      </p:sp>
      <p:sp>
        <p:nvSpPr>
          <p:cNvPr id="2" name="Rectangle 1"/>
          <p:cNvSpPr/>
          <p:nvPr/>
        </p:nvSpPr>
        <p:spPr>
          <a:xfrm rot="750668">
            <a:off x="6299495" y="4555442"/>
            <a:ext cx="2408225" cy="130894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TextBox 2"/>
          <p:cNvSpPr txBox="1"/>
          <p:nvPr/>
        </p:nvSpPr>
        <p:spPr>
          <a:xfrm rot="845105">
            <a:off x="6153514" y="4572689"/>
            <a:ext cx="2700182" cy="1116280"/>
          </a:xfrm>
          <a:prstGeom prst="rect">
            <a:avLst/>
          </a:prstGeom>
        </p:spPr>
        <p:txBody>
          <a:bodyPr wrap="square" rtlCol="0">
            <a:noAutofit/>
          </a:bodyPr>
          <a:lstStyle/>
          <a:p>
            <a:pPr lvl="1"/>
            <a:r>
              <a:rPr lang="en-US" sz="2000" b="1" dirty="0"/>
              <a:t>Tip</a:t>
            </a:r>
            <a:r>
              <a:rPr lang="en-US" sz="2000" dirty="0"/>
              <a:t>:  The longer </a:t>
            </a:r>
            <a:r>
              <a:rPr lang="en-US" sz="2000" dirty="0" smtClean="0"/>
              <a:t>your credit </a:t>
            </a:r>
            <a:r>
              <a:rPr lang="en-US" sz="2000" dirty="0"/>
              <a:t>history, the </a:t>
            </a:r>
            <a:r>
              <a:rPr lang="en-US" sz="2000" dirty="0" smtClean="0"/>
              <a:t>better!</a:t>
            </a:r>
            <a:endParaRPr lang="en-US" sz="20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7" name="Rectangle 6"/>
          <p:cNvSpPr/>
          <p:nvPr/>
        </p:nvSpPr>
        <p:spPr>
          <a:xfrm rot="750668">
            <a:off x="6293424" y="4555443"/>
            <a:ext cx="2408225" cy="130894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rot="845105">
            <a:off x="6120541" y="4627160"/>
            <a:ext cx="2700182" cy="1116280"/>
          </a:xfrm>
          <a:prstGeom prst="rect">
            <a:avLst/>
          </a:prstGeom>
        </p:spPr>
        <p:txBody>
          <a:bodyPr wrap="square" rtlCol="0">
            <a:noAutofit/>
          </a:bodyPr>
          <a:lstStyle/>
          <a:p>
            <a:pPr lvl="1"/>
            <a:r>
              <a:rPr lang="en-US" sz="2000" b="1" dirty="0"/>
              <a:t>Tip</a:t>
            </a:r>
            <a:r>
              <a:rPr lang="en-US" sz="2000" dirty="0"/>
              <a:t>:  The longer </a:t>
            </a:r>
            <a:r>
              <a:rPr lang="en-US" sz="2000" dirty="0" smtClean="0"/>
              <a:t>your credit </a:t>
            </a:r>
            <a:r>
              <a:rPr lang="en-US" sz="2000" dirty="0"/>
              <a:t>history, the </a:t>
            </a:r>
            <a:r>
              <a:rPr lang="en-US" sz="2000" dirty="0" smtClean="0"/>
              <a:t>better!</a:t>
            </a:r>
            <a:endParaRPr lang="en-US" sz="2000" dirty="0"/>
          </a:p>
        </p:txBody>
      </p:sp>
    </p:spTree>
    <p:extLst>
      <p:ext uri="{BB962C8B-B14F-4D97-AF65-F5344CB8AC3E}">
        <p14:creationId xmlns:p14="http://schemas.microsoft.com/office/powerpoint/2010/main" val="257470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809" y="954417"/>
            <a:ext cx="8771466" cy="639610"/>
          </a:xfrm>
        </p:spPr>
        <p:txBody>
          <a:bodyPr>
            <a:noAutofit/>
          </a:bodyPr>
          <a:lstStyle/>
          <a:p>
            <a:r>
              <a:rPr lang="en-US" sz="3600" dirty="0" smtClean="0"/>
              <a:t>Good Credit vs. Poor Credit – </a:t>
            </a:r>
            <a:r>
              <a:rPr lang="en-US" sz="3600" dirty="0" smtClean="0"/>
              <a:t/>
            </a:r>
            <a:br>
              <a:rPr lang="en-US" sz="3600" dirty="0" smtClean="0"/>
            </a:br>
            <a:r>
              <a:rPr lang="en-US" sz="3600" dirty="0" smtClean="0"/>
              <a:t>What </a:t>
            </a:r>
            <a:r>
              <a:rPr lang="en-US" sz="3600" dirty="0" smtClean="0"/>
              <a:t>Does it Mean?</a:t>
            </a:r>
            <a:endParaRPr lang="en-US" sz="3600" dirty="0"/>
          </a:p>
        </p:txBody>
      </p:sp>
      <p:sp>
        <p:nvSpPr>
          <p:cNvPr id="6" name="Content Placeholder 5"/>
          <p:cNvSpPr>
            <a:spLocks noGrp="1"/>
          </p:cNvSpPr>
          <p:nvPr>
            <p:ph sz="half" idx="2"/>
          </p:nvPr>
        </p:nvSpPr>
        <p:spPr>
          <a:xfrm>
            <a:off x="504354" y="2826491"/>
            <a:ext cx="4040188" cy="3085747"/>
          </a:xfrm>
          <a:ln>
            <a:solidFill>
              <a:schemeClr val="accent1">
                <a:shade val="95000"/>
                <a:satMod val="105000"/>
              </a:schemeClr>
            </a:solidFill>
          </a:ln>
        </p:spPr>
        <p:txBody>
          <a:bodyPr>
            <a:normAutofit fontScale="92500"/>
          </a:bodyPr>
          <a:lstStyle/>
          <a:p>
            <a:pPr marL="0" indent="0" algn="ctr">
              <a:buNone/>
            </a:pPr>
            <a:endParaRPr lang="en-US" sz="900" dirty="0" smtClean="0"/>
          </a:p>
          <a:p>
            <a:r>
              <a:rPr lang="en-US" sz="2200" dirty="0" smtClean="0"/>
              <a:t>Lower interest rates</a:t>
            </a:r>
          </a:p>
          <a:p>
            <a:r>
              <a:rPr lang="en-US" sz="2200" dirty="0" smtClean="0"/>
              <a:t>Could save hundreds, if not thousands, of dollars in interest costs</a:t>
            </a:r>
          </a:p>
          <a:p>
            <a:r>
              <a:rPr lang="en-US" sz="2200" dirty="0" smtClean="0"/>
              <a:t>Allows you to be more selective when choosing a lender</a:t>
            </a:r>
          </a:p>
          <a:p>
            <a:r>
              <a:rPr lang="en-US" sz="2200" dirty="0" smtClean="0"/>
              <a:t>Can mean preferred rate on car insurance</a:t>
            </a:r>
          </a:p>
          <a:p>
            <a:pPr marL="0" indent="0">
              <a:buNone/>
            </a:pPr>
            <a:endParaRPr lang="en-US" sz="2000" b="1" dirty="0" smtClean="0">
              <a:solidFill>
                <a:schemeClr val="tx2"/>
              </a:solidFill>
            </a:endParaRPr>
          </a:p>
          <a:p>
            <a:pPr marL="0" indent="0">
              <a:buNone/>
            </a:pPr>
            <a:endParaRPr lang="en-US" sz="24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7" name="TextBox 6"/>
          <p:cNvSpPr txBox="1"/>
          <p:nvPr/>
        </p:nvSpPr>
        <p:spPr>
          <a:xfrm>
            <a:off x="1703877" y="1975711"/>
            <a:ext cx="2269854" cy="902527"/>
          </a:xfrm>
          <a:prstGeom prst="rect">
            <a:avLst/>
          </a:prstGeom>
        </p:spPr>
        <p:txBody>
          <a:bodyPr wrap="square" rtlCol="0">
            <a:normAutofit/>
          </a:bodyPr>
          <a:lstStyle/>
          <a:p>
            <a:pPr defTabSz="457200">
              <a:spcBef>
                <a:spcPct val="0"/>
              </a:spcBef>
            </a:pPr>
            <a:r>
              <a:rPr lang="en-US" sz="1600" b="1" dirty="0">
                <a:solidFill>
                  <a:srgbClr val="1F77C3"/>
                </a:solidFill>
              </a:rPr>
              <a:t> </a:t>
            </a:r>
            <a:r>
              <a:rPr lang="en-US" sz="2400" b="1" dirty="0">
                <a:solidFill>
                  <a:srgbClr val="1F77C3"/>
                </a:solidFill>
              </a:rPr>
              <a:t>GOOD </a:t>
            </a:r>
            <a:endParaRPr lang="en-US" sz="2400" b="1" dirty="0" smtClean="0">
              <a:solidFill>
                <a:srgbClr val="1F77C3"/>
              </a:solidFill>
            </a:endParaRPr>
          </a:p>
          <a:p>
            <a:pPr defTabSz="457200">
              <a:spcBef>
                <a:spcPct val="0"/>
              </a:spcBef>
            </a:pPr>
            <a:r>
              <a:rPr lang="en-US" sz="2400" b="1" dirty="0" smtClean="0">
                <a:solidFill>
                  <a:srgbClr val="1F77C3"/>
                </a:solidFill>
              </a:rPr>
              <a:t>CREDIT</a:t>
            </a:r>
            <a:endParaRPr kumimoji="0" lang="en-US" sz="24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8" name="TextBox 7"/>
          <p:cNvSpPr txBox="1"/>
          <p:nvPr/>
        </p:nvSpPr>
        <p:spPr>
          <a:xfrm>
            <a:off x="5545777" y="2155371"/>
            <a:ext cx="2945080" cy="849086"/>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31" y="1863200"/>
            <a:ext cx="1020546" cy="875593"/>
          </a:xfrm>
          <a:prstGeom prst="rect">
            <a:avLst/>
          </a:prstGeom>
        </p:spPr>
      </p:pic>
      <p:sp>
        <p:nvSpPr>
          <p:cNvPr id="10" name="Content Placeholder 5"/>
          <p:cNvSpPr txBox="1">
            <a:spLocks/>
          </p:cNvSpPr>
          <p:nvPr/>
        </p:nvSpPr>
        <p:spPr>
          <a:xfrm>
            <a:off x="4750130" y="2824265"/>
            <a:ext cx="3936670" cy="3087974"/>
          </a:xfrm>
          <a:prstGeom prst="rect">
            <a:avLst/>
          </a:prstGeom>
          <a:ln>
            <a:solidFill>
              <a:schemeClr val="accent1">
                <a:shade val="95000"/>
                <a:satMod val="105000"/>
              </a:schemeClr>
            </a:solidFill>
          </a:ln>
        </p:spPr>
        <p:txBody>
          <a:bodyPr>
            <a:normAutofit lnSpcReduction="10000"/>
          </a:bodyPr>
          <a:lstStyle>
            <a:lvl1pPr marL="342900" indent="-342900" algn="l" defTabSz="457200" rtl="0" eaLnBrk="1" latinLnBrk="0" hangingPunct="1">
              <a:spcBef>
                <a:spcPct val="20000"/>
              </a:spcBef>
              <a:buClr>
                <a:srgbClr val="1F77C3"/>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1F77C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1F77C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endParaRPr lang="en-US" sz="900" dirty="0" smtClean="0"/>
          </a:p>
          <a:p>
            <a:r>
              <a:rPr lang="en-US" sz="2200" dirty="0" smtClean="0"/>
              <a:t>Higher interest rates</a:t>
            </a:r>
          </a:p>
          <a:p>
            <a:r>
              <a:rPr lang="en-US" sz="2200" dirty="0" smtClean="0"/>
              <a:t>Result in loan applications being rejected</a:t>
            </a:r>
          </a:p>
          <a:p>
            <a:r>
              <a:rPr lang="en-US" sz="2200" dirty="0" smtClean="0"/>
              <a:t>Can get denied for basic services</a:t>
            </a:r>
          </a:p>
          <a:p>
            <a:r>
              <a:rPr lang="en-US" sz="2200" dirty="0" smtClean="0"/>
              <a:t>Can mean high cost premium on car insurance</a:t>
            </a:r>
          </a:p>
          <a:p>
            <a:r>
              <a:rPr lang="en-US" sz="2200" dirty="0" smtClean="0"/>
              <a:t>Can cost you that job</a:t>
            </a:r>
          </a:p>
          <a:p>
            <a:pPr marL="0" indent="0">
              <a:buFont typeface="Lucida Grande"/>
              <a:buNone/>
            </a:pPr>
            <a:endParaRPr lang="en-US" sz="2000" b="1" dirty="0" smtClean="0">
              <a:solidFill>
                <a:schemeClr val="tx2"/>
              </a:solidFill>
            </a:endParaRPr>
          </a:p>
          <a:p>
            <a:pPr marL="0" indent="0">
              <a:buFont typeface="Lucida Grande"/>
              <a:buNone/>
            </a:pPr>
            <a:endParaRPr lang="en-US" sz="2400" dirty="0" smtClean="0"/>
          </a:p>
          <a:p>
            <a:pPr marL="0" indent="0">
              <a:buFont typeface="Lucida Grande"/>
              <a:buNone/>
            </a:pPr>
            <a:endParaRPr lang="en-US" sz="2400" dirty="0"/>
          </a:p>
        </p:txBody>
      </p:sp>
      <p:sp>
        <p:nvSpPr>
          <p:cNvPr id="11" name="TextBox 10"/>
          <p:cNvSpPr txBox="1"/>
          <p:nvPr/>
        </p:nvSpPr>
        <p:spPr>
          <a:xfrm>
            <a:off x="6095189" y="1891571"/>
            <a:ext cx="2156978" cy="902527"/>
          </a:xfrm>
          <a:prstGeom prst="rect">
            <a:avLst/>
          </a:prstGeom>
        </p:spPr>
        <p:txBody>
          <a:bodyPr wrap="square" rtlCol="0">
            <a:normAutofit/>
          </a:bodyPr>
          <a:lstStyle/>
          <a:p>
            <a:pPr defTabSz="457200">
              <a:spcBef>
                <a:spcPct val="0"/>
              </a:spcBef>
            </a:pPr>
            <a:r>
              <a:rPr lang="en-US" sz="2400" b="1" dirty="0" smtClean="0">
                <a:solidFill>
                  <a:srgbClr val="1F77C3"/>
                </a:solidFill>
              </a:rPr>
              <a:t>BAD</a:t>
            </a:r>
          </a:p>
          <a:p>
            <a:pPr defTabSz="457200">
              <a:spcBef>
                <a:spcPct val="0"/>
              </a:spcBef>
            </a:pPr>
            <a:r>
              <a:rPr lang="en-US" sz="2400" b="1" dirty="0" smtClean="0">
                <a:solidFill>
                  <a:srgbClr val="1F77C3"/>
                </a:solidFill>
              </a:rPr>
              <a:t>CREDIT</a:t>
            </a:r>
            <a:endParaRPr kumimoji="0" lang="en-US" sz="24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504" y="1857827"/>
            <a:ext cx="1020546" cy="880967"/>
          </a:xfrm>
          <a:prstGeom prst="rect">
            <a:avLst/>
          </a:prstGeom>
        </p:spPr>
      </p:pic>
    </p:spTree>
    <p:extLst>
      <p:ext uri="{BB962C8B-B14F-4D97-AF65-F5344CB8AC3E}">
        <p14:creationId xmlns:p14="http://schemas.microsoft.com/office/powerpoint/2010/main" val="3277682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National Credit Bureau Agencies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627188"/>
            <a:ext cx="6443663"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807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Know What You Owe</a:t>
            </a:r>
            <a:endParaRPr lang="en-US" dirty="0"/>
          </a:p>
        </p:txBody>
      </p:sp>
      <p:sp>
        <p:nvSpPr>
          <p:cNvPr id="8" name="Content Placeholder 5"/>
          <p:cNvSpPr>
            <a:spLocks noGrp="1"/>
          </p:cNvSpPr>
          <p:nvPr>
            <p:ph idx="1"/>
          </p:nvPr>
        </p:nvSpPr>
        <p:spPr>
          <a:xfrm>
            <a:off x="457200" y="1417638"/>
            <a:ext cx="8229600" cy="4400550"/>
          </a:xfrm>
        </p:spPr>
        <p:txBody>
          <a:bodyPr>
            <a:normAutofit/>
          </a:bodyPr>
          <a:lstStyle/>
          <a:p>
            <a:pPr marL="0" indent="0">
              <a:buNone/>
            </a:pPr>
            <a:r>
              <a:rPr lang="en-US" sz="2400" b="1" dirty="0" smtClean="0">
                <a:solidFill>
                  <a:srgbClr val="1F77C3"/>
                </a:solidFill>
              </a:rPr>
              <a:t>Put together a snapshot of what you owe</a:t>
            </a:r>
            <a:endParaRPr lang="en-US" sz="2400" b="1" dirty="0">
              <a:solidFill>
                <a:srgbClr val="1F77C3"/>
              </a:solidFill>
            </a:endParaRPr>
          </a:p>
          <a:p>
            <a:pPr marL="0" indent="0">
              <a:buNone/>
            </a:pP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50811800"/>
              </p:ext>
            </p:extLst>
          </p:nvPr>
        </p:nvGraphicFramePr>
        <p:xfrm>
          <a:off x="1097221" y="1896081"/>
          <a:ext cx="6662058" cy="3947355"/>
        </p:xfrm>
        <a:graphic>
          <a:graphicData uri="http://schemas.openxmlformats.org/drawingml/2006/table">
            <a:tbl>
              <a:tblPr firstRow="1" bandRow="1">
                <a:tableStyleId>{2D5ABB26-0587-4C30-8999-92F81FD0307C}</a:tableStyleId>
              </a:tblPr>
              <a:tblGrid>
                <a:gridCol w="4476997"/>
                <a:gridCol w="653143"/>
                <a:gridCol w="1531918"/>
              </a:tblGrid>
              <a:tr h="438595">
                <a:tc>
                  <a:txBody>
                    <a:bodyPr/>
                    <a:lstStyle/>
                    <a:p>
                      <a:r>
                        <a:rPr lang="en-US" sz="2200" dirty="0" smtClean="0"/>
                        <a:t>Student</a:t>
                      </a:r>
                      <a:r>
                        <a:rPr lang="en-US" sz="2200" baseline="0" dirty="0" smtClean="0"/>
                        <a:t> loans</a:t>
                      </a:r>
                      <a:endParaRPr lang="en-US" sz="2200" dirty="0"/>
                    </a:p>
                  </a:txBody>
                  <a:tcPr/>
                </a:tc>
                <a:tc>
                  <a:txBody>
                    <a:bodyPr/>
                    <a:lstStyle/>
                    <a:p>
                      <a:pPr algn="r"/>
                      <a:r>
                        <a:rPr lang="en-US" sz="2200" baseline="0" dirty="0" smtClean="0"/>
                        <a:t>$</a:t>
                      </a:r>
                      <a:endParaRPr lang="en-US" sz="2200" dirty="0"/>
                    </a:p>
                  </a:txBody>
                  <a:tcPr/>
                </a:tc>
                <a:tc>
                  <a:txBody>
                    <a:bodyPr/>
                    <a:lstStyle/>
                    <a:p>
                      <a:endParaRPr lang="en-US" dirty="0"/>
                    </a:p>
                  </a:txBody>
                  <a:tcPr>
                    <a:lnB w="12700" cap="flat" cmpd="sng" algn="ctr">
                      <a:solidFill>
                        <a:schemeClr val="tx2"/>
                      </a:solidFill>
                      <a:prstDash val="solid"/>
                      <a:round/>
                      <a:headEnd type="none" w="med" len="med"/>
                      <a:tailEnd type="none" w="med" len="med"/>
                    </a:lnB>
                  </a:tcPr>
                </a:tc>
              </a:tr>
              <a:tr h="438595">
                <a:tc>
                  <a:txBody>
                    <a:bodyPr/>
                    <a:lstStyle/>
                    <a:p>
                      <a:r>
                        <a:rPr lang="en-US" sz="2200" dirty="0" smtClean="0"/>
                        <a:t>Other loans:</a:t>
                      </a:r>
                      <a:endParaRPr lang="en-US" sz="2200" dirty="0"/>
                    </a:p>
                  </a:txBody>
                  <a:tcPr/>
                </a:tc>
                <a:tc>
                  <a:txBody>
                    <a:bodyPr/>
                    <a:lstStyle/>
                    <a:p>
                      <a:pPr algn="r"/>
                      <a:endParaRPr lang="en-US" sz="2200" dirty="0"/>
                    </a:p>
                  </a:txBody>
                  <a:tcPr/>
                </a:tc>
                <a:tc>
                  <a:txBody>
                    <a:bodyPr/>
                    <a:lstStyle/>
                    <a:p>
                      <a:endParaRPr lang="en-US" dirty="0"/>
                    </a:p>
                  </a:txBody>
                  <a:tcPr>
                    <a:lnT w="12700" cap="flat" cmpd="sng" algn="ctr">
                      <a:solidFill>
                        <a:schemeClr val="tx2"/>
                      </a:solidFill>
                      <a:prstDash val="solid"/>
                      <a:round/>
                      <a:headEnd type="none" w="med" len="med"/>
                      <a:tailEnd type="none" w="med" len="med"/>
                    </a:lnT>
                  </a:tcPr>
                </a:tc>
              </a:tr>
              <a:tr h="438595">
                <a:tc>
                  <a:txBody>
                    <a:bodyPr/>
                    <a:lstStyle/>
                    <a:p>
                      <a:pPr marL="342900" indent="-342900">
                        <a:buFont typeface="Arial" panose="020B0604020202020204" pitchFamily="34" charset="0"/>
                        <a:buChar char="•"/>
                      </a:pPr>
                      <a:r>
                        <a:rPr lang="en-US" sz="2200" dirty="0" smtClean="0"/>
                        <a:t>Credit</a:t>
                      </a:r>
                      <a:r>
                        <a:rPr lang="en-US" sz="2200" baseline="0" dirty="0" smtClean="0"/>
                        <a:t> card balance(s)</a:t>
                      </a:r>
                      <a:endParaRPr lang="en-US" sz="2200" dirty="0"/>
                    </a:p>
                  </a:txBody>
                  <a:tcPr/>
                </a:tc>
                <a:tc>
                  <a:txBody>
                    <a:bodyPr/>
                    <a:lstStyle/>
                    <a:p>
                      <a:pPr marL="0" indent="0" algn="r">
                        <a:buFont typeface="Arial" panose="020B0604020202020204" pitchFamily="34" charset="0"/>
                        <a:buNone/>
                      </a:pPr>
                      <a:r>
                        <a:rPr lang="en-US" sz="2200" dirty="0" smtClean="0"/>
                        <a:t>+$</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B w="12700" cap="flat" cmpd="sng" algn="ctr">
                      <a:solidFill>
                        <a:schemeClr val="tx2"/>
                      </a:solidFill>
                      <a:prstDash val="solid"/>
                      <a:round/>
                      <a:headEnd type="none" w="med" len="med"/>
                      <a:tailEnd type="none" w="med" len="med"/>
                    </a:lnB>
                  </a:tcPr>
                </a:tc>
              </a:tr>
              <a:tr h="438595">
                <a:tc>
                  <a:txBody>
                    <a:bodyPr/>
                    <a:lstStyle/>
                    <a:p>
                      <a:pPr marL="342900" indent="-342900">
                        <a:buFont typeface="Arial" panose="020B0604020202020204" pitchFamily="34" charset="0"/>
                        <a:buChar char="•"/>
                      </a:pPr>
                      <a:r>
                        <a:rPr lang="en-US" sz="2200" dirty="0" smtClean="0"/>
                        <a:t>Automobile loan</a:t>
                      </a:r>
                      <a:endParaRPr lang="en-US" sz="2200" dirty="0"/>
                    </a:p>
                  </a:txBody>
                  <a:tcPr/>
                </a:tc>
                <a:tc>
                  <a:txBody>
                    <a:bodyPr/>
                    <a:lstStyle/>
                    <a:p>
                      <a:pPr marL="0" indent="0" algn="r">
                        <a:buFont typeface="Arial" panose="020B0604020202020204" pitchFamily="34" charset="0"/>
                        <a:buNone/>
                      </a:pPr>
                      <a:r>
                        <a:rPr lang="en-US" sz="2200" dirty="0" smtClean="0"/>
                        <a:t>+$</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38595">
                <a:tc>
                  <a:txBody>
                    <a:bodyPr/>
                    <a:lstStyle/>
                    <a:p>
                      <a:pPr marL="342900" indent="-342900">
                        <a:buFont typeface="Arial" panose="020B0604020202020204" pitchFamily="34" charset="0"/>
                        <a:buChar char="•"/>
                      </a:pPr>
                      <a:r>
                        <a:rPr lang="en-US" sz="2200" dirty="0" smtClean="0"/>
                        <a:t>Mortgage</a:t>
                      </a:r>
                      <a:r>
                        <a:rPr lang="en-US" sz="2200" baseline="0" dirty="0" smtClean="0"/>
                        <a:t> loan or rent</a:t>
                      </a:r>
                      <a:endParaRPr lang="en-US" sz="2200" dirty="0"/>
                    </a:p>
                  </a:txBody>
                  <a:tcPr/>
                </a:tc>
                <a:tc>
                  <a:txBody>
                    <a:bodyPr/>
                    <a:lstStyle/>
                    <a:p>
                      <a:pPr marL="0" indent="0" algn="r">
                        <a:buFont typeface="Arial" panose="020B0604020202020204" pitchFamily="34" charset="0"/>
                        <a:buNone/>
                      </a:pPr>
                      <a:r>
                        <a:rPr lang="en-US" sz="2200" dirty="0" smtClean="0"/>
                        <a:t>+$</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38595">
                <a:tc>
                  <a:txBody>
                    <a:bodyPr/>
                    <a:lstStyle/>
                    <a:p>
                      <a:r>
                        <a:rPr lang="en-US" sz="2200" dirty="0" smtClean="0"/>
                        <a:t>Other money owed:</a:t>
                      </a:r>
                      <a:endParaRPr lang="en-US" sz="2200" dirty="0"/>
                    </a:p>
                  </a:txBody>
                  <a:tcPr/>
                </a:tc>
                <a:tc>
                  <a:txBody>
                    <a:bodyPr/>
                    <a:lstStyle/>
                    <a:p>
                      <a:pPr algn="r"/>
                      <a:endParaRPr lang="en-US" sz="2200" dirty="0"/>
                    </a:p>
                  </a:txBody>
                  <a:tcPr/>
                </a:tc>
                <a:tc>
                  <a:txBody>
                    <a:bodyPr/>
                    <a:lstStyle/>
                    <a:p>
                      <a:endParaRPr lang="en-US" dirty="0"/>
                    </a:p>
                  </a:txBody>
                  <a:tcPr>
                    <a:lnT w="12700" cap="flat" cmpd="sng" algn="ctr">
                      <a:solidFill>
                        <a:schemeClr val="tx2"/>
                      </a:solidFill>
                      <a:prstDash val="solid"/>
                      <a:round/>
                      <a:headEnd type="none" w="med" len="med"/>
                      <a:tailEnd type="none" w="med" len="med"/>
                    </a:lnT>
                  </a:tcPr>
                </a:tc>
              </a:tr>
              <a:tr h="438595">
                <a:tc>
                  <a:txBody>
                    <a:bodyPr/>
                    <a:lstStyle/>
                    <a:p>
                      <a:pPr marL="342900" indent="-342900">
                        <a:buFont typeface="Arial" panose="020B0604020202020204" pitchFamily="34" charset="0"/>
                        <a:buChar char="•"/>
                      </a:pPr>
                      <a:r>
                        <a:rPr lang="en-US" sz="2200" dirty="0" smtClean="0"/>
                        <a:t>Utilities, cable, internet</a:t>
                      </a:r>
                      <a:endParaRPr lang="en-US" sz="2200" dirty="0"/>
                    </a:p>
                  </a:txBody>
                  <a:tcPr/>
                </a:tc>
                <a:tc>
                  <a:txBody>
                    <a:bodyPr/>
                    <a:lstStyle/>
                    <a:p>
                      <a:pPr marL="0" indent="0" algn="r">
                        <a:buFont typeface="Arial" panose="020B0604020202020204" pitchFamily="34" charset="0"/>
                        <a:buNone/>
                      </a:pPr>
                      <a:r>
                        <a:rPr lang="en-US" sz="2200" dirty="0" smtClean="0"/>
                        <a:t>+$</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B w="12700" cap="flat" cmpd="sng" algn="ctr">
                      <a:solidFill>
                        <a:schemeClr val="tx2"/>
                      </a:solidFill>
                      <a:prstDash val="solid"/>
                      <a:round/>
                      <a:headEnd type="none" w="med" len="med"/>
                      <a:tailEnd type="none" w="med" len="med"/>
                    </a:lnB>
                  </a:tcPr>
                </a:tc>
              </a:tr>
              <a:tr h="438595">
                <a:tc>
                  <a:txBody>
                    <a:bodyPr/>
                    <a:lstStyle/>
                    <a:p>
                      <a:pPr marL="342900" indent="-342900">
                        <a:buFont typeface="Arial" panose="020B0604020202020204" pitchFamily="34" charset="0"/>
                        <a:buChar char="•"/>
                      </a:pPr>
                      <a:r>
                        <a:rPr lang="en-US" sz="2200" dirty="0" smtClean="0"/>
                        <a:t>Phone</a:t>
                      </a:r>
                      <a:endParaRPr lang="en-US" sz="2200" dirty="0"/>
                    </a:p>
                  </a:txBody>
                  <a:tcPr/>
                </a:tc>
                <a:tc>
                  <a:txBody>
                    <a:bodyPr/>
                    <a:lstStyle/>
                    <a:p>
                      <a:pPr marL="0" indent="0" algn="r">
                        <a:buFont typeface="Arial" panose="020B0604020202020204" pitchFamily="34" charset="0"/>
                        <a:buNone/>
                      </a:pPr>
                      <a:r>
                        <a:rPr lang="en-US" sz="2200" dirty="0" smtClean="0"/>
                        <a:t>+$</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n w="19050" cmpd="dbl">
                          <a:solidFill>
                            <a:sysClr val="windowText" lastClr="000000"/>
                          </a:solidFill>
                        </a:ln>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38595">
                <a:tc>
                  <a:txBody>
                    <a:bodyPr/>
                    <a:lstStyle/>
                    <a:p>
                      <a:pPr algn="r"/>
                      <a:r>
                        <a:rPr lang="en-US" sz="2200" b="1" dirty="0" smtClean="0"/>
                        <a:t>TOTAL</a:t>
                      </a:r>
                      <a:endParaRPr lang="en-US" sz="2200" b="1" dirty="0"/>
                    </a:p>
                  </a:txBody>
                  <a:tcPr/>
                </a:tc>
                <a:tc>
                  <a:txBody>
                    <a:bodyPr/>
                    <a:lstStyle/>
                    <a:p>
                      <a:pPr algn="r"/>
                      <a:r>
                        <a:rPr lang="en-US" sz="2200" b="0" dirty="0" smtClean="0"/>
                        <a:t>$</a:t>
                      </a:r>
                      <a:endParaRPr lang="en-US" sz="2200" b="0" dirty="0"/>
                    </a:p>
                  </a:txBody>
                  <a:tcPr/>
                </a:tc>
                <a:tc>
                  <a:txBody>
                    <a:bodyPr/>
                    <a:lstStyle/>
                    <a:p>
                      <a:endParaRPr lang="en-US" dirty="0">
                        <a:solidFill>
                          <a:schemeClr val="accent1">
                            <a:lumMod val="20000"/>
                            <a:lumOff val="80000"/>
                          </a:schemeClr>
                        </a:solidFill>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4219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Don’t Borrow More than You Need</a:t>
            </a:r>
            <a:endParaRPr lang="en-US" dirty="0"/>
          </a:p>
        </p:txBody>
      </p:sp>
      <p:sp>
        <p:nvSpPr>
          <p:cNvPr id="8" name="Content Placeholder 5"/>
          <p:cNvSpPr>
            <a:spLocks noGrp="1"/>
          </p:cNvSpPr>
          <p:nvPr>
            <p:ph idx="1"/>
          </p:nvPr>
        </p:nvSpPr>
        <p:spPr/>
        <p:txBody>
          <a:bodyPr>
            <a:normAutofit/>
          </a:bodyPr>
          <a:lstStyle/>
          <a:p>
            <a:pPr marL="0" indent="0">
              <a:buNone/>
            </a:pPr>
            <a:endParaRPr lang="en-US" sz="2400" b="1" dirty="0">
              <a:solidFill>
                <a:srgbClr val="1F77C3"/>
              </a:solidFill>
            </a:endParaRPr>
          </a:p>
          <a:p>
            <a:pPr marL="0" indent="0">
              <a:buNone/>
            </a:pPr>
            <a:endParaRPr lang="en-US" sz="2400" dirty="0"/>
          </a:p>
        </p:txBody>
      </p:sp>
      <p:sp>
        <p:nvSpPr>
          <p:cNvPr id="9" name="Content Placeholder 5"/>
          <p:cNvSpPr txBox="1">
            <a:spLocks/>
          </p:cNvSpPr>
          <p:nvPr/>
        </p:nvSpPr>
        <p:spPr>
          <a:xfrm>
            <a:off x="403301" y="1494310"/>
            <a:ext cx="8420985" cy="3481451"/>
          </a:xfrm>
          <a:prstGeom prst="rect">
            <a:avLst/>
          </a:prstGeom>
        </p:spPr>
        <p:txBody>
          <a:bodyPr>
            <a:normAutofit/>
          </a:bodyPr>
          <a:lstStyle>
            <a:lvl1pPr marL="342900" indent="-342900" algn="l" defTabSz="457200" rtl="0" eaLnBrk="1" latinLnBrk="0" hangingPunct="1">
              <a:spcBef>
                <a:spcPct val="20000"/>
              </a:spcBef>
              <a:buClr>
                <a:srgbClr val="1F77C3"/>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1F77C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1F77C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2400" b="1" dirty="0" smtClean="0">
                <a:solidFill>
                  <a:srgbClr val="1F77C3"/>
                </a:solidFill>
              </a:rPr>
              <a:t>Calculate your debt-to-income ratio:</a:t>
            </a:r>
          </a:p>
          <a:p>
            <a:pPr marL="0" indent="0">
              <a:buFont typeface="Lucida Grande"/>
              <a:buNone/>
            </a:pPr>
            <a:endParaRPr lang="en-US" sz="2000" b="1" dirty="0" smtClean="0">
              <a:solidFill>
                <a:srgbClr val="1F77C3"/>
              </a:solidFill>
            </a:endParaRPr>
          </a:p>
          <a:p>
            <a:pPr marL="0" indent="0" algn="ctr">
              <a:buFont typeface="Lucida Grande"/>
              <a:buNone/>
            </a:pPr>
            <a:r>
              <a:rPr lang="en-US" sz="1800" b="1" dirty="0" smtClean="0">
                <a:solidFill>
                  <a:srgbClr val="042644"/>
                </a:solidFill>
              </a:rPr>
              <a:t>Minimum debt payments					Monthly gross income</a:t>
            </a:r>
          </a:p>
          <a:p>
            <a:pPr marL="0" indent="0">
              <a:buFont typeface="Lucida Grande"/>
              <a:buNone/>
            </a:pPr>
            <a:r>
              <a:rPr lang="en-US" sz="1800" dirty="0" smtClean="0">
                <a:solidFill>
                  <a:srgbClr val="042644"/>
                </a:solidFill>
              </a:rPr>
              <a:t>         (including mortgage or rent)</a:t>
            </a:r>
            <a:endParaRPr lang="en-US" sz="1800" dirty="0">
              <a:solidFill>
                <a:srgbClr val="042644"/>
              </a:solidFill>
            </a:endParaRPr>
          </a:p>
          <a:p>
            <a:pPr marL="0" indent="0">
              <a:buFont typeface="Lucida Grande"/>
              <a:buNone/>
            </a:pPr>
            <a:endParaRPr lang="en-US" sz="2400" b="1" dirty="0" smtClean="0">
              <a:solidFill>
                <a:srgbClr val="1F77C3"/>
              </a:solidFill>
            </a:endParaRPr>
          </a:p>
          <a:p>
            <a:pPr marL="0" indent="0">
              <a:buFont typeface="Lucida Grande"/>
              <a:buNone/>
            </a:pPr>
            <a:r>
              <a:rPr lang="en-US" sz="1800" b="1" dirty="0" smtClean="0">
                <a:solidFill>
                  <a:srgbClr val="1F77C3"/>
                </a:solidFill>
              </a:rPr>
              <a:t>Example:</a:t>
            </a:r>
            <a:r>
              <a:rPr lang="en-US" sz="1800" b="1" dirty="0" smtClean="0">
                <a:solidFill>
                  <a:srgbClr val="042644"/>
                </a:solidFill>
              </a:rPr>
              <a:t> </a:t>
            </a:r>
            <a:r>
              <a:rPr lang="en-US" sz="1800" dirty="0" smtClean="0">
                <a:solidFill>
                  <a:srgbClr val="042644"/>
                </a:solidFill>
              </a:rPr>
              <a:t> </a:t>
            </a:r>
            <a:r>
              <a:rPr lang="en-US" sz="1600" dirty="0" smtClean="0">
                <a:solidFill>
                  <a:srgbClr val="042644"/>
                </a:solidFill>
              </a:rPr>
              <a:t>You earn $5,000 each month in gross income, and a yearly bonus nets you a $500 a month.  Your total monthly </a:t>
            </a:r>
            <a:r>
              <a:rPr lang="en-US" sz="1600" b="1" dirty="0" smtClean="0">
                <a:solidFill>
                  <a:srgbClr val="042644"/>
                </a:solidFill>
              </a:rPr>
              <a:t>income is $5,500.</a:t>
            </a:r>
          </a:p>
          <a:p>
            <a:pPr marL="0" indent="0">
              <a:buFont typeface="Lucida Grande"/>
              <a:buNone/>
            </a:pPr>
            <a:r>
              <a:rPr lang="en-US" sz="1600" dirty="0" smtClean="0">
                <a:solidFill>
                  <a:srgbClr val="042644"/>
                </a:solidFill>
              </a:rPr>
              <a:t>You pay $200 a month in student loans, $500 in rent, $150 on a car payment, and $150 on your credit card and other expenses.  Your total monthly </a:t>
            </a:r>
            <a:r>
              <a:rPr lang="en-US" sz="1600" b="1" dirty="0" smtClean="0">
                <a:solidFill>
                  <a:srgbClr val="042644"/>
                </a:solidFill>
              </a:rPr>
              <a:t>debt payments are $1,000.</a:t>
            </a:r>
          </a:p>
          <a:p>
            <a:pPr marL="0" indent="0">
              <a:buFont typeface="Lucida Grande"/>
              <a:buNone/>
            </a:pPr>
            <a:r>
              <a:rPr lang="en-US" sz="1600" dirty="0" smtClean="0">
                <a:solidFill>
                  <a:srgbClr val="042644"/>
                </a:solidFill>
              </a:rPr>
              <a:t>$1,000 (debt) divided by $5,500 (income) = a ratio of </a:t>
            </a:r>
            <a:r>
              <a:rPr lang="en-US" sz="1600" b="1" dirty="0" smtClean="0">
                <a:solidFill>
                  <a:srgbClr val="042644"/>
                </a:solidFill>
              </a:rPr>
              <a:t>18.2%</a:t>
            </a:r>
            <a:endParaRPr lang="en-US" sz="1600" b="1" dirty="0" smtClean="0">
              <a:solidFill>
                <a:srgbClr val="1F77C3"/>
              </a:solidFill>
            </a:endParaRPr>
          </a:p>
          <a:p>
            <a:pPr marL="0" indent="0">
              <a:buFont typeface="Lucida Grande"/>
              <a:buNone/>
            </a:pPr>
            <a:endParaRPr lang="en-US" sz="2400" dirty="0"/>
          </a:p>
        </p:txBody>
      </p:sp>
      <p:pic>
        <p:nvPicPr>
          <p:cNvPr id="7" name="Picture 6" descr="Screen Clippi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390128">
            <a:off x="3955709" y="4867409"/>
            <a:ext cx="780879" cy="1001127"/>
          </a:xfrm>
          <a:prstGeom prst="rect">
            <a:avLst/>
          </a:prstGeom>
        </p:spPr>
      </p:pic>
      <p:sp>
        <p:nvSpPr>
          <p:cNvPr id="10" name="TextBox 9"/>
          <p:cNvSpPr txBox="1"/>
          <p:nvPr/>
        </p:nvSpPr>
        <p:spPr>
          <a:xfrm>
            <a:off x="8824286" y="4025735"/>
            <a:ext cx="914400" cy="914400"/>
          </a:xfrm>
          <a:prstGeom prst="rect">
            <a:avLst/>
          </a:prstGeom>
        </p:spPr>
        <p:txBody>
          <a:bodyPr wrap="non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11" name="Picture 10" descr="Screen Clippi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71343" y="2042384"/>
            <a:ext cx="791773" cy="921335"/>
          </a:xfrm>
          <a:prstGeom prst="rect">
            <a:avLst/>
          </a:prstGeom>
        </p:spPr>
      </p:pic>
    </p:spTree>
    <p:extLst>
      <p:ext uri="{BB962C8B-B14F-4D97-AF65-F5344CB8AC3E}">
        <p14:creationId xmlns:p14="http://schemas.microsoft.com/office/powerpoint/2010/main" val="9768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5288" b="10102"/>
          <a:stretch/>
        </p:blipFill>
        <p:spPr>
          <a:xfrm>
            <a:off x="6676223" y="1595467"/>
            <a:ext cx="1602058" cy="1280406"/>
          </a:xfrm>
          <a:prstGeom prst="rect">
            <a:avLst/>
          </a:prstGeom>
        </p:spPr>
      </p:pic>
      <p:sp>
        <p:nvSpPr>
          <p:cNvPr id="5" name="Title 4"/>
          <p:cNvSpPr>
            <a:spLocks noGrp="1"/>
          </p:cNvSpPr>
          <p:nvPr>
            <p:ph type="title"/>
          </p:nvPr>
        </p:nvSpPr>
        <p:spPr/>
        <p:txBody>
          <a:bodyPr>
            <a:normAutofit fontScale="90000"/>
          </a:bodyPr>
          <a:lstStyle/>
          <a:p>
            <a:r>
              <a:rPr lang="en-US" dirty="0" smtClean="0"/>
              <a:t>Using Credit Cards the Right Way</a:t>
            </a:r>
            <a:endParaRPr lang="en-US" dirty="0"/>
          </a:p>
        </p:txBody>
      </p:sp>
      <p:sp>
        <p:nvSpPr>
          <p:cNvPr id="6" name="Content Placeholder 5"/>
          <p:cNvSpPr>
            <a:spLocks noGrp="1"/>
          </p:cNvSpPr>
          <p:nvPr>
            <p:ph idx="1"/>
          </p:nvPr>
        </p:nvSpPr>
        <p:spPr>
          <a:xfrm>
            <a:off x="355601" y="1814691"/>
            <a:ext cx="8229600" cy="4400550"/>
          </a:xfrm>
        </p:spPr>
        <p:txBody>
          <a:bodyPr>
            <a:normAutofit/>
          </a:bodyPr>
          <a:lstStyle/>
          <a:p>
            <a:endParaRPr lang="en-US" sz="900" dirty="0" smtClean="0"/>
          </a:p>
          <a:p>
            <a:pPr>
              <a:buSzPct val="56000"/>
            </a:pPr>
            <a:r>
              <a:rPr lang="en-US" sz="2200" dirty="0" smtClean="0"/>
              <a:t>Start small with one card and a low credit limit</a:t>
            </a:r>
          </a:p>
          <a:p>
            <a:pPr>
              <a:buSzPct val="56000"/>
            </a:pPr>
            <a:endParaRPr lang="en-US" sz="2200" dirty="0" smtClean="0"/>
          </a:p>
          <a:p>
            <a:pPr>
              <a:buSzPct val="56000"/>
            </a:pPr>
            <a:r>
              <a:rPr lang="en-US" sz="2200" dirty="0" smtClean="0"/>
              <a:t>Make small everyday purchases – not extra purchases to get rewards</a:t>
            </a:r>
          </a:p>
          <a:p>
            <a:pPr>
              <a:buSzPct val="56000"/>
            </a:pPr>
            <a:endParaRPr lang="en-US" sz="2200" dirty="0" smtClean="0"/>
          </a:p>
          <a:p>
            <a:pPr>
              <a:buSzPct val="56000"/>
            </a:pPr>
            <a:r>
              <a:rPr lang="en-US" sz="2200" dirty="0" smtClean="0"/>
              <a:t>Understand your spending by </a:t>
            </a:r>
          </a:p>
          <a:p>
            <a:pPr marL="0" indent="339725">
              <a:buSzPct val="56000"/>
              <a:buNone/>
            </a:pPr>
            <a:r>
              <a:rPr lang="en-US" sz="2200" dirty="0" smtClean="0"/>
              <a:t>analyzing the statement each month</a:t>
            </a:r>
          </a:p>
          <a:p>
            <a:pPr>
              <a:buSzPct val="56000"/>
            </a:pPr>
            <a:endParaRPr lang="en-US" sz="2200" dirty="0" smtClean="0"/>
          </a:p>
          <a:p>
            <a:pPr>
              <a:buSzPct val="56000"/>
            </a:pPr>
            <a:r>
              <a:rPr lang="en-US" sz="2200" dirty="0" smtClean="0"/>
              <a:t>Pay off your balance each month</a:t>
            </a:r>
          </a:p>
          <a:p>
            <a:pPr marL="0" indent="0">
              <a:buNone/>
            </a:pPr>
            <a:endParaRPr lang="en-US" sz="2400" dirty="0" smtClean="0"/>
          </a:p>
          <a:p>
            <a:pPr marL="0" indent="0">
              <a:buNone/>
            </a:pPr>
            <a:endParaRPr lang="en-US" sz="2400" dirty="0"/>
          </a:p>
        </p:txBody>
      </p:sp>
      <p:sp>
        <p:nvSpPr>
          <p:cNvPr id="7" name="Rectangle 6"/>
          <p:cNvSpPr/>
          <p:nvPr/>
        </p:nvSpPr>
        <p:spPr>
          <a:xfrm>
            <a:off x="5924600" y="3637616"/>
            <a:ext cx="2767143" cy="1815882"/>
          </a:xfrm>
          <a:prstGeom prst="rect">
            <a:avLst/>
          </a:prstGeom>
          <a:ln w="28575">
            <a:solidFill>
              <a:schemeClr val="accent2"/>
            </a:solidFill>
          </a:ln>
        </p:spPr>
        <p:txBody>
          <a:bodyPr wrap="square">
            <a:spAutoFit/>
          </a:bodyPr>
          <a:lstStyle/>
          <a:p>
            <a:pPr marL="285750" indent="-285750">
              <a:buClr>
                <a:schemeClr val="accent2"/>
              </a:buClr>
              <a:buFont typeface="Wingdings" panose="05000000000000000000" pitchFamily="2" charset="2"/>
              <a:buChar char="ü"/>
            </a:pPr>
            <a:r>
              <a:rPr lang="en-US" sz="1600" dirty="0" smtClean="0"/>
              <a:t>Know and watch the interest rate</a:t>
            </a:r>
          </a:p>
          <a:p>
            <a:pPr marL="285750" indent="-285750">
              <a:buClr>
                <a:schemeClr val="accent2"/>
              </a:buClr>
              <a:buFont typeface="Wingdings" panose="05000000000000000000" pitchFamily="2" charset="2"/>
              <a:buChar char="ü"/>
            </a:pPr>
            <a:r>
              <a:rPr lang="en-US" sz="1600" dirty="0" smtClean="0"/>
              <a:t>Get the “full scoop” on special introductory rates</a:t>
            </a:r>
            <a:endParaRPr lang="en-US" sz="1600" dirty="0"/>
          </a:p>
          <a:p>
            <a:pPr marL="285750" indent="-285750">
              <a:buClr>
                <a:schemeClr val="accent2"/>
              </a:buClr>
              <a:buFont typeface="Wingdings" panose="05000000000000000000" pitchFamily="2" charset="2"/>
              <a:buChar char="ü"/>
            </a:pPr>
            <a:r>
              <a:rPr lang="en-US" sz="1600" dirty="0" smtClean="0"/>
              <a:t>Stay out of the “penalty” box</a:t>
            </a:r>
          </a:p>
          <a:p>
            <a:pPr marL="285750" indent="-285750">
              <a:buClr>
                <a:schemeClr val="accent2"/>
              </a:buClr>
              <a:buFont typeface="Wingdings" panose="05000000000000000000" pitchFamily="2" charset="2"/>
              <a:buChar char="ü"/>
            </a:pPr>
            <a:endParaRPr lang="en-US" sz="1600" dirty="0"/>
          </a:p>
        </p:txBody>
      </p:sp>
    </p:spTree>
    <p:extLst>
      <p:ext uri="{BB962C8B-B14F-4D97-AF65-F5344CB8AC3E}">
        <p14:creationId xmlns:p14="http://schemas.microsoft.com/office/powerpoint/2010/main" val="2799459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17110"/>
            <a:ext cx="8305800" cy="639610"/>
          </a:xfrm>
        </p:spPr>
        <p:txBody>
          <a:bodyPr>
            <a:normAutofit fontScale="90000"/>
          </a:bodyPr>
          <a:lstStyle/>
          <a:p>
            <a:r>
              <a:rPr lang="en-US" dirty="0" smtClean="0"/>
              <a:t>Most Common Mistakes to Avoid With Credit Cards</a:t>
            </a:r>
            <a:endParaRPr lang="en-US" dirty="0"/>
          </a:p>
        </p:txBody>
      </p:sp>
      <p:sp>
        <p:nvSpPr>
          <p:cNvPr id="6" name="Content Placeholder 5"/>
          <p:cNvSpPr>
            <a:spLocks noGrp="1"/>
          </p:cNvSpPr>
          <p:nvPr>
            <p:ph idx="1"/>
          </p:nvPr>
        </p:nvSpPr>
        <p:spPr/>
        <p:txBody>
          <a:bodyPr>
            <a:normAutofit/>
          </a:bodyPr>
          <a:lstStyle/>
          <a:p>
            <a:endParaRPr lang="en-US" sz="900" dirty="0" smtClean="0"/>
          </a:p>
          <a:p>
            <a:pPr>
              <a:buSzPct val="56000"/>
            </a:pPr>
            <a:r>
              <a:rPr lang="en-US" sz="2400" dirty="0" smtClean="0"/>
              <a:t>Overspending</a:t>
            </a:r>
          </a:p>
          <a:p>
            <a:pPr>
              <a:buSzPct val="56000"/>
            </a:pPr>
            <a:endParaRPr lang="en-US" sz="2400" dirty="0" smtClean="0"/>
          </a:p>
          <a:p>
            <a:pPr>
              <a:buSzPct val="56000"/>
            </a:pPr>
            <a:r>
              <a:rPr lang="en-US" sz="2400" dirty="0" smtClean="0"/>
              <a:t>Spending just to earn more rewards</a:t>
            </a:r>
          </a:p>
          <a:p>
            <a:pPr>
              <a:buSzPct val="56000"/>
            </a:pPr>
            <a:endParaRPr lang="en-US" sz="2400" dirty="0" smtClean="0"/>
          </a:p>
          <a:p>
            <a:pPr>
              <a:buSzPct val="56000"/>
            </a:pPr>
            <a:r>
              <a:rPr lang="en-US" sz="2400" dirty="0" smtClean="0"/>
              <a:t>Making only minimum payments</a:t>
            </a:r>
          </a:p>
          <a:p>
            <a:pPr>
              <a:buSzPct val="56000"/>
            </a:pPr>
            <a:endParaRPr lang="en-US" sz="2400" dirty="0" smtClean="0"/>
          </a:p>
          <a:p>
            <a:pPr>
              <a:buSzPct val="56000"/>
            </a:pPr>
            <a:r>
              <a:rPr lang="en-US" sz="2400" dirty="0" smtClean="0"/>
              <a:t>Not paying your bill on time</a:t>
            </a:r>
          </a:p>
          <a:p>
            <a:pPr>
              <a:buSzPct val="56000"/>
            </a:pPr>
            <a:endParaRPr lang="en-US" sz="2400" dirty="0"/>
          </a:p>
          <a:p>
            <a:pPr>
              <a:buSzPct val="56000"/>
            </a:pPr>
            <a:r>
              <a:rPr lang="en-US" sz="2400" dirty="0" smtClean="0"/>
              <a:t>Using convenience checks or other cash advance features</a:t>
            </a:r>
          </a:p>
          <a:p>
            <a:pPr marL="0" indent="0">
              <a:buNone/>
            </a:pPr>
            <a:endParaRPr lang="en-US" sz="2400" dirty="0" smtClean="0"/>
          </a:p>
          <a:p>
            <a:pPr marL="0" indent="0">
              <a:buNone/>
            </a:pPr>
            <a:endParaRPr lang="en-US" sz="2400" dirty="0"/>
          </a:p>
        </p:txBody>
      </p:sp>
      <p:pic>
        <p:nvPicPr>
          <p:cNvPr id="2" name="Picture 1" descr="Screen Clippi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46143" y="2580399"/>
            <a:ext cx="1685925" cy="2440154"/>
          </a:xfrm>
          <a:prstGeom prst="rect">
            <a:avLst/>
          </a:prstGeom>
        </p:spPr>
      </p:pic>
    </p:spTree>
    <p:extLst>
      <p:ext uri="{BB962C8B-B14F-4D97-AF65-F5344CB8AC3E}">
        <p14:creationId xmlns:p14="http://schemas.microsoft.com/office/powerpoint/2010/main" val="55989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685800" y="1143000"/>
            <a:ext cx="7772400" cy="1470025"/>
          </a:xfrm>
        </p:spPr>
        <p:txBody>
          <a:bodyPr/>
          <a:lstStyle/>
          <a:p>
            <a:r>
              <a:rPr lang="en-US" dirty="0"/>
              <a:t>PROMOTING HEALTHY  CREDIT AWARENESS</a:t>
            </a:r>
            <a:endParaRPr lang="en-US" dirty="0">
              <a:solidFill>
                <a:schemeClr val="tx2">
                  <a:lumMod val="20000"/>
                  <a:lumOff val="80000"/>
                </a:schemeClr>
              </a:solidFill>
            </a:endParaRPr>
          </a:p>
        </p:txBody>
      </p:sp>
      <p:sp>
        <p:nvSpPr>
          <p:cNvPr id="17" name="Subtitle 16"/>
          <p:cNvSpPr>
            <a:spLocks noGrp="1"/>
          </p:cNvSpPr>
          <p:nvPr>
            <p:ph type="subTitle" idx="1"/>
          </p:nvPr>
        </p:nvSpPr>
        <p:spPr>
          <a:xfrm>
            <a:off x="1397540" y="2819400"/>
            <a:ext cx="6400800" cy="1752600"/>
          </a:xfrm>
        </p:spPr>
        <p:txBody>
          <a:bodyPr/>
          <a:lstStyle/>
          <a:p>
            <a:r>
              <a:rPr lang="en-US" b="1" i="1" dirty="0">
                <a:solidFill>
                  <a:schemeClr val="tx1"/>
                </a:solidFill>
              </a:rPr>
              <a:t>Presenter’s Name, Presenter’s </a:t>
            </a:r>
            <a:r>
              <a:rPr lang="en-US" b="1" i="1" dirty="0" smtClean="0">
                <a:solidFill>
                  <a:schemeClr val="tx1"/>
                </a:solidFill>
              </a:rPr>
              <a:t>Title</a:t>
            </a:r>
          </a:p>
          <a:p>
            <a:endParaRPr lang="en-US" b="1" i="1" dirty="0">
              <a:solidFill>
                <a:schemeClr val="tx1"/>
              </a:solidFill>
            </a:endParaRPr>
          </a:p>
        </p:txBody>
      </p:sp>
      <p:sp>
        <p:nvSpPr>
          <p:cNvPr id="4" name="Text Placeholder 4"/>
          <p:cNvSpPr txBox="1">
            <a:spLocks/>
          </p:cNvSpPr>
          <p:nvPr/>
        </p:nvSpPr>
        <p:spPr>
          <a:xfrm>
            <a:off x="3338160" y="3438056"/>
            <a:ext cx="2744452" cy="6747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smtClean="0"/>
              <a:t>Updated July 2014</a:t>
            </a:r>
            <a:endParaRPr lang="en-US" sz="2000" dirty="0" smtClean="0"/>
          </a:p>
        </p:txBody>
      </p:sp>
    </p:spTree>
    <p:extLst>
      <p:ext uri="{BB962C8B-B14F-4D97-AF65-F5344CB8AC3E}">
        <p14:creationId xmlns:p14="http://schemas.microsoft.com/office/powerpoint/2010/main" val="319615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6117" y="1101803"/>
            <a:ext cx="8229600" cy="323775"/>
          </a:xfrm>
        </p:spPr>
        <p:txBody>
          <a:bodyPr>
            <a:noAutofit/>
          </a:bodyPr>
          <a:lstStyle/>
          <a:p>
            <a:r>
              <a:rPr lang="en-US" sz="3200" dirty="0" smtClean="0"/>
              <a:t>Do’s and Don’ts for Spending and </a:t>
            </a:r>
            <a:r>
              <a:rPr lang="en-US" sz="3200" dirty="0" smtClean="0"/>
              <a:t/>
            </a:r>
            <a:br>
              <a:rPr lang="en-US" sz="3200" dirty="0" smtClean="0"/>
            </a:br>
            <a:r>
              <a:rPr lang="en-US" sz="3200" dirty="0" smtClean="0"/>
              <a:t>Rewards </a:t>
            </a:r>
            <a:r>
              <a:rPr lang="en-US" sz="3200" dirty="0" smtClean="0"/>
              <a:t>Programs</a:t>
            </a:r>
            <a:endParaRPr lang="en-US" sz="3200" dirty="0"/>
          </a:p>
        </p:txBody>
      </p:sp>
      <p:sp>
        <p:nvSpPr>
          <p:cNvPr id="6" name="Content Placeholder 5"/>
          <p:cNvSpPr>
            <a:spLocks noGrp="1"/>
          </p:cNvSpPr>
          <p:nvPr>
            <p:ph sz="half" idx="1"/>
          </p:nvPr>
        </p:nvSpPr>
        <p:spPr>
          <a:xfrm>
            <a:off x="835607" y="4249894"/>
            <a:ext cx="3397726" cy="1699349"/>
          </a:xfrm>
          <a:ln w="31750">
            <a:solidFill>
              <a:schemeClr val="accent2"/>
            </a:solidFill>
          </a:ln>
        </p:spPr>
        <p:txBody>
          <a:bodyPr>
            <a:normAutofit/>
          </a:bodyPr>
          <a:lstStyle/>
          <a:p>
            <a:pPr marL="0" indent="0" algn="ctr">
              <a:buNone/>
            </a:pPr>
            <a:endParaRPr lang="en-US" sz="900" dirty="0" smtClean="0"/>
          </a:p>
          <a:p>
            <a:pPr marL="0" indent="0">
              <a:buNone/>
            </a:pPr>
            <a:r>
              <a:rPr lang="en-US" sz="1800" b="1" dirty="0" smtClean="0"/>
              <a:t>     DO:</a:t>
            </a:r>
          </a:p>
          <a:p>
            <a:r>
              <a:rPr lang="en-US" sz="1800" dirty="0" smtClean="0"/>
              <a:t>Join rewards </a:t>
            </a:r>
            <a:r>
              <a:rPr lang="en-US" sz="1800" dirty="0"/>
              <a:t>p</a:t>
            </a:r>
            <a:r>
              <a:rPr lang="en-US" sz="1800" dirty="0" smtClean="0"/>
              <a:t>rograms </a:t>
            </a:r>
          </a:p>
          <a:p>
            <a:r>
              <a:rPr lang="en-US" sz="1800" dirty="0" smtClean="0"/>
              <a:t>Prioritize spending on NEEDS</a:t>
            </a:r>
          </a:p>
          <a:p>
            <a:r>
              <a:rPr lang="en-US" sz="1800" dirty="0" smtClean="0"/>
              <a:t>Use credit cards wisely</a:t>
            </a:r>
            <a:endParaRPr lang="en-US" sz="2000" dirty="0" smtClean="0"/>
          </a:p>
          <a:p>
            <a:pPr marL="0" indent="0">
              <a:buNone/>
            </a:pPr>
            <a:endParaRPr lang="en-US" sz="24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8" name="TextBox 7"/>
          <p:cNvSpPr txBox="1"/>
          <p:nvPr/>
        </p:nvSpPr>
        <p:spPr>
          <a:xfrm>
            <a:off x="5545777" y="2155371"/>
            <a:ext cx="2945080" cy="849086"/>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10" name="Content Placeholder 5"/>
          <p:cNvSpPr txBox="1">
            <a:spLocks/>
          </p:cNvSpPr>
          <p:nvPr/>
        </p:nvSpPr>
        <p:spPr>
          <a:xfrm>
            <a:off x="5272139" y="4259452"/>
            <a:ext cx="3499327" cy="1689792"/>
          </a:xfrm>
          <a:prstGeom prst="rect">
            <a:avLst/>
          </a:prstGeom>
          <a:ln w="31750">
            <a:solidFill>
              <a:schemeClr val="accent2"/>
            </a:solidFill>
          </a:ln>
        </p:spPr>
        <p:txBody>
          <a:bodyPr>
            <a:normAutofit fontScale="62500" lnSpcReduction="20000"/>
          </a:bodyPr>
          <a:lstStyle>
            <a:lvl1pPr marL="342900" indent="-342900" algn="l" defTabSz="457200" rtl="0" eaLnBrk="1" latinLnBrk="0" hangingPunct="1">
              <a:spcBef>
                <a:spcPct val="20000"/>
              </a:spcBef>
              <a:buClr>
                <a:srgbClr val="1F77C3"/>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1F77C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1F77C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endParaRPr lang="en-US" sz="900" dirty="0" smtClean="0"/>
          </a:p>
          <a:p>
            <a:pPr marL="0" indent="0">
              <a:buNone/>
            </a:pPr>
            <a:r>
              <a:rPr lang="en-US" sz="1800" b="1" dirty="0" smtClean="0"/>
              <a:t>     </a:t>
            </a:r>
            <a:r>
              <a:rPr lang="en-US" sz="2700" b="1" dirty="0" smtClean="0"/>
              <a:t>DON’T:</a:t>
            </a:r>
          </a:p>
          <a:p>
            <a:r>
              <a:rPr lang="en-US" sz="2700" dirty="0" smtClean="0"/>
              <a:t>Assume that buying more equates to saving more</a:t>
            </a:r>
          </a:p>
          <a:p>
            <a:r>
              <a:rPr lang="en-US" sz="2700" dirty="0" smtClean="0"/>
              <a:t>Splurge on WANTS</a:t>
            </a:r>
          </a:p>
          <a:p>
            <a:r>
              <a:rPr lang="en-US" sz="2700" dirty="0" smtClean="0"/>
              <a:t>Assume that if you can charge it, you can afford it</a:t>
            </a:r>
          </a:p>
          <a:p>
            <a:pPr marL="0" indent="0">
              <a:buFont typeface="Lucida Grande"/>
              <a:buNone/>
            </a:pPr>
            <a:endParaRPr lang="en-US" sz="2400" dirty="0" smtClean="0"/>
          </a:p>
          <a:p>
            <a:pPr marL="0" indent="0">
              <a:buFont typeface="Lucida Grande"/>
              <a:buNone/>
            </a:pPr>
            <a:endParaRPr lang="en-US" sz="2400" dirty="0"/>
          </a:p>
        </p:txBody>
      </p:sp>
      <p:sp>
        <p:nvSpPr>
          <p:cNvPr id="3" name="TextBox 2"/>
          <p:cNvSpPr txBox="1"/>
          <p:nvPr/>
        </p:nvSpPr>
        <p:spPr>
          <a:xfrm>
            <a:off x="363176" y="3511661"/>
            <a:ext cx="8262541" cy="651412"/>
          </a:xfrm>
          <a:prstGeom prst="rect">
            <a:avLst/>
          </a:prstGeom>
        </p:spPr>
        <p:txBody>
          <a:bodyPr wrap="square" rtlCol="0">
            <a:normAutofit fontScale="92500" lnSpcReduction="10000"/>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200" b="1" i="0" u="none" strike="noStrike" kern="1200" cap="none" spc="0" normalizeH="0" baseline="0" noProof="0" dirty="0" smtClean="0">
                <a:ln>
                  <a:noFill/>
                </a:ln>
                <a:solidFill>
                  <a:srgbClr val="1F77C3"/>
                </a:solidFill>
                <a:effectLst/>
                <a:uLnTx/>
                <a:uFillTx/>
                <a:latin typeface="+mj-lt"/>
                <a:ea typeface="+mj-ea"/>
                <a:cs typeface="+mj-cs"/>
              </a:rPr>
              <a:t>Using a</a:t>
            </a:r>
            <a:r>
              <a:rPr kumimoji="0" lang="en-US" sz="2200" b="1" i="0" u="none" strike="noStrike" kern="1200" cap="none" spc="0" normalizeH="0" noProof="0" dirty="0" smtClean="0">
                <a:ln>
                  <a:noFill/>
                </a:ln>
                <a:solidFill>
                  <a:srgbClr val="1F77C3"/>
                </a:solidFill>
                <a:effectLst/>
                <a:uLnTx/>
                <a:uFillTx/>
                <a:latin typeface="+mj-lt"/>
                <a:ea typeface="+mj-ea"/>
                <a:cs typeface="+mj-cs"/>
              </a:rPr>
              <a:t> rewards program that offers points, miles, or cash back can be a great savings tool if you use the rewards wisely.</a:t>
            </a:r>
            <a:endParaRPr kumimoji="0" lang="en-US" sz="2200" b="1" i="0" u="none" strike="noStrike" kern="1200" cap="none" spc="0" normalizeH="0" baseline="0" noProof="0" dirty="0" smtClean="0">
              <a:ln>
                <a:noFill/>
              </a:ln>
              <a:solidFill>
                <a:srgbClr val="1F77C3"/>
              </a:solidFill>
              <a:effectLst/>
              <a:uLnTx/>
              <a:uFillTx/>
              <a:latin typeface="+mj-lt"/>
              <a:ea typeface="+mj-ea"/>
              <a:cs typeface="+mj-cs"/>
            </a:endParaRPr>
          </a:p>
        </p:txBody>
      </p:sp>
      <p:sp>
        <p:nvSpPr>
          <p:cNvPr id="14" name="Content Placeholder 5"/>
          <p:cNvSpPr txBox="1">
            <a:spLocks/>
          </p:cNvSpPr>
          <p:nvPr/>
        </p:nvSpPr>
        <p:spPr>
          <a:xfrm>
            <a:off x="288748" y="1664408"/>
            <a:ext cx="8336969" cy="777444"/>
          </a:xfrm>
          <a:prstGeom prst="rect">
            <a:avLst/>
          </a:prstGeom>
          <a:ln w="31750">
            <a:noFill/>
          </a:ln>
        </p:spPr>
        <p:txBody>
          <a:bodyPr>
            <a:normAutofit/>
          </a:bodyPr>
          <a:lstStyle>
            <a:lvl1pPr marL="342900" indent="-342900" algn="l" defTabSz="457200" rtl="0" eaLnBrk="1" latinLnBrk="0" hangingPunct="1">
              <a:spcBef>
                <a:spcPct val="20000"/>
              </a:spcBef>
              <a:buClr>
                <a:srgbClr val="1F77C3"/>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1F77C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1F77C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The average college student can spend thousands of dollars per year on discretionary spending.</a:t>
            </a:r>
          </a:p>
          <a:p>
            <a:pPr marL="0" indent="0">
              <a:buNone/>
            </a:pPr>
            <a:endParaRPr lang="en-US" sz="2000" dirty="0" smtClean="0"/>
          </a:p>
          <a:p>
            <a:pPr marL="0" indent="0">
              <a:buFont typeface="Lucida Grande"/>
              <a:buNone/>
            </a:pPr>
            <a:endParaRPr lang="en-US" sz="2400" dirty="0" smtClean="0"/>
          </a:p>
          <a:p>
            <a:pPr marL="0" indent="0">
              <a:buFont typeface="Lucida Grande"/>
              <a:buNone/>
            </a:pPr>
            <a:endParaRPr lang="en-US" sz="24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508" y="2425267"/>
            <a:ext cx="2550063" cy="1063769"/>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571" y="2425266"/>
            <a:ext cx="2306421" cy="1063769"/>
          </a:xfrm>
          <a:prstGeom prst="rect">
            <a:avLst/>
          </a:prstGeom>
        </p:spPr>
      </p:pic>
      <p:pic>
        <p:nvPicPr>
          <p:cNvPr id="13" name="Picture 12" descr="Screen Clipping"/>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r="8975"/>
          <a:stretch/>
        </p:blipFill>
        <p:spPr>
          <a:xfrm>
            <a:off x="3567296" y="4259452"/>
            <a:ext cx="666037" cy="699890"/>
          </a:xfrm>
          <a:prstGeom prst="rect">
            <a:avLst/>
          </a:prstGeom>
        </p:spPr>
      </p:pic>
      <p:pic>
        <p:nvPicPr>
          <p:cNvPr id="15" name="Picture 14" descr="Screen Clipping"/>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40180" y="4274269"/>
            <a:ext cx="631286" cy="643427"/>
          </a:xfrm>
          <a:prstGeom prst="rect">
            <a:avLst/>
          </a:prstGeom>
        </p:spPr>
      </p:pic>
    </p:spTree>
    <p:extLst>
      <p:ext uri="{BB962C8B-B14F-4D97-AF65-F5344CB8AC3E}">
        <p14:creationId xmlns:p14="http://schemas.microsoft.com/office/powerpoint/2010/main" val="1629159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Recognize the Signs of Financial Difficulties</a:t>
            </a:r>
            <a:endParaRPr lang="en-US" dirty="0"/>
          </a:p>
        </p:txBody>
      </p:sp>
      <p:sp>
        <p:nvSpPr>
          <p:cNvPr id="6" name="Content Placeholder 5"/>
          <p:cNvSpPr>
            <a:spLocks noGrp="1"/>
          </p:cNvSpPr>
          <p:nvPr>
            <p:ph idx="1"/>
          </p:nvPr>
        </p:nvSpPr>
        <p:spPr>
          <a:xfrm>
            <a:off x="457200" y="1347118"/>
            <a:ext cx="8229600" cy="4400550"/>
          </a:xfrm>
        </p:spPr>
        <p:txBody>
          <a:bodyPr>
            <a:normAutofit fontScale="92500" lnSpcReduction="10000"/>
          </a:bodyPr>
          <a:lstStyle/>
          <a:p>
            <a:pPr marL="0" indent="0">
              <a:buNone/>
            </a:pPr>
            <a:r>
              <a:rPr lang="en-US" sz="2400" b="1" dirty="0" smtClean="0">
                <a:solidFill>
                  <a:srgbClr val="1F77C3"/>
                </a:solidFill>
              </a:rPr>
              <a:t>Financial problems, once started, tend to get worse if they are left unsolved</a:t>
            </a:r>
            <a:endParaRPr lang="en-US" sz="900" dirty="0" smtClean="0"/>
          </a:p>
          <a:p>
            <a:r>
              <a:rPr lang="en-US" sz="2400" dirty="0" smtClean="0"/>
              <a:t>Some warning signs of financial problems:</a:t>
            </a:r>
          </a:p>
          <a:p>
            <a:pPr lvl="1">
              <a:buClr>
                <a:schemeClr val="accent2"/>
              </a:buClr>
              <a:buFont typeface="Wingdings" panose="05000000000000000000" pitchFamily="2" charset="2"/>
              <a:buChar char="§"/>
            </a:pPr>
            <a:r>
              <a:rPr lang="en-US" sz="2000" dirty="0" smtClean="0"/>
              <a:t>You have to wait for your paycheck or other income to pay bills</a:t>
            </a:r>
          </a:p>
          <a:p>
            <a:pPr lvl="1">
              <a:buClr>
                <a:schemeClr val="accent2"/>
              </a:buClr>
              <a:buFont typeface="Wingdings" panose="05000000000000000000" pitchFamily="2" charset="2"/>
              <a:buChar char="§"/>
            </a:pPr>
            <a:r>
              <a:rPr lang="en-US" sz="2000" dirty="0" smtClean="0"/>
              <a:t>Your credit cards are charged up to the maximum</a:t>
            </a:r>
          </a:p>
          <a:p>
            <a:pPr lvl="1">
              <a:buClr>
                <a:schemeClr val="accent2"/>
              </a:buClr>
              <a:buFont typeface="Wingdings" panose="05000000000000000000" pitchFamily="2" charset="2"/>
              <a:buChar char="§"/>
            </a:pPr>
            <a:r>
              <a:rPr lang="en-US" sz="2000" dirty="0" smtClean="0"/>
              <a:t>The amount you owe gets bigger every month</a:t>
            </a:r>
          </a:p>
          <a:p>
            <a:pPr lvl="1">
              <a:buClr>
                <a:schemeClr val="accent2"/>
              </a:buClr>
              <a:buFont typeface="Wingdings" panose="05000000000000000000" pitchFamily="2" charset="2"/>
              <a:buChar char="§"/>
            </a:pPr>
            <a:r>
              <a:rPr lang="en-US" sz="2000" dirty="0" smtClean="0"/>
              <a:t>You overdraw your account</a:t>
            </a:r>
          </a:p>
          <a:p>
            <a:pPr lvl="1">
              <a:buClr>
                <a:schemeClr val="accent2"/>
              </a:buClr>
              <a:buFont typeface="Wingdings" panose="05000000000000000000" pitchFamily="2" charset="2"/>
              <a:buChar char="§"/>
            </a:pPr>
            <a:r>
              <a:rPr lang="en-US" sz="2000" dirty="0" smtClean="0"/>
              <a:t>You’ve received letters or calls from creditors</a:t>
            </a:r>
          </a:p>
          <a:p>
            <a:pPr lvl="1"/>
            <a:endParaRPr lang="en-US" sz="1600" dirty="0" smtClean="0"/>
          </a:p>
          <a:p>
            <a:pPr marL="0" indent="0">
              <a:buNone/>
            </a:pPr>
            <a:r>
              <a:rPr lang="en-US" sz="2400" b="1" dirty="0">
                <a:solidFill>
                  <a:srgbClr val="1F77C3"/>
                </a:solidFill>
              </a:rPr>
              <a:t>Actions you can take:</a:t>
            </a:r>
          </a:p>
          <a:p>
            <a:pPr marL="800100" lvl="2" indent="0">
              <a:buNone/>
            </a:pPr>
            <a:r>
              <a:rPr lang="en-US" sz="2000" dirty="0" smtClean="0"/>
              <a:t>Review your spending plan/budget</a:t>
            </a:r>
          </a:p>
          <a:p>
            <a:pPr marL="800100" lvl="2" indent="0">
              <a:buNone/>
            </a:pPr>
            <a:r>
              <a:rPr lang="en-US" sz="2000" dirty="0" smtClean="0"/>
              <a:t>Ask for assistance from parents or mentor</a:t>
            </a:r>
          </a:p>
          <a:p>
            <a:pPr marL="800100" lvl="2" indent="0">
              <a:buNone/>
            </a:pPr>
            <a:r>
              <a:rPr lang="en-US" sz="2000" dirty="0" smtClean="0"/>
              <a:t>Consider credit counseling</a:t>
            </a:r>
            <a:endParaRPr lang="en-US" sz="2000" dirty="0"/>
          </a:p>
          <a:p>
            <a:pPr lvl="1"/>
            <a:endParaRPr lang="en-US" sz="20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1027" name="Picture 3" descr="C:\Program Files (x86)\Microsoft Office\MEDIA\OFFICE14\Bullets\BD21301_.gif"/>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105" y="4602647"/>
            <a:ext cx="263217" cy="263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Program Files (x86)\Microsoft Office\MEDIA\OFFICE14\Bullets\BD21301_.gif"/>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105" y="4922359"/>
            <a:ext cx="263217" cy="263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Program Files (x86)\Microsoft Office\MEDIA\OFFICE14\Bullets\BD21301_.gif"/>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105" y="5242071"/>
            <a:ext cx="263217" cy="26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02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Bankruptcy:  It’s Not an Easy Out</a:t>
            </a:r>
            <a:endParaRPr lang="en-US" dirty="0"/>
          </a:p>
        </p:txBody>
      </p:sp>
      <p:sp>
        <p:nvSpPr>
          <p:cNvPr id="6" name="Content Placeholder 5"/>
          <p:cNvSpPr>
            <a:spLocks noGrp="1"/>
          </p:cNvSpPr>
          <p:nvPr>
            <p:ph idx="1"/>
          </p:nvPr>
        </p:nvSpPr>
        <p:spPr/>
        <p:txBody>
          <a:bodyPr>
            <a:normAutofit/>
          </a:bodyPr>
          <a:lstStyle/>
          <a:p>
            <a:pPr marL="0" indent="0">
              <a:buNone/>
            </a:pPr>
            <a:r>
              <a:rPr lang="en-US" sz="2400" b="1" dirty="0" smtClean="0">
                <a:solidFill>
                  <a:srgbClr val="1F77C3"/>
                </a:solidFill>
              </a:rPr>
              <a:t>Bankruptcy is filed by people who are unable to pay their debts</a:t>
            </a:r>
          </a:p>
          <a:p>
            <a:pPr marL="0" indent="0">
              <a:buNone/>
            </a:pPr>
            <a:endParaRPr lang="en-US" sz="1800" b="1" dirty="0">
              <a:solidFill>
                <a:srgbClr val="1F77C3"/>
              </a:solidFill>
            </a:endParaRPr>
          </a:p>
          <a:p>
            <a:r>
              <a:rPr lang="en-US" sz="2400" dirty="0" smtClean="0"/>
              <a:t>Bankruptcy allows the court to “erase” your bills and allows you to start over</a:t>
            </a:r>
          </a:p>
          <a:p>
            <a:r>
              <a:rPr lang="en-US" sz="2400" dirty="0" smtClean="0"/>
              <a:t>Bankruptcy filings stay on your credit report </a:t>
            </a:r>
          </a:p>
          <a:p>
            <a:pPr marL="0" indent="400050">
              <a:buNone/>
            </a:pPr>
            <a:r>
              <a:rPr lang="en-US" sz="2400" dirty="0" smtClean="0"/>
              <a:t>for up to 10 years</a:t>
            </a:r>
          </a:p>
          <a:p>
            <a:r>
              <a:rPr lang="en-US" sz="2400" dirty="0" smtClean="0"/>
              <a:t>Bankruptcy courts are reluctant to </a:t>
            </a:r>
          </a:p>
          <a:p>
            <a:pPr marL="0" indent="0">
              <a:buNone/>
            </a:pPr>
            <a:r>
              <a:rPr lang="en-US" sz="2400" dirty="0" smtClean="0"/>
              <a:t>    discharge student loans </a:t>
            </a:r>
          </a:p>
          <a:p>
            <a:r>
              <a:rPr lang="en-US" sz="2400" dirty="0" smtClean="0"/>
              <a:t>Should only be used as an </a:t>
            </a:r>
          </a:p>
          <a:p>
            <a:pPr marL="400050" indent="-57150">
              <a:buNone/>
            </a:pPr>
            <a:r>
              <a:rPr lang="en-US" sz="2400" dirty="0" smtClean="0"/>
              <a:t>absolute last resort</a:t>
            </a:r>
          </a:p>
          <a:p>
            <a:pPr marL="457200" lvl="1" indent="0">
              <a:buNone/>
            </a:pPr>
            <a:endParaRPr lang="en-US" sz="1600" dirty="0" smtClean="0"/>
          </a:p>
          <a:p>
            <a:pPr lvl="1"/>
            <a:endParaRPr lang="en-US" sz="20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8" name="Picture 7" descr="Screen Clippi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35145" y="3137606"/>
            <a:ext cx="1851655" cy="1735926"/>
          </a:xfrm>
          <a:prstGeom prst="rect">
            <a:avLst/>
          </a:prstGeom>
        </p:spPr>
      </p:pic>
    </p:spTree>
    <p:extLst>
      <p:ext uri="{BB962C8B-B14F-4D97-AF65-F5344CB8AC3E}">
        <p14:creationId xmlns:p14="http://schemas.microsoft.com/office/powerpoint/2010/main" val="2357214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68" t="10582" r="3587" b="6466"/>
          <a:stretch/>
        </p:blipFill>
        <p:spPr>
          <a:xfrm>
            <a:off x="1173417" y="1196621"/>
            <a:ext cx="6435293" cy="4526846"/>
          </a:xfrm>
          <a:prstGeom prst="rect">
            <a:avLst/>
          </a:prstGeom>
        </p:spPr>
      </p:pic>
    </p:spTree>
    <p:extLst>
      <p:ext uri="{BB962C8B-B14F-4D97-AF65-F5344CB8AC3E}">
        <p14:creationId xmlns:p14="http://schemas.microsoft.com/office/powerpoint/2010/main" val="312915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Know a Scam When you See one</a:t>
            </a:r>
            <a:endParaRPr lang="en-US" dirty="0"/>
          </a:p>
        </p:txBody>
      </p:sp>
      <p:sp>
        <p:nvSpPr>
          <p:cNvPr id="6" name="Content Placeholder 5"/>
          <p:cNvSpPr>
            <a:spLocks noGrp="1"/>
          </p:cNvSpPr>
          <p:nvPr>
            <p:ph idx="1"/>
          </p:nvPr>
        </p:nvSpPr>
        <p:spPr/>
        <p:txBody>
          <a:bodyPr>
            <a:normAutofit/>
          </a:bodyPr>
          <a:lstStyle/>
          <a:p>
            <a:pPr marL="0" indent="0">
              <a:buNone/>
            </a:pPr>
            <a:endParaRPr lang="en-US" sz="1800" b="1" dirty="0">
              <a:solidFill>
                <a:srgbClr val="1F77C3"/>
              </a:solidFill>
            </a:endParaRPr>
          </a:p>
          <a:p>
            <a:r>
              <a:rPr lang="en-US" sz="2400" dirty="0" smtClean="0"/>
              <a:t>Debt relief scams</a:t>
            </a:r>
          </a:p>
          <a:p>
            <a:r>
              <a:rPr lang="en-US" sz="2400" dirty="0" smtClean="0"/>
              <a:t>Advance-fee loan scams</a:t>
            </a:r>
          </a:p>
          <a:p>
            <a:r>
              <a:rPr lang="en-US" sz="2400" dirty="0" smtClean="0"/>
              <a:t>Credit repair scams</a:t>
            </a:r>
          </a:p>
          <a:p>
            <a:r>
              <a:rPr lang="en-US" sz="2400" dirty="0" smtClean="0"/>
              <a:t>Be aware of the following:</a:t>
            </a:r>
          </a:p>
          <a:p>
            <a:pPr lvl="1">
              <a:buClr>
                <a:schemeClr val="accent2"/>
              </a:buClr>
              <a:buFont typeface="Wingdings" panose="05000000000000000000" pitchFamily="2" charset="2"/>
              <a:buChar char="ü"/>
            </a:pPr>
            <a:r>
              <a:rPr lang="en-US" sz="1800" dirty="0" smtClean="0"/>
              <a:t>Organizations that have no website or cannot be found in Google</a:t>
            </a:r>
          </a:p>
          <a:p>
            <a:pPr lvl="1">
              <a:buClr>
                <a:schemeClr val="accent2"/>
              </a:buClr>
              <a:buFont typeface="Wingdings" panose="05000000000000000000" pitchFamily="2" charset="2"/>
              <a:buChar char="ü"/>
            </a:pPr>
            <a:r>
              <a:rPr lang="en-US" sz="1800" dirty="0" smtClean="0"/>
              <a:t>Organization that asks for credit card information, bank account information, social security, drivers license, or other personal information</a:t>
            </a:r>
          </a:p>
          <a:p>
            <a:pPr lvl="1">
              <a:buClr>
                <a:schemeClr val="accent2"/>
              </a:buClr>
              <a:buFont typeface="Wingdings" panose="05000000000000000000" pitchFamily="2" charset="2"/>
              <a:buChar char="ü"/>
            </a:pPr>
            <a:r>
              <a:rPr lang="en-US" sz="1800" dirty="0" smtClean="0"/>
              <a:t>Return address is a free domain (Hotmail, Gmail, Yahoo)</a:t>
            </a:r>
          </a:p>
          <a:p>
            <a:pPr lvl="1">
              <a:buClr>
                <a:schemeClr val="accent2"/>
              </a:buClr>
              <a:buFont typeface="Wingdings" panose="05000000000000000000" pitchFamily="2" charset="2"/>
              <a:buChar char="ü"/>
            </a:pPr>
            <a:r>
              <a:rPr lang="en-US" sz="1800" dirty="0" smtClean="0"/>
              <a:t>Offer contains a lot of hype and promotional language but little on how it works and the cost</a:t>
            </a:r>
          </a:p>
          <a:p>
            <a:pPr lvl="1">
              <a:buClr>
                <a:schemeClr val="accent2"/>
              </a:buClr>
              <a:buFont typeface="Wingdings" panose="05000000000000000000" pitchFamily="2" charset="2"/>
              <a:buChar char="ü"/>
            </a:pPr>
            <a:r>
              <a:rPr lang="en-US" sz="1800" dirty="0" smtClean="0"/>
              <a:t>Offers a prize, in which you have to pay “processing fees”</a:t>
            </a:r>
          </a:p>
          <a:p>
            <a:pPr marL="457200" lvl="1" indent="0">
              <a:buNone/>
            </a:pPr>
            <a:endParaRPr lang="en-US" sz="1600" dirty="0" smtClean="0"/>
          </a:p>
          <a:p>
            <a:pPr lvl="1"/>
            <a:endParaRPr lang="en-US" sz="20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01092">
            <a:off x="5689022" y="1697341"/>
            <a:ext cx="2758526" cy="169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362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Guarding Against Identity Theft</a:t>
            </a:r>
            <a:endParaRPr lang="en-US" dirty="0"/>
          </a:p>
        </p:txBody>
      </p:sp>
      <p:sp>
        <p:nvSpPr>
          <p:cNvPr id="6" name="Content Placeholder 5"/>
          <p:cNvSpPr>
            <a:spLocks noGrp="1"/>
          </p:cNvSpPr>
          <p:nvPr>
            <p:ph idx="1"/>
          </p:nvPr>
        </p:nvSpPr>
        <p:spPr/>
        <p:txBody>
          <a:bodyPr>
            <a:normAutofit/>
          </a:bodyPr>
          <a:lstStyle/>
          <a:p>
            <a:pPr marL="0" indent="0">
              <a:buNone/>
            </a:pPr>
            <a:r>
              <a:rPr lang="en-US" sz="2400" b="1" dirty="0" smtClean="0">
                <a:solidFill>
                  <a:srgbClr val="1F77C3"/>
                </a:solidFill>
              </a:rPr>
              <a:t>If someone steals your ID, your credit is at risk</a:t>
            </a:r>
          </a:p>
          <a:p>
            <a:pPr marL="0" indent="0">
              <a:buNone/>
            </a:pPr>
            <a:endParaRPr lang="en-US" sz="1200" b="1" dirty="0">
              <a:solidFill>
                <a:srgbClr val="1F77C3"/>
              </a:solidFill>
            </a:endParaRPr>
          </a:p>
          <a:p>
            <a:r>
              <a:rPr lang="en-US" sz="2400" dirty="0" smtClean="0"/>
              <a:t>Guard your social security number</a:t>
            </a:r>
          </a:p>
          <a:p>
            <a:pPr lvl="1">
              <a:buClr>
                <a:schemeClr val="accent2"/>
              </a:buClr>
              <a:buFont typeface="Wingdings" panose="05000000000000000000" pitchFamily="2" charset="2"/>
              <a:buChar char="§"/>
            </a:pPr>
            <a:r>
              <a:rPr lang="en-US" sz="2000" dirty="0" smtClean="0"/>
              <a:t>Keep your card out of your wallet</a:t>
            </a:r>
          </a:p>
          <a:p>
            <a:pPr lvl="1">
              <a:buClr>
                <a:schemeClr val="accent2"/>
              </a:buClr>
              <a:buFont typeface="Wingdings" panose="05000000000000000000" pitchFamily="2" charset="2"/>
              <a:buChar char="§"/>
            </a:pPr>
            <a:r>
              <a:rPr lang="en-US" sz="2000" dirty="0" smtClean="0"/>
              <a:t>Don’t put it on your driver’s license or checks</a:t>
            </a:r>
          </a:p>
          <a:p>
            <a:r>
              <a:rPr lang="en-US" sz="2400" dirty="0" smtClean="0"/>
              <a:t>Pick passwords carefully</a:t>
            </a:r>
          </a:p>
          <a:p>
            <a:r>
              <a:rPr lang="en-US" sz="2400" dirty="0" smtClean="0"/>
              <a:t>Pay attention to your mail and trash</a:t>
            </a:r>
          </a:p>
          <a:p>
            <a:r>
              <a:rPr lang="en-US" sz="2400" dirty="0" smtClean="0"/>
              <a:t>Check your credit reports annually</a:t>
            </a:r>
          </a:p>
          <a:p>
            <a:pPr marL="457200" lvl="1" indent="0">
              <a:buNone/>
            </a:pPr>
            <a:endParaRPr lang="en-US" sz="1600" dirty="0" smtClean="0"/>
          </a:p>
          <a:p>
            <a:pPr lvl="1"/>
            <a:endParaRPr lang="en-US" sz="20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7" name="Rectangle 6"/>
          <p:cNvSpPr/>
          <p:nvPr/>
        </p:nvSpPr>
        <p:spPr>
          <a:xfrm>
            <a:off x="6230679" y="2650027"/>
            <a:ext cx="2619810" cy="2800767"/>
          </a:xfrm>
          <a:prstGeom prst="rect">
            <a:avLst/>
          </a:prstGeom>
          <a:ln w="28575">
            <a:solidFill>
              <a:schemeClr val="accent2"/>
            </a:solidFill>
          </a:ln>
        </p:spPr>
        <p:txBody>
          <a:bodyPr wrap="square">
            <a:spAutoFit/>
          </a:bodyPr>
          <a:lstStyle/>
          <a:p>
            <a:pPr marL="285750" indent="-285750">
              <a:buClr>
                <a:schemeClr val="accent2"/>
              </a:buClr>
              <a:buFont typeface="Wingdings" panose="05000000000000000000" pitchFamily="2" charset="2"/>
              <a:buChar char="ü"/>
            </a:pPr>
            <a:r>
              <a:rPr lang="en-US" sz="1600" dirty="0" smtClean="0"/>
              <a:t>Be careful when purchasing items online</a:t>
            </a:r>
          </a:p>
          <a:p>
            <a:pPr marL="285750" indent="-285750">
              <a:buClr>
                <a:schemeClr val="accent2"/>
              </a:buClr>
              <a:buFont typeface="Wingdings" panose="05000000000000000000" pitchFamily="2" charset="2"/>
              <a:buChar char="ü"/>
            </a:pPr>
            <a:r>
              <a:rPr lang="en-US" sz="1600" dirty="0" smtClean="0"/>
              <a:t>Read your monthly statements</a:t>
            </a:r>
            <a:endParaRPr lang="en-US" sz="1600" dirty="0"/>
          </a:p>
          <a:p>
            <a:pPr marL="285750" indent="-285750">
              <a:buClr>
                <a:schemeClr val="accent2"/>
              </a:buClr>
              <a:buFont typeface="Wingdings" panose="05000000000000000000" pitchFamily="2" charset="2"/>
              <a:buChar char="ü"/>
            </a:pPr>
            <a:r>
              <a:rPr lang="en-US" sz="1600" dirty="0" smtClean="0"/>
              <a:t>Do not sign up for unfamiliar contests</a:t>
            </a:r>
          </a:p>
          <a:p>
            <a:pPr marL="285750" indent="-285750">
              <a:buClr>
                <a:schemeClr val="accent2"/>
              </a:buClr>
              <a:buFont typeface="Wingdings" panose="05000000000000000000" pitchFamily="2" charset="2"/>
              <a:buChar char="ü"/>
            </a:pPr>
            <a:r>
              <a:rPr lang="en-US" sz="1600" dirty="0" smtClean="0"/>
              <a:t>Don’t reply to messages asking for personal or financial information</a:t>
            </a:r>
          </a:p>
          <a:p>
            <a:pPr marL="285750" indent="-285750">
              <a:buClr>
                <a:schemeClr val="accent2"/>
              </a:buClr>
              <a:buFont typeface="Wingdings" panose="05000000000000000000" pitchFamily="2" charset="2"/>
              <a:buChar char="ü"/>
            </a:pPr>
            <a:r>
              <a:rPr lang="en-US" sz="1600" dirty="0" smtClean="0"/>
              <a:t>After a disaster, give only to established charities</a:t>
            </a:r>
            <a:endParaRPr lang="en-US" sz="1600" dirty="0"/>
          </a:p>
        </p:txBody>
      </p:sp>
      <p:pic>
        <p:nvPicPr>
          <p:cNvPr id="3075" name="Picture 3"/>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6292" r="6792" b="7293"/>
          <a:stretch/>
        </p:blipFill>
        <p:spPr bwMode="auto">
          <a:xfrm>
            <a:off x="7178384" y="1307030"/>
            <a:ext cx="1261505" cy="116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780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If My Identity is Stolen?</a:t>
            </a:r>
            <a:endParaRPr lang="en-US" dirty="0"/>
          </a:p>
        </p:txBody>
      </p:sp>
      <p:sp>
        <p:nvSpPr>
          <p:cNvPr id="6" name="Content Placeholder 5"/>
          <p:cNvSpPr>
            <a:spLocks noGrp="1"/>
          </p:cNvSpPr>
          <p:nvPr>
            <p:ph idx="1"/>
          </p:nvPr>
        </p:nvSpPr>
        <p:spPr>
          <a:xfrm>
            <a:off x="457200" y="1600201"/>
            <a:ext cx="8229600" cy="3255452"/>
          </a:xfrm>
        </p:spPr>
        <p:txBody>
          <a:bodyPr>
            <a:normAutofit fontScale="92500" lnSpcReduction="10000"/>
          </a:bodyPr>
          <a:lstStyle/>
          <a:p>
            <a:r>
              <a:rPr lang="en-US" sz="2400" dirty="0" smtClean="0"/>
              <a:t>Alert a credit reporting agency</a:t>
            </a:r>
          </a:p>
          <a:p>
            <a:pPr lvl="1">
              <a:buClr>
                <a:schemeClr val="accent2"/>
              </a:buClr>
              <a:buFont typeface="Wingdings" panose="05000000000000000000" pitchFamily="2" charset="2"/>
              <a:buChar char="§"/>
            </a:pPr>
            <a:r>
              <a:rPr lang="en-US" sz="1800" dirty="0" smtClean="0"/>
              <a:t>Place a </a:t>
            </a:r>
            <a:r>
              <a:rPr lang="en-US" sz="1800" dirty="0"/>
              <a:t>fraud alert </a:t>
            </a:r>
            <a:r>
              <a:rPr lang="en-US" sz="1800" dirty="0" smtClean="0"/>
              <a:t>(free)</a:t>
            </a:r>
            <a:endParaRPr lang="en-US" sz="1800" dirty="0"/>
          </a:p>
          <a:p>
            <a:pPr lvl="1">
              <a:buClr>
                <a:schemeClr val="accent2"/>
              </a:buClr>
              <a:buFont typeface="Wingdings" panose="05000000000000000000" pitchFamily="2" charset="2"/>
              <a:buChar char="§"/>
            </a:pPr>
            <a:r>
              <a:rPr lang="en-US" sz="1800" dirty="0" smtClean="0"/>
              <a:t>Ask them to contact the other 2 agencies on your behalf</a:t>
            </a:r>
          </a:p>
          <a:p>
            <a:pPr lvl="1">
              <a:buClr>
                <a:schemeClr val="accent2"/>
              </a:buClr>
              <a:buFont typeface="Wingdings" panose="05000000000000000000" pitchFamily="2" charset="2"/>
              <a:buChar char="§"/>
            </a:pPr>
            <a:r>
              <a:rPr lang="en-US" sz="1800" dirty="0" smtClean="0"/>
              <a:t>Alert stays on your credit report for 90 days </a:t>
            </a:r>
          </a:p>
          <a:p>
            <a:r>
              <a:rPr lang="en-US" sz="2400" dirty="0"/>
              <a:t>Get copies of your free credit report from each of the agencies</a:t>
            </a:r>
          </a:p>
          <a:p>
            <a:pPr lvl="1">
              <a:buClr>
                <a:schemeClr val="accent2"/>
              </a:buClr>
              <a:buFont typeface="Wingdings" panose="05000000000000000000" pitchFamily="2" charset="2"/>
              <a:buChar char="§"/>
            </a:pPr>
            <a:r>
              <a:rPr lang="en-US" sz="1800" dirty="0" smtClean="0"/>
              <a:t>Contact the fraud department at each of the companies with impacted accounts</a:t>
            </a:r>
          </a:p>
          <a:p>
            <a:pPr lvl="1">
              <a:buClr>
                <a:schemeClr val="accent2"/>
              </a:buClr>
              <a:buFont typeface="Wingdings" panose="05000000000000000000" pitchFamily="2" charset="2"/>
              <a:buChar char="§"/>
            </a:pPr>
            <a:r>
              <a:rPr lang="en-US" sz="1800" dirty="0" smtClean="0"/>
              <a:t>Follow up in writing &amp; keep copies</a:t>
            </a:r>
          </a:p>
          <a:p>
            <a:r>
              <a:rPr lang="en-US" sz="2400" dirty="0" smtClean="0"/>
              <a:t>Create an Identity Theft Report</a:t>
            </a:r>
          </a:p>
          <a:p>
            <a:pPr lvl="1">
              <a:buClr>
                <a:schemeClr val="accent2"/>
              </a:buClr>
              <a:buFont typeface="Wingdings" panose="05000000000000000000" pitchFamily="2" charset="2"/>
              <a:buChar char="§"/>
            </a:pPr>
            <a:r>
              <a:rPr lang="en-US" sz="1800" dirty="0" smtClean="0"/>
              <a:t>FTC Identity Theft  Affidavit (</a:t>
            </a:r>
            <a:r>
              <a:rPr lang="en-US" sz="1800" dirty="0" smtClean="0">
                <a:hlinkClick r:id="rId3"/>
              </a:rPr>
              <a:t>www.ftccomplaintassistant.gov</a:t>
            </a:r>
            <a:r>
              <a:rPr lang="en-US" sz="1800" dirty="0" smtClean="0"/>
              <a:t>)</a:t>
            </a:r>
          </a:p>
          <a:p>
            <a:pPr lvl="1">
              <a:buClr>
                <a:schemeClr val="accent2"/>
              </a:buClr>
              <a:buFont typeface="Wingdings" panose="05000000000000000000" pitchFamily="2" charset="2"/>
              <a:buChar char="§"/>
            </a:pPr>
            <a:r>
              <a:rPr lang="en-US" sz="1800" dirty="0" smtClean="0"/>
              <a:t>Police Report</a:t>
            </a:r>
          </a:p>
          <a:p>
            <a:pPr marL="457200" lvl="1" indent="0">
              <a:buNone/>
            </a:pPr>
            <a:endParaRPr lang="en-US" sz="1600" dirty="0" smtClean="0"/>
          </a:p>
          <a:p>
            <a:pPr lvl="1"/>
            <a:endParaRPr lang="en-US" sz="2000" dirty="0" smtClean="0"/>
          </a:p>
          <a:p>
            <a:pPr marL="0" indent="0">
              <a:buNone/>
            </a:pPr>
            <a:endParaRPr lang="en-US" sz="2400" dirty="0"/>
          </a:p>
        </p:txBody>
      </p:sp>
      <p:sp>
        <p:nvSpPr>
          <p:cNvPr id="4" name="TextBox 3"/>
          <p:cNvSpPr txBox="1"/>
          <p:nvPr/>
        </p:nvSpPr>
        <p:spPr>
          <a:xfrm>
            <a:off x="1816925" y="6293922"/>
            <a:ext cx="1531917" cy="276572"/>
          </a:xfrm>
          <a:prstGeom prst="rect">
            <a:avLst/>
          </a:prstGeom>
        </p:spPr>
        <p:txBody>
          <a:bodyPr wrap="square" rtlCol="0">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3074" name="Picture 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6344" y="1628461"/>
            <a:ext cx="1742911" cy="116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Screen Clipping"/>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9018" y="4827949"/>
            <a:ext cx="542830" cy="631952"/>
          </a:xfrm>
          <a:prstGeom prst="rect">
            <a:avLst/>
          </a:prstGeom>
        </p:spPr>
      </p:pic>
      <p:pic>
        <p:nvPicPr>
          <p:cNvPr id="8" name="Picture 7" descr="Screen Clipping"/>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43078" y="4835717"/>
            <a:ext cx="561520" cy="653710"/>
          </a:xfrm>
          <a:prstGeom prst="rect">
            <a:avLst/>
          </a:prstGeom>
        </p:spPr>
      </p:pic>
      <p:pic>
        <p:nvPicPr>
          <p:cNvPr id="9" name="Picture 8" descr="Screen Clipping"/>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35547" y="4824848"/>
            <a:ext cx="561520" cy="653710"/>
          </a:xfrm>
          <a:prstGeom prst="rect">
            <a:avLst/>
          </a:prstGeom>
        </p:spPr>
      </p:pic>
      <p:sp>
        <p:nvSpPr>
          <p:cNvPr id="10" name="TextBox 9"/>
          <p:cNvSpPr txBox="1"/>
          <p:nvPr/>
        </p:nvSpPr>
        <p:spPr>
          <a:xfrm>
            <a:off x="1184287" y="5493348"/>
            <a:ext cx="1265275" cy="489097"/>
          </a:xfrm>
          <a:prstGeom prst="rect">
            <a:avLst/>
          </a:prstGeom>
        </p:spPr>
        <p:txBody>
          <a:bodyPr wrap="square" rtlCol="0">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lang="en-US" sz="1400" dirty="0" smtClean="0">
                <a:latin typeface="+mj-lt"/>
                <a:ea typeface="+mj-ea"/>
                <a:cs typeface="+mj-cs"/>
              </a:rPr>
              <a:t>Identity Theft</a:t>
            </a:r>
          </a:p>
          <a:p>
            <a:pPr marL="0" marR="0" indent="0" algn="ctr" defTabSz="457200" rtl="0" eaLnBrk="1" fontAlgn="auto" latinLnBrk="0" hangingPunct="1">
              <a:lnSpc>
                <a:spcPct val="100000"/>
              </a:lnSpc>
              <a:spcBef>
                <a:spcPct val="0"/>
              </a:spcBef>
              <a:spcAft>
                <a:spcPts val="0"/>
              </a:spcAft>
              <a:buClrTx/>
              <a:buSzTx/>
              <a:buFontTx/>
              <a:buNone/>
              <a:tabLst/>
            </a:pPr>
            <a:r>
              <a:rPr lang="en-US" sz="1400" dirty="0" smtClean="0">
                <a:latin typeface="+mj-lt"/>
                <a:ea typeface="+mj-ea"/>
                <a:cs typeface="+mj-cs"/>
              </a:rPr>
              <a:t> Affidavit</a:t>
            </a:r>
            <a:endParaRPr kumimoji="0" lang="en-US" sz="14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12" name="TextBox 11"/>
          <p:cNvSpPr txBox="1"/>
          <p:nvPr/>
        </p:nvSpPr>
        <p:spPr>
          <a:xfrm>
            <a:off x="3157274" y="5509866"/>
            <a:ext cx="733128" cy="484999"/>
          </a:xfrm>
          <a:prstGeom prst="rect">
            <a:avLst/>
          </a:prstGeom>
        </p:spPr>
        <p:txBody>
          <a:bodyPr wrap="square" rtlCol="0">
            <a:noAutofit/>
          </a:bodyPr>
          <a:lstStyle/>
          <a:p>
            <a:pPr marL="0" marR="0" indent="0" algn="l" defTabSz="457200" rtl="0" eaLnBrk="1" fontAlgn="auto" latinLnBrk="0" hangingPunct="1">
              <a:lnSpc>
                <a:spcPct val="100000"/>
              </a:lnSpc>
              <a:spcBef>
                <a:spcPct val="0"/>
              </a:spcBef>
              <a:spcAft>
                <a:spcPts val="0"/>
              </a:spcAft>
              <a:buClrTx/>
              <a:buSzTx/>
              <a:buFontTx/>
              <a:buNone/>
              <a:tabLst/>
            </a:pPr>
            <a:r>
              <a:rPr lang="en-US" sz="1400" dirty="0" smtClean="0">
                <a:latin typeface="+mj-lt"/>
                <a:ea typeface="+mj-ea"/>
                <a:cs typeface="+mj-cs"/>
              </a:rPr>
              <a:t>Police </a:t>
            </a:r>
          </a:p>
          <a:p>
            <a:pPr marL="0" marR="0" indent="0" algn="l" defTabSz="457200" rtl="0" eaLnBrk="1" fontAlgn="auto" latinLnBrk="0" hangingPunct="1">
              <a:lnSpc>
                <a:spcPct val="100000"/>
              </a:lnSpc>
              <a:spcBef>
                <a:spcPct val="0"/>
              </a:spcBef>
              <a:spcAft>
                <a:spcPts val="0"/>
              </a:spcAft>
              <a:buClrTx/>
              <a:buSzTx/>
              <a:buFontTx/>
              <a:buNone/>
              <a:tabLst/>
            </a:pPr>
            <a:r>
              <a:rPr lang="en-US" sz="1400" dirty="0" smtClean="0">
                <a:latin typeface="+mj-lt"/>
                <a:ea typeface="+mj-ea"/>
                <a:cs typeface="+mj-cs"/>
              </a:rPr>
              <a:t>Report</a:t>
            </a:r>
            <a:endParaRPr kumimoji="0" lang="en-US" sz="14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13" name="TextBox 12"/>
          <p:cNvSpPr txBox="1"/>
          <p:nvPr/>
        </p:nvSpPr>
        <p:spPr>
          <a:xfrm>
            <a:off x="4572000" y="5509866"/>
            <a:ext cx="1485014" cy="393957"/>
          </a:xfrm>
          <a:prstGeom prst="rect">
            <a:avLst/>
          </a:prstGeom>
        </p:spPr>
        <p:txBody>
          <a:bodyPr wrap="square" rtlCol="0">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lang="en-US" sz="1400" dirty="0" smtClean="0">
                <a:latin typeface="+mj-lt"/>
                <a:ea typeface="+mj-ea"/>
                <a:cs typeface="+mj-cs"/>
              </a:rPr>
              <a:t>Identity Theft Report</a:t>
            </a:r>
            <a:endParaRPr kumimoji="0" lang="en-US" sz="1400" b="0" i="0" u="none" strike="noStrike" kern="1200" cap="none" spc="0" normalizeH="0" baseline="0" noProof="0" dirty="0" err="1" smtClean="0">
              <a:ln>
                <a:noFill/>
              </a:ln>
              <a:solidFill>
                <a:schemeClr val="tx1"/>
              </a:solidFill>
              <a:effectLst/>
              <a:uLnTx/>
              <a:uFillTx/>
              <a:latin typeface="+mj-lt"/>
              <a:ea typeface="+mj-ea"/>
              <a:cs typeface="+mj-cs"/>
            </a:endParaRPr>
          </a:p>
        </p:txBody>
      </p:sp>
      <p:pic>
        <p:nvPicPr>
          <p:cNvPr id="11" name="Picture 10" descr="Screen Clippi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82883" y="4916273"/>
            <a:ext cx="333422" cy="342948"/>
          </a:xfrm>
          <a:prstGeom prst="rect">
            <a:avLst/>
          </a:prstGeom>
        </p:spPr>
      </p:pic>
      <p:pic>
        <p:nvPicPr>
          <p:cNvPr id="15" name="Picture 14" descr="Screen Clipping"/>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29052" y="4887694"/>
            <a:ext cx="342948" cy="371527"/>
          </a:xfrm>
          <a:prstGeom prst="rect">
            <a:avLst/>
          </a:prstGeom>
        </p:spPr>
      </p:pic>
    </p:spTree>
    <p:extLst>
      <p:ext uri="{BB962C8B-B14F-4D97-AF65-F5344CB8AC3E}">
        <p14:creationId xmlns:p14="http://schemas.microsoft.com/office/powerpoint/2010/main" val="251318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833" t="10581" r="3339" b="5809"/>
          <a:stretch/>
        </p:blipFill>
        <p:spPr>
          <a:xfrm>
            <a:off x="1314666" y="959555"/>
            <a:ext cx="6124712" cy="4549423"/>
          </a:xfrm>
          <a:prstGeom prst="rect">
            <a:avLst/>
          </a:prstGeom>
        </p:spPr>
      </p:pic>
    </p:spTree>
    <p:extLst>
      <p:ext uri="{BB962C8B-B14F-4D97-AF65-F5344CB8AC3E}">
        <p14:creationId xmlns:p14="http://schemas.microsoft.com/office/powerpoint/2010/main" val="3602052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Important Things to Know</a:t>
            </a:r>
            <a:endParaRPr lang="en-US" dirty="0"/>
          </a:p>
        </p:txBody>
      </p:sp>
      <p:sp>
        <p:nvSpPr>
          <p:cNvPr id="2" name="Content Placeholder 1"/>
          <p:cNvSpPr>
            <a:spLocks noGrp="1"/>
          </p:cNvSpPr>
          <p:nvPr>
            <p:ph idx="1"/>
          </p:nvPr>
        </p:nvSpPr>
        <p:spPr/>
        <p:txBody>
          <a:bodyPr>
            <a:normAutofit fontScale="70000" lnSpcReduction="20000"/>
          </a:bodyPr>
          <a:lstStyle/>
          <a:p>
            <a:r>
              <a:rPr lang="en-US" dirty="0"/>
              <a:t>Understand your student loan portfolio</a:t>
            </a:r>
          </a:p>
          <a:p>
            <a:pPr lvl="1">
              <a:buClr>
                <a:schemeClr val="accent2"/>
              </a:buClr>
              <a:buFont typeface="Wingdings" panose="05000000000000000000" pitchFamily="2" charset="2"/>
              <a:buChar char="§"/>
            </a:pPr>
            <a:r>
              <a:rPr lang="en-US" sz="2400" dirty="0"/>
              <a:t>Know what types of loans you have</a:t>
            </a:r>
          </a:p>
          <a:p>
            <a:pPr lvl="1">
              <a:buClr>
                <a:schemeClr val="accent2"/>
              </a:buClr>
              <a:buFont typeface="Wingdings" panose="05000000000000000000" pitchFamily="2" charset="2"/>
              <a:buChar char="§"/>
            </a:pPr>
            <a:r>
              <a:rPr lang="en-US" sz="2400" dirty="0"/>
              <a:t>Know your lenders and servicers</a:t>
            </a:r>
          </a:p>
          <a:p>
            <a:pPr lvl="1">
              <a:buClr>
                <a:schemeClr val="accent2"/>
              </a:buClr>
              <a:buFont typeface="Wingdings" panose="05000000000000000000" pitchFamily="2" charset="2"/>
              <a:buChar char="§"/>
            </a:pPr>
            <a:r>
              <a:rPr lang="en-US" sz="2400" dirty="0"/>
              <a:t>Know how much you owe</a:t>
            </a:r>
          </a:p>
          <a:p>
            <a:pPr lvl="1">
              <a:buClr>
                <a:schemeClr val="accent2"/>
              </a:buClr>
              <a:buFont typeface="Wingdings" panose="05000000000000000000" pitchFamily="2" charset="2"/>
              <a:buChar char="§"/>
            </a:pPr>
            <a:r>
              <a:rPr lang="en-US" sz="2400" dirty="0"/>
              <a:t>Know what your interest rate is</a:t>
            </a:r>
          </a:p>
          <a:p>
            <a:pPr lvl="1">
              <a:buClr>
                <a:schemeClr val="accent2"/>
              </a:buClr>
              <a:buFont typeface="Wingdings" panose="05000000000000000000" pitchFamily="2" charset="2"/>
              <a:buChar char="§"/>
            </a:pPr>
            <a:r>
              <a:rPr lang="en-US" sz="2400" dirty="0"/>
              <a:t>Know what your total monthly payments will be</a:t>
            </a:r>
          </a:p>
          <a:p>
            <a:pPr lvl="1">
              <a:buClr>
                <a:schemeClr val="accent2"/>
              </a:buClr>
              <a:buFont typeface="Wingdings" panose="05000000000000000000" pitchFamily="2" charset="2"/>
              <a:buChar char="§"/>
            </a:pPr>
            <a:r>
              <a:rPr lang="en-US" sz="2400" dirty="0"/>
              <a:t>Know what borrower benefits are available</a:t>
            </a:r>
          </a:p>
          <a:p>
            <a:r>
              <a:rPr lang="en-US" dirty="0"/>
              <a:t>Understand interest capitalization and its impact</a:t>
            </a:r>
          </a:p>
          <a:p>
            <a:r>
              <a:rPr lang="en-US" dirty="0"/>
              <a:t>Know grace, deferment and forbearance options</a:t>
            </a:r>
          </a:p>
          <a:p>
            <a:r>
              <a:rPr lang="en-US" dirty="0"/>
              <a:t>Know </a:t>
            </a:r>
            <a:r>
              <a:rPr lang="en-US" dirty="0" smtClean="0"/>
              <a:t>federal loan repayment plan </a:t>
            </a:r>
            <a:r>
              <a:rPr lang="en-US" dirty="0"/>
              <a:t>options</a:t>
            </a:r>
          </a:p>
          <a:p>
            <a:r>
              <a:rPr lang="en-US" dirty="0"/>
              <a:t>Avoid </a:t>
            </a:r>
            <a:r>
              <a:rPr lang="en-US" dirty="0" smtClean="0"/>
              <a:t>delinquency and </a:t>
            </a:r>
            <a:r>
              <a:rPr lang="en-US" dirty="0"/>
              <a:t>default</a:t>
            </a:r>
          </a:p>
          <a:p>
            <a:r>
              <a:rPr lang="en-US" dirty="0"/>
              <a:t>Keep good records</a:t>
            </a:r>
          </a:p>
          <a:p>
            <a:r>
              <a:rPr lang="en-US" dirty="0"/>
              <a:t>Know </a:t>
            </a:r>
            <a:r>
              <a:rPr lang="en-US" dirty="0" smtClean="0"/>
              <a:t>your resources</a:t>
            </a:r>
            <a:endParaRPr lang="en-US" dirty="0"/>
          </a:p>
          <a:p>
            <a:pPr lvl="1"/>
            <a:endParaRPr lang="en-US" dirty="0"/>
          </a:p>
        </p:txBody>
      </p:sp>
      <p:pic>
        <p:nvPicPr>
          <p:cNvPr id="7" name="Picture 6" descr="Screen Clippi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024002">
            <a:off x="6431500" y="3900669"/>
            <a:ext cx="2095793" cy="1209844"/>
          </a:xfrm>
          <a:prstGeom prst="rect">
            <a:avLst/>
          </a:prstGeom>
        </p:spPr>
      </p:pic>
    </p:spTree>
    <p:extLst>
      <p:ext uri="{BB962C8B-B14F-4D97-AF65-F5344CB8AC3E}">
        <p14:creationId xmlns:p14="http://schemas.microsoft.com/office/powerpoint/2010/main" val="2255756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3495"/>
            <a:ext cx="8305800" cy="639610"/>
          </a:xfrm>
        </p:spPr>
        <p:txBody>
          <a:bodyPr>
            <a:normAutofit fontScale="90000"/>
          </a:bodyPr>
          <a:lstStyle/>
          <a:p>
            <a:r>
              <a:rPr lang="en-US" dirty="0" smtClean="0"/>
              <a:t>Finding Your Federal and Private Student Loans</a:t>
            </a:r>
            <a:endParaRPr lang="en-US" dirty="0"/>
          </a:p>
        </p:txBody>
      </p:sp>
      <p:sp>
        <p:nvSpPr>
          <p:cNvPr id="2" name="Content Placeholder 1"/>
          <p:cNvSpPr>
            <a:spLocks noGrp="1"/>
          </p:cNvSpPr>
          <p:nvPr>
            <p:ph idx="1"/>
          </p:nvPr>
        </p:nvSpPr>
        <p:spPr>
          <a:xfrm>
            <a:off x="270933" y="1784274"/>
            <a:ext cx="4272492" cy="4400550"/>
          </a:xfrm>
        </p:spPr>
        <p:txBody>
          <a:bodyPr>
            <a:normAutofit/>
          </a:bodyPr>
          <a:lstStyle/>
          <a:p>
            <a:pPr marL="0" indent="0" algn="ctr">
              <a:buNone/>
            </a:pPr>
            <a:r>
              <a:rPr lang="en-US" sz="2400" b="1" dirty="0">
                <a:solidFill>
                  <a:srgbClr val="1F77C3"/>
                </a:solidFill>
              </a:rPr>
              <a:t>Federal Student Loans</a:t>
            </a:r>
          </a:p>
          <a:p>
            <a:pPr marL="0" indent="0" algn="ctr">
              <a:buNone/>
            </a:pPr>
            <a:r>
              <a:rPr lang="en-US" sz="2000" dirty="0" smtClean="0"/>
              <a:t>National Student Loan Data System</a:t>
            </a:r>
          </a:p>
          <a:p>
            <a:pPr marL="457200" lvl="1" indent="0" algn="ctr">
              <a:buNone/>
            </a:pPr>
            <a:r>
              <a:rPr lang="en-US" sz="2000" dirty="0" smtClean="0"/>
              <a:t>www.nslds.ed.gov</a:t>
            </a:r>
          </a:p>
        </p:txBody>
      </p:sp>
      <p:pic>
        <p:nvPicPr>
          <p:cNvPr id="9" name="Picture 1"/>
          <p:cNvPicPr>
            <a:picLocks noChangeAspect="1" noChangeArrowheads="1"/>
          </p:cNvPicPr>
          <p:nvPr/>
        </p:nvPicPr>
        <p:blipFill>
          <a:blip r:embed="rId3" cstate="print"/>
          <a:srcRect/>
          <a:stretch>
            <a:fillRect/>
          </a:stretch>
        </p:blipFill>
        <p:spPr bwMode="auto">
          <a:xfrm>
            <a:off x="457200" y="3105150"/>
            <a:ext cx="3776133" cy="2661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1425" y="3105150"/>
            <a:ext cx="3829051" cy="2661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1"/>
          <p:cNvSpPr txBox="1">
            <a:spLocks/>
          </p:cNvSpPr>
          <p:nvPr/>
        </p:nvSpPr>
        <p:spPr>
          <a:xfrm>
            <a:off x="4729692" y="1784274"/>
            <a:ext cx="4219575" cy="1362075"/>
          </a:xfrm>
          <a:prstGeom prst="rect">
            <a:avLst/>
          </a:prstGeom>
        </p:spPr>
        <p:txBody>
          <a:bodyPr>
            <a:normAutofit/>
          </a:bodyPr>
          <a:lstStyle>
            <a:lvl1pPr marL="342900" indent="-342900" algn="l" defTabSz="457200" rtl="0" eaLnBrk="1" latinLnBrk="0" hangingPunct="1">
              <a:spcBef>
                <a:spcPct val="20000"/>
              </a:spcBef>
              <a:buClr>
                <a:srgbClr val="1F77C3"/>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1F77C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1F77C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en-US" sz="2400" b="1" dirty="0" smtClean="0">
                <a:solidFill>
                  <a:srgbClr val="1F77C3"/>
                </a:solidFill>
              </a:rPr>
              <a:t>Private Student Loan</a:t>
            </a:r>
          </a:p>
          <a:p>
            <a:pPr marL="0" indent="0" algn="ctr">
              <a:buFont typeface="Lucida Grande"/>
              <a:buNone/>
            </a:pPr>
            <a:r>
              <a:rPr lang="en-US" sz="2000" dirty="0" smtClean="0"/>
              <a:t>www.annualcreditreport.com</a:t>
            </a:r>
          </a:p>
        </p:txBody>
      </p:sp>
    </p:spTree>
    <p:extLst>
      <p:ext uri="{BB962C8B-B14F-4D97-AF65-F5344CB8AC3E}">
        <p14:creationId xmlns:p14="http://schemas.microsoft.com/office/powerpoint/2010/main" val="1687047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05" t="11568" r="2105" b="7784"/>
          <a:stretch/>
        </p:blipFill>
        <p:spPr>
          <a:xfrm>
            <a:off x="598311" y="1038577"/>
            <a:ext cx="7857067" cy="4718756"/>
          </a:xfrm>
          <a:prstGeom prst="rect">
            <a:avLst/>
          </a:prstGeom>
        </p:spPr>
      </p:pic>
    </p:spTree>
    <p:extLst>
      <p:ext uri="{BB962C8B-B14F-4D97-AF65-F5344CB8AC3E}">
        <p14:creationId xmlns:p14="http://schemas.microsoft.com/office/powerpoint/2010/main" val="2212154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Interest Capitalization and Its Impact</a:t>
            </a:r>
            <a:endParaRPr lang="en-US" dirty="0"/>
          </a:p>
        </p:txBody>
      </p:sp>
      <p:sp>
        <p:nvSpPr>
          <p:cNvPr id="6" name="Content Placeholder 5"/>
          <p:cNvSpPr>
            <a:spLocks noGrp="1"/>
          </p:cNvSpPr>
          <p:nvPr>
            <p:ph idx="1"/>
          </p:nvPr>
        </p:nvSpPr>
        <p:spPr/>
        <p:txBody>
          <a:bodyPr>
            <a:normAutofit/>
          </a:bodyPr>
          <a:lstStyle/>
          <a:p>
            <a:pPr>
              <a:buNone/>
            </a:pPr>
            <a:r>
              <a:rPr lang="en-US" sz="2400" b="1" dirty="0" smtClean="0">
                <a:solidFill>
                  <a:srgbClr val="1F77C3"/>
                </a:solidFill>
              </a:rPr>
              <a:t>Interest on most loans accrues from the date </a:t>
            </a:r>
            <a:r>
              <a:rPr lang="en-US" sz="2400" b="1" dirty="0">
                <a:solidFill>
                  <a:srgbClr val="1F77C3"/>
                </a:solidFill>
              </a:rPr>
              <a:t>f</a:t>
            </a:r>
            <a:r>
              <a:rPr lang="en-US" sz="2400" b="1" dirty="0" smtClean="0">
                <a:solidFill>
                  <a:srgbClr val="1F77C3"/>
                </a:solidFill>
              </a:rPr>
              <a:t>unds are disbursed until the loan is paid in full</a:t>
            </a:r>
            <a:endParaRPr lang="en-US" sz="2400" b="1" dirty="0">
              <a:solidFill>
                <a:srgbClr val="1F77C3"/>
              </a:solidFill>
            </a:endParaRPr>
          </a:p>
        </p:txBody>
      </p:sp>
      <p:sp>
        <p:nvSpPr>
          <p:cNvPr id="2" name="TextBox 1"/>
          <p:cNvSpPr txBox="1"/>
          <p:nvPr/>
        </p:nvSpPr>
        <p:spPr>
          <a:xfrm>
            <a:off x="520995" y="5316945"/>
            <a:ext cx="7775280" cy="683806"/>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lang="en-US" sz="2000" dirty="0" smtClean="0">
                <a:latin typeface="+mj-lt"/>
                <a:ea typeface="+mj-ea"/>
                <a:cs typeface="+mj-cs"/>
              </a:rPr>
              <a:t>TIP:  Students should consider asking family to help with interest.</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520995" y="2558347"/>
            <a:ext cx="8155815" cy="52322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The chart provides estimates, for a $5,000 Stafford loan with a 4.66% interest rate, of the monthly payments due at the end of a 12 month forbearance for a 10 year term</a:t>
            </a:r>
            <a:endParaRPr lang="en-US" sz="1400" dirty="0"/>
          </a:p>
        </p:txBody>
      </p:sp>
      <p:graphicFrame>
        <p:nvGraphicFramePr>
          <p:cNvPr id="8" name="Content Placeholder 3"/>
          <p:cNvGraphicFramePr>
            <a:graphicFrameLocks/>
          </p:cNvGraphicFramePr>
          <p:nvPr>
            <p:extLst>
              <p:ext uri="{D42A27DB-BD31-4B8C-83A1-F6EECF244321}">
                <p14:modId xmlns:p14="http://schemas.microsoft.com/office/powerpoint/2010/main" val="1567129892"/>
              </p:ext>
            </p:extLst>
          </p:nvPr>
        </p:nvGraphicFramePr>
        <p:xfrm>
          <a:off x="501238" y="3315698"/>
          <a:ext cx="8217724" cy="1889760"/>
        </p:xfrm>
        <a:graphic>
          <a:graphicData uri="http://schemas.openxmlformats.org/drawingml/2006/table">
            <a:tbl>
              <a:tblPr firstRow="1" bandRow="1">
                <a:tableStyleId>{5C22544A-7EE6-4342-B048-85BDC9FD1C3A}</a:tableStyleId>
              </a:tblPr>
              <a:tblGrid>
                <a:gridCol w="1454406"/>
                <a:gridCol w="955121"/>
                <a:gridCol w="943638"/>
                <a:gridCol w="1099606"/>
                <a:gridCol w="1080524"/>
                <a:gridCol w="920322"/>
                <a:gridCol w="915499"/>
                <a:gridCol w="848608"/>
              </a:tblGrid>
              <a:tr h="370840">
                <a:tc>
                  <a:txBody>
                    <a:bodyPr/>
                    <a:lstStyle/>
                    <a:p>
                      <a:r>
                        <a:rPr lang="en-US" sz="1000" dirty="0" smtClean="0"/>
                        <a:t>Treatment of Interest During Forbearance</a:t>
                      </a:r>
                      <a:r>
                        <a:rPr lang="en-US" sz="1000" baseline="0" dirty="0" smtClean="0"/>
                        <a:t> Status</a:t>
                      </a:r>
                      <a:endParaRPr lang="en-US" sz="1000" dirty="0"/>
                    </a:p>
                  </a:txBody>
                  <a:tcPr/>
                </a:tc>
                <a:tc>
                  <a:txBody>
                    <a:bodyPr/>
                    <a:lstStyle/>
                    <a:p>
                      <a:pPr algn="ctr"/>
                      <a:r>
                        <a:rPr lang="en-US" sz="1000" dirty="0" smtClean="0"/>
                        <a:t>Principal at Repayment</a:t>
                      </a:r>
                      <a:endParaRPr lang="en-US" sz="1000" dirty="0"/>
                    </a:p>
                  </a:txBody>
                  <a:tcPr/>
                </a:tc>
                <a:tc>
                  <a:txBody>
                    <a:bodyPr/>
                    <a:lstStyle/>
                    <a:p>
                      <a:pPr algn="ctr"/>
                      <a:r>
                        <a:rPr lang="en-US" sz="1000" dirty="0" smtClean="0"/>
                        <a:t>Cap. Int. During Forbearance</a:t>
                      </a:r>
                      <a:endParaRPr lang="en-US" sz="1000" dirty="0"/>
                    </a:p>
                  </a:txBody>
                  <a:tcPr/>
                </a:tc>
                <a:tc>
                  <a:txBody>
                    <a:bodyPr/>
                    <a:lstStyle/>
                    <a:p>
                      <a:pPr algn="ctr"/>
                      <a:r>
                        <a:rPr lang="en-US" sz="1000" dirty="0" smtClean="0"/>
                        <a:t>Principal at end of Forbearance</a:t>
                      </a:r>
                      <a:endParaRPr lang="en-US" sz="1000" dirty="0"/>
                    </a:p>
                  </a:txBody>
                  <a:tcPr/>
                </a:tc>
                <a:tc>
                  <a:txBody>
                    <a:bodyPr/>
                    <a:lstStyle/>
                    <a:p>
                      <a:pPr algn="ctr"/>
                      <a:endParaRPr lang="en-US" sz="1000" dirty="0" smtClean="0"/>
                    </a:p>
                    <a:p>
                      <a:pPr algn="ctr"/>
                      <a:r>
                        <a:rPr lang="en-US" sz="1000" dirty="0" smtClean="0"/>
                        <a:t>Term</a:t>
                      </a:r>
                      <a:endParaRPr lang="en-US" sz="1000" dirty="0"/>
                    </a:p>
                  </a:txBody>
                  <a:tcPr/>
                </a:tc>
                <a:tc>
                  <a:txBody>
                    <a:bodyPr/>
                    <a:lstStyle/>
                    <a:p>
                      <a:pPr algn="ctr"/>
                      <a:r>
                        <a:rPr lang="en-US" sz="1000" dirty="0" smtClean="0"/>
                        <a:t>Payment Amount</a:t>
                      </a:r>
                      <a:endParaRPr lang="en-US" sz="1000" dirty="0"/>
                    </a:p>
                  </a:txBody>
                  <a:tcPr/>
                </a:tc>
                <a:tc>
                  <a:txBody>
                    <a:bodyPr/>
                    <a:lstStyle/>
                    <a:p>
                      <a:pPr algn="ctr"/>
                      <a:r>
                        <a:rPr lang="en-US" sz="1000" dirty="0" smtClean="0"/>
                        <a:t>Total Amount</a:t>
                      </a:r>
                      <a:r>
                        <a:rPr lang="en-US" sz="1000" baseline="0" dirty="0" smtClean="0"/>
                        <a:t> </a:t>
                      </a:r>
                      <a:r>
                        <a:rPr lang="en-US" sz="1000" dirty="0" smtClean="0"/>
                        <a:t>Repaid</a:t>
                      </a:r>
                      <a:endParaRPr lang="en-US" sz="1000" dirty="0"/>
                    </a:p>
                  </a:txBody>
                  <a:tcPr/>
                </a:tc>
                <a:tc>
                  <a:txBody>
                    <a:bodyPr/>
                    <a:lstStyle/>
                    <a:p>
                      <a:pPr algn="ctr"/>
                      <a:r>
                        <a:rPr lang="en-US" sz="1000" dirty="0" smtClean="0"/>
                        <a:t>Total Interest</a:t>
                      </a:r>
                      <a:r>
                        <a:rPr lang="en-US" sz="1000" baseline="0" dirty="0" smtClean="0"/>
                        <a:t> Cost</a:t>
                      </a:r>
                      <a:endParaRPr lang="en-US" sz="1000" dirty="0"/>
                    </a:p>
                  </a:txBody>
                  <a:tcPr/>
                </a:tc>
              </a:tr>
              <a:tr h="370840">
                <a:tc>
                  <a:txBody>
                    <a:bodyPr/>
                    <a:lstStyle/>
                    <a:p>
                      <a:r>
                        <a:rPr lang="en-US" sz="1000" dirty="0" smtClean="0"/>
                        <a:t>Interest</a:t>
                      </a:r>
                      <a:r>
                        <a:rPr lang="en-US" sz="1000" baseline="0" dirty="0" smtClean="0"/>
                        <a:t> is paid as it accrues</a:t>
                      </a:r>
                      <a:endParaRPr lang="en-US" sz="1000" dirty="0"/>
                    </a:p>
                  </a:txBody>
                  <a:tcPr/>
                </a:tc>
                <a:tc>
                  <a:txBody>
                    <a:bodyPr/>
                    <a:lstStyle/>
                    <a:p>
                      <a:pPr algn="ctr" fontAlgn="ctr"/>
                      <a:r>
                        <a:rPr lang="en-US" sz="1000" b="0" i="0" u="none" strike="noStrike">
                          <a:solidFill>
                            <a:srgbClr val="000000"/>
                          </a:solidFill>
                          <a:effectLst/>
                          <a:latin typeface="Arial" panose="020B0604020202020204" pitchFamily="34" charset="0"/>
                        </a:rPr>
                        <a:t>$5,000</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$5,000</a:t>
                      </a:r>
                    </a:p>
                  </a:txBody>
                  <a:tcPr marL="0" marR="0" marT="0" marB="0" anchor="ctr"/>
                </a:tc>
                <a:tc>
                  <a:txBody>
                    <a:bodyPr/>
                    <a:lstStyle/>
                    <a:p>
                      <a:pPr algn="ctr" fontAlgn="ctr"/>
                      <a:r>
                        <a:rPr lang="en-US" sz="1000" b="0" i="0" u="none" strike="noStrike" dirty="0" smtClean="0">
                          <a:solidFill>
                            <a:srgbClr val="000000"/>
                          </a:solidFill>
                          <a:effectLst/>
                          <a:latin typeface="Arial" panose="020B0604020202020204" pitchFamily="34" charset="0"/>
                        </a:rPr>
                        <a:t>120</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$52</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$6,498</a:t>
                      </a:r>
                    </a:p>
                  </a:txBody>
                  <a:tcPr marL="0" marR="0" marT="0" marB="0" anchor="ctr"/>
                </a:tc>
                <a:tc>
                  <a:txBody>
                    <a:bodyPr/>
                    <a:lstStyle/>
                    <a:p>
                      <a:pPr algn="ctr" fontAlgn="ctr"/>
                      <a:r>
                        <a:rPr lang="en-US" sz="1000" b="0" i="0" u="none" strike="noStrike">
                          <a:solidFill>
                            <a:srgbClr val="FF0000"/>
                          </a:solidFill>
                          <a:effectLst/>
                          <a:latin typeface="Arial" panose="020B0604020202020204" pitchFamily="34" charset="0"/>
                        </a:rPr>
                        <a:t>$1,551</a:t>
                      </a:r>
                    </a:p>
                  </a:txBody>
                  <a:tcPr marL="0" marR="0" marT="0" marB="0" anchor="ctr"/>
                </a:tc>
              </a:tr>
              <a:tr h="370840">
                <a:tc>
                  <a:txBody>
                    <a:bodyPr/>
                    <a:lstStyle/>
                    <a:p>
                      <a:r>
                        <a:rPr lang="en-US" sz="1000" dirty="0" smtClean="0"/>
                        <a:t>Interest is capitalized</a:t>
                      </a:r>
                      <a:r>
                        <a:rPr lang="en-US" sz="1000" baseline="0" dirty="0" smtClean="0"/>
                        <a:t> at end of status</a:t>
                      </a:r>
                      <a:endParaRPr lang="en-US" sz="1000" dirty="0"/>
                    </a:p>
                  </a:txBody>
                  <a:tcPr/>
                </a:tc>
                <a:tc>
                  <a:txBody>
                    <a:bodyPr/>
                    <a:lstStyle/>
                    <a:p>
                      <a:pPr algn="ctr" fontAlgn="ctr"/>
                      <a:r>
                        <a:rPr lang="en-US" sz="1000" b="0" i="0" u="none" strike="noStrike">
                          <a:solidFill>
                            <a:srgbClr val="000000"/>
                          </a:solidFill>
                          <a:effectLst/>
                          <a:latin typeface="Arial" panose="020B0604020202020204" pitchFamily="34" charset="0"/>
                        </a:rPr>
                        <a:t>$5,000</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$233</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rPr>
                        <a:t>$5,233</a:t>
                      </a:r>
                    </a:p>
                  </a:txBody>
                  <a:tcPr marL="0" marR="0" marT="0" marB="0" anchor="ctr"/>
                </a:tc>
                <a:tc>
                  <a:txBody>
                    <a:bodyPr/>
                    <a:lstStyle/>
                    <a:p>
                      <a:pPr algn="ctr" fontAlgn="ctr"/>
                      <a:r>
                        <a:rPr lang="en-US" sz="1000" b="0" i="0" u="none" strike="noStrike" dirty="0" smtClean="0">
                          <a:solidFill>
                            <a:srgbClr val="000000"/>
                          </a:solidFill>
                          <a:effectLst/>
                          <a:latin typeface="Arial" panose="020B0604020202020204" pitchFamily="34" charset="0"/>
                        </a:rPr>
                        <a:t>120</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$55</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$6,557</a:t>
                      </a:r>
                    </a:p>
                  </a:txBody>
                  <a:tcPr marL="0" marR="0" marT="0" marB="0" anchor="ctr"/>
                </a:tc>
                <a:tc>
                  <a:txBody>
                    <a:bodyPr/>
                    <a:lstStyle/>
                    <a:p>
                      <a:pPr algn="ctr" fontAlgn="ctr"/>
                      <a:r>
                        <a:rPr lang="en-US" sz="1000" b="0" i="0" u="none" strike="noStrike">
                          <a:solidFill>
                            <a:srgbClr val="FF0000"/>
                          </a:solidFill>
                          <a:effectLst/>
                          <a:latin typeface="Arial" panose="020B0604020202020204" pitchFamily="34" charset="0"/>
                        </a:rPr>
                        <a:t>$1,610</a:t>
                      </a:r>
                    </a:p>
                  </a:txBody>
                  <a:tcPr marL="0" marR="0" marT="0" marB="0" anchor="ctr"/>
                </a:tc>
              </a:tr>
              <a:tr h="370840">
                <a:tc>
                  <a:txBody>
                    <a:bodyPr/>
                    <a:lstStyle/>
                    <a:p>
                      <a:r>
                        <a:rPr lang="en-US" sz="1000" dirty="0" smtClean="0"/>
                        <a:t>Interest is capitalized quarterly and at end of status</a:t>
                      </a:r>
                      <a:endParaRPr lang="en-US" sz="1000" dirty="0"/>
                    </a:p>
                  </a:txBody>
                  <a:tcPr/>
                </a:tc>
                <a:tc>
                  <a:txBody>
                    <a:bodyPr/>
                    <a:lstStyle/>
                    <a:p>
                      <a:pPr algn="ctr" fontAlgn="ctr"/>
                      <a:r>
                        <a:rPr lang="en-US" sz="1000" b="0" i="0" u="none" strike="noStrike">
                          <a:solidFill>
                            <a:srgbClr val="000000"/>
                          </a:solidFill>
                          <a:effectLst/>
                          <a:latin typeface="Arial" panose="020B0604020202020204" pitchFamily="34" charset="0"/>
                        </a:rPr>
                        <a:t>$5,000</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$237</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$5,237</a:t>
                      </a:r>
                    </a:p>
                  </a:txBody>
                  <a:tcPr marL="0" marR="0" marT="0" marB="0" anchor="ctr"/>
                </a:tc>
                <a:tc>
                  <a:txBody>
                    <a:bodyPr/>
                    <a:lstStyle/>
                    <a:p>
                      <a:pPr algn="ctr" fontAlgn="ctr"/>
                      <a:r>
                        <a:rPr lang="en-US" sz="1000" b="0" i="0" u="none" strike="noStrike" dirty="0" smtClean="0">
                          <a:solidFill>
                            <a:srgbClr val="000000"/>
                          </a:solidFill>
                          <a:effectLst/>
                          <a:latin typeface="Arial" panose="020B0604020202020204" pitchFamily="34" charset="0"/>
                        </a:rPr>
                        <a:t>120</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$55</a:t>
                      </a:r>
                    </a:p>
                  </a:txBody>
                  <a:tcPr marL="0" marR="0" marT="0" marB="0" anchor="ctr"/>
                </a:tc>
                <a:tc>
                  <a:txBody>
                    <a:bodyPr/>
                    <a:lstStyle/>
                    <a:p>
                      <a:pPr algn="ctr" fontAlgn="ctr"/>
                      <a:r>
                        <a:rPr lang="en-US" sz="1000" b="0" i="0" u="none" strike="noStrike">
                          <a:solidFill>
                            <a:srgbClr val="000000"/>
                          </a:solidFill>
                          <a:effectLst/>
                          <a:latin typeface="Arial" panose="020B0604020202020204" pitchFamily="34" charset="0"/>
                        </a:rPr>
                        <a:t>$6,562</a:t>
                      </a:r>
                    </a:p>
                  </a:txBody>
                  <a:tcPr marL="0" marR="0" marT="0" marB="0" anchor="ctr"/>
                </a:tc>
                <a:tc>
                  <a:txBody>
                    <a:bodyPr/>
                    <a:lstStyle/>
                    <a:p>
                      <a:pPr algn="ctr" fontAlgn="ctr"/>
                      <a:r>
                        <a:rPr lang="en-US" sz="1000" b="0" i="0" u="none" strike="noStrike" dirty="0">
                          <a:solidFill>
                            <a:srgbClr val="FF0000"/>
                          </a:solidFill>
                          <a:effectLst/>
                          <a:latin typeface="Arial" panose="020B0604020202020204" pitchFamily="34" charset="0"/>
                        </a:rPr>
                        <a:t>$1,615</a:t>
                      </a:r>
                    </a:p>
                  </a:txBody>
                  <a:tcPr marL="0" marR="0" marT="0" marB="0" anchor="ctr"/>
                </a:tc>
              </a:tr>
            </a:tbl>
          </a:graphicData>
        </a:graphic>
      </p:graphicFrame>
    </p:spTree>
    <p:extLst>
      <p:ext uri="{BB962C8B-B14F-4D97-AF65-F5344CB8AC3E}">
        <p14:creationId xmlns:p14="http://schemas.microsoft.com/office/powerpoint/2010/main" val="1253458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 y="778028"/>
            <a:ext cx="8895644" cy="639610"/>
          </a:xfrm>
        </p:spPr>
        <p:txBody>
          <a:bodyPr>
            <a:noAutofit/>
          </a:bodyPr>
          <a:lstStyle/>
          <a:p>
            <a:r>
              <a:rPr lang="en-US" sz="2800" dirty="0" smtClean="0"/>
              <a:t>Understanding Grace, Deferment and Forbearance Options</a:t>
            </a:r>
            <a:endParaRPr lang="en-US" sz="2800" dirty="0"/>
          </a:p>
        </p:txBody>
      </p:sp>
      <p:sp>
        <p:nvSpPr>
          <p:cNvPr id="5" name="Content Placeholder 1"/>
          <p:cNvSpPr>
            <a:spLocks noGrp="1"/>
          </p:cNvSpPr>
          <p:nvPr>
            <p:ph idx="1"/>
          </p:nvPr>
        </p:nvSpPr>
        <p:spPr>
          <a:xfrm>
            <a:off x="457200" y="1600201"/>
            <a:ext cx="8229600" cy="4021666"/>
          </a:xfrm>
        </p:spPr>
        <p:txBody>
          <a:bodyPr>
            <a:normAutofit fontScale="70000" lnSpcReduction="20000"/>
          </a:bodyPr>
          <a:lstStyle/>
          <a:p>
            <a:r>
              <a:rPr lang="en-US" sz="2200" b="1" dirty="0" smtClean="0">
                <a:solidFill>
                  <a:srgbClr val="0070C0"/>
                </a:solidFill>
              </a:rPr>
              <a:t>Grace Period - </a:t>
            </a:r>
            <a:r>
              <a:rPr lang="en-US" sz="2200" b="1" dirty="0">
                <a:solidFill>
                  <a:srgbClr val="0070C0"/>
                </a:solidFill>
              </a:rPr>
              <a:t>period of time after a borrower graduates, leaves school or drops to less than </a:t>
            </a:r>
            <a:r>
              <a:rPr lang="en-US" sz="2200" b="1" dirty="0" smtClean="0">
                <a:solidFill>
                  <a:srgbClr val="0070C0"/>
                </a:solidFill>
              </a:rPr>
              <a:t>half-time</a:t>
            </a:r>
            <a:endParaRPr lang="en-US" sz="2200" b="1" dirty="0">
              <a:solidFill>
                <a:srgbClr val="0070C0"/>
              </a:solidFill>
            </a:endParaRPr>
          </a:p>
          <a:p>
            <a:pPr lvl="1">
              <a:buClr>
                <a:schemeClr val="accent2"/>
              </a:buClr>
              <a:buFont typeface="Wingdings" panose="05000000000000000000" pitchFamily="2" charset="2"/>
              <a:buChar char="§"/>
            </a:pPr>
            <a:r>
              <a:rPr lang="en-US" sz="1900" dirty="0" smtClean="0"/>
              <a:t>No payments required during this period</a:t>
            </a:r>
          </a:p>
          <a:p>
            <a:pPr lvl="1">
              <a:buClr>
                <a:schemeClr val="accent2"/>
              </a:buClr>
              <a:buFont typeface="Wingdings" panose="05000000000000000000" pitchFamily="2" charset="2"/>
              <a:buChar char="§"/>
            </a:pPr>
            <a:r>
              <a:rPr lang="en-US" sz="1900" dirty="0" smtClean="0"/>
              <a:t>Time varies based on loan type</a:t>
            </a:r>
          </a:p>
          <a:p>
            <a:pPr lvl="1">
              <a:buClr>
                <a:schemeClr val="accent2"/>
              </a:buClr>
              <a:buFont typeface="Wingdings" panose="05000000000000000000" pitchFamily="2" charset="2"/>
              <a:buChar char="§"/>
            </a:pPr>
            <a:r>
              <a:rPr lang="en-US" sz="1900" dirty="0" smtClean="0"/>
              <a:t>Does not adversely impact credit</a:t>
            </a:r>
          </a:p>
          <a:p>
            <a:pPr lvl="1"/>
            <a:endParaRPr lang="en-US" sz="1100" dirty="0" smtClean="0"/>
          </a:p>
          <a:p>
            <a:r>
              <a:rPr lang="en-US" sz="2200" b="1" dirty="0" smtClean="0">
                <a:solidFill>
                  <a:srgbClr val="0070C0"/>
                </a:solidFill>
              </a:rPr>
              <a:t>Deferment - period when borrower who meets certain criteria may suspend loan payments</a:t>
            </a:r>
          </a:p>
          <a:p>
            <a:pPr lvl="1">
              <a:buClr>
                <a:schemeClr val="accent2"/>
              </a:buClr>
              <a:buFont typeface="Wingdings" panose="05000000000000000000" pitchFamily="2" charset="2"/>
              <a:buChar char="§"/>
            </a:pPr>
            <a:r>
              <a:rPr lang="en-US" sz="1900" dirty="0" smtClean="0"/>
              <a:t>Common types of deferment:</a:t>
            </a:r>
            <a:endParaRPr lang="en-US" sz="1900" dirty="0"/>
          </a:p>
          <a:p>
            <a:pPr lvl="2">
              <a:buClr>
                <a:schemeClr val="accent3"/>
              </a:buClr>
              <a:buFont typeface="Arial" panose="020B0604020202020204" pitchFamily="34" charset="0"/>
              <a:buChar char="•"/>
            </a:pPr>
            <a:r>
              <a:rPr lang="en-US" sz="1700" dirty="0" smtClean="0"/>
              <a:t>In-school</a:t>
            </a:r>
            <a:endParaRPr lang="en-US" sz="1700" dirty="0"/>
          </a:p>
          <a:p>
            <a:pPr lvl="2">
              <a:buClr>
                <a:schemeClr val="accent3"/>
              </a:buClr>
              <a:buFont typeface="Arial" panose="020B0604020202020204" pitchFamily="34" charset="0"/>
              <a:buChar char="•"/>
            </a:pPr>
            <a:r>
              <a:rPr lang="en-US" sz="1700" dirty="0" smtClean="0"/>
              <a:t>Economic Hardship</a:t>
            </a:r>
          </a:p>
          <a:p>
            <a:pPr lvl="2">
              <a:buClr>
                <a:schemeClr val="accent3"/>
              </a:buClr>
              <a:buFont typeface="Arial" panose="020B0604020202020204" pitchFamily="34" charset="0"/>
              <a:buChar char="•"/>
            </a:pPr>
            <a:r>
              <a:rPr lang="en-US" sz="1700" dirty="0" smtClean="0"/>
              <a:t>Military</a:t>
            </a:r>
          </a:p>
          <a:p>
            <a:pPr lvl="1">
              <a:buClr>
                <a:schemeClr val="accent2"/>
              </a:buClr>
              <a:buFont typeface="Wingdings" panose="05000000000000000000" pitchFamily="2" charset="2"/>
              <a:buChar char="§"/>
            </a:pPr>
            <a:r>
              <a:rPr lang="en-US" sz="1900" dirty="0"/>
              <a:t>Does not adversely impact credit</a:t>
            </a:r>
          </a:p>
          <a:p>
            <a:pPr lvl="1"/>
            <a:endParaRPr lang="en-US" sz="1100" dirty="0"/>
          </a:p>
          <a:p>
            <a:r>
              <a:rPr lang="en-US" sz="2200" b="1" dirty="0" smtClean="0">
                <a:solidFill>
                  <a:srgbClr val="0070C0"/>
                </a:solidFill>
              </a:rPr>
              <a:t>Forbearance - typically sought for temporary repayment </a:t>
            </a:r>
            <a:r>
              <a:rPr lang="en-US" sz="2200" b="1" dirty="0">
                <a:solidFill>
                  <a:srgbClr val="0070C0"/>
                </a:solidFill>
              </a:rPr>
              <a:t>r</a:t>
            </a:r>
            <a:r>
              <a:rPr lang="en-US" sz="2200" b="1" dirty="0" smtClean="0">
                <a:solidFill>
                  <a:srgbClr val="0070C0"/>
                </a:solidFill>
              </a:rPr>
              <a:t>elief and provides temporary adjustment of no payments or reduced payments</a:t>
            </a:r>
            <a:endParaRPr lang="en-US" sz="2200" b="1" dirty="0">
              <a:solidFill>
                <a:srgbClr val="0070C0"/>
              </a:solidFill>
            </a:endParaRPr>
          </a:p>
          <a:p>
            <a:pPr lvl="1">
              <a:buClr>
                <a:schemeClr val="accent2"/>
              </a:buClr>
              <a:buFont typeface="Wingdings" panose="05000000000000000000" pitchFamily="2" charset="2"/>
              <a:buChar char="§"/>
            </a:pPr>
            <a:r>
              <a:rPr lang="en-US" sz="1900" dirty="0" smtClean="0"/>
              <a:t>Be careful to use because it adds expense</a:t>
            </a:r>
            <a:endParaRPr lang="en-US" sz="1900" dirty="0"/>
          </a:p>
          <a:p>
            <a:pPr lvl="1">
              <a:buClr>
                <a:schemeClr val="accent2"/>
              </a:buClr>
              <a:buFont typeface="Wingdings" panose="05000000000000000000" pitchFamily="2" charset="2"/>
              <a:buChar char="§"/>
            </a:pPr>
            <a:r>
              <a:rPr lang="en-US" sz="1900" dirty="0" smtClean="0"/>
              <a:t>Can be very useful to help avoid delinquency and default</a:t>
            </a:r>
          </a:p>
          <a:p>
            <a:pPr lvl="1">
              <a:buClr>
                <a:schemeClr val="accent2"/>
              </a:buClr>
              <a:buFont typeface="Wingdings" panose="05000000000000000000" pitchFamily="2" charset="2"/>
              <a:buChar char="§"/>
            </a:pPr>
            <a:r>
              <a:rPr lang="en-US" sz="1900" dirty="0"/>
              <a:t>Does not adversely impact credit</a:t>
            </a:r>
          </a:p>
          <a:p>
            <a:pPr lvl="1">
              <a:buClr>
                <a:schemeClr val="accent2"/>
              </a:buClr>
              <a:buFont typeface="Wingdings" panose="05000000000000000000" pitchFamily="2" charset="2"/>
              <a:buChar char="§"/>
            </a:pPr>
            <a:endParaRPr lang="en-US" sz="1900" dirty="0"/>
          </a:p>
        </p:txBody>
      </p:sp>
      <p:sp>
        <p:nvSpPr>
          <p:cNvPr id="2" name="TextBox 1"/>
          <p:cNvSpPr txBox="1"/>
          <p:nvPr/>
        </p:nvSpPr>
        <p:spPr>
          <a:xfrm>
            <a:off x="4153259" y="3061405"/>
            <a:ext cx="2721935" cy="657667"/>
          </a:xfrm>
          <a:prstGeom prst="rect">
            <a:avLst/>
          </a:prstGeom>
        </p:spPr>
        <p:txBody>
          <a:bodyPr wrap="none" rtlCol="0">
            <a:normAutofit/>
          </a:bodyPr>
          <a:lstStyle/>
          <a:p>
            <a:pPr marL="285750" marR="0" indent="-285750" algn="l" defTabSz="457200" rtl="0" eaLnBrk="1" fontAlgn="auto" latinLnBrk="0" hangingPunct="1">
              <a:lnSpc>
                <a:spcPct val="100000"/>
              </a:lnSpc>
              <a:spcBef>
                <a:spcPct val="0"/>
              </a:spcBef>
              <a:spcAft>
                <a:spcPts val="0"/>
              </a:spcAft>
              <a:buClr>
                <a:schemeClr val="accent3"/>
              </a:buClr>
              <a:buSzTx/>
              <a:buFont typeface="Arial" panose="020B0604020202020204" pitchFamily="34" charset="0"/>
              <a:buChar char="•"/>
              <a:tabLst/>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Unemployment</a:t>
            </a:r>
          </a:p>
          <a:p>
            <a:pPr marL="285750" marR="0" indent="-285750" algn="l" defTabSz="457200" rtl="0" eaLnBrk="1" fontAlgn="auto" latinLnBrk="0" hangingPunct="1">
              <a:lnSpc>
                <a:spcPct val="100000"/>
              </a:lnSpc>
              <a:spcBef>
                <a:spcPct val="0"/>
              </a:spcBef>
              <a:spcAft>
                <a:spcPts val="0"/>
              </a:spcAft>
              <a:buClr>
                <a:schemeClr val="accent3"/>
              </a:buClr>
              <a:buSzTx/>
              <a:buFont typeface="Arial" panose="020B0604020202020204" pitchFamily="34" charset="0"/>
              <a:buChar char="•"/>
              <a:tabLst/>
            </a:pPr>
            <a:r>
              <a:rPr lang="en-US" sz="1200" dirty="0" smtClean="0">
                <a:latin typeface="+mj-lt"/>
                <a:ea typeface="+mj-ea"/>
                <a:cs typeface="+mj-cs"/>
              </a:rPr>
              <a:t>Graduate Fellowship</a:t>
            </a:r>
            <a:endParaRPr kumimoji="0" lang="en-US" sz="1200" b="0" i="0" u="none" strike="noStrike" kern="1200" cap="none" spc="0" normalizeH="0" baseline="0" noProof="0" dirty="0" err="1"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09972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Federal Loan Repayment Plans</a:t>
            </a:r>
            <a:endParaRPr lang="en-US" dirty="0"/>
          </a:p>
        </p:txBody>
      </p:sp>
      <p:sp>
        <p:nvSpPr>
          <p:cNvPr id="2" name="Content Placeholder 1"/>
          <p:cNvSpPr>
            <a:spLocks noGrp="1"/>
          </p:cNvSpPr>
          <p:nvPr>
            <p:ph idx="1"/>
          </p:nvPr>
        </p:nvSpPr>
        <p:spPr/>
        <p:txBody>
          <a:bodyPr>
            <a:noAutofit/>
          </a:bodyPr>
          <a:lstStyle/>
          <a:p>
            <a:r>
              <a:rPr lang="en-US" sz="2000" b="1" dirty="0" smtClean="0">
                <a:solidFill>
                  <a:srgbClr val="1F77C3"/>
                </a:solidFill>
              </a:rPr>
              <a:t>Standard Repayment</a:t>
            </a:r>
          </a:p>
          <a:p>
            <a:pPr lvl="1">
              <a:buClr>
                <a:schemeClr val="accent2"/>
              </a:buClr>
              <a:buFont typeface="Wingdings" panose="05000000000000000000" pitchFamily="2" charset="2"/>
              <a:buChar char="§"/>
            </a:pPr>
            <a:r>
              <a:rPr lang="en-US" sz="1800" dirty="0" smtClean="0"/>
              <a:t>Level monthly payments that cover accruing interest and a portion of principal over a 10-year period</a:t>
            </a:r>
          </a:p>
          <a:p>
            <a:pPr lvl="1">
              <a:buClr>
                <a:schemeClr val="accent2"/>
              </a:buClr>
              <a:buFont typeface="Wingdings" panose="05000000000000000000" pitchFamily="2" charset="2"/>
              <a:buChar char="§"/>
            </a:pPr>
            <a:r>
              <a:rPr lang="en-US" sz="1800" dirty="0" smtClean="0"/>
              <a:t>Higher monthly payments</a:t>
            </a:r>
          </a:p>
          <a:p>
            <a:pPr lvl="1">
              <a:buClr>
                <a:schemeClr val="accent2"/>
              </a:buClr>
              <a:buFont typeface="Wingdings" panose="05000000000000000000" pitchFamily="2" charset="2"/>
              <a:buChar char="§"/>
            </a:pPr>
            <a:r>
              <a:rPr lang="en-US" sz="1800" b="1" dirty="0" smtClean="0"/>
              <a:t>Lowest overall cost</a:t>
            </a:r>
          </a:p>
          <a:p>
            <a:pPr marL="457200" lvl="1" indent="0">
              <a:buNone/>
            </a:pPr>
            <a:endParaRPr lang="en-US" sz="2000" dirty="0" smtClean="0"/>
          </a:p>
          <a:p>
            <a:r>
              <a:rPr lang="en-US" sz="2000" b="1" dirty="0" smtClean="0">
                <a:solidFill>
                  <a:srgbClr val="1F77C3"/>
                </a:solidFill>
              </a:rPr>
              <a:t>Graduated Repayment</a:t>
            </a:r>
          </a:p>
          <a:p>
            <a:pPr lvl="1">
              <a:buClr>
                <a:schemeClr val="accent2"/>
              </a:buClr>
              <a:buFont typeface="Wingdings" panose="05000000000000000000" pitchFamily="2" charset="2"/>
              <a:buChar char="§"/>
            </a:pPr>
            <a:r>
              <a:rPr lang="en-US" sz="1800" dirty="0" smtClean="0"/>
              <a:t>Payments start low, increase over time</a:t>
            </a:r>
          </a:p>
          <a:p>
            <a:pPr lvl="1">
              <a:buClr>
                <a:schemeClr val="accent2"/>
              </a:buClr>
              <a:buFont typeface="Wingdings" panose="05000000000000000000" pitchFamily="2" charset="2"/>
              <a:buChar char="§"/>
            </a:pPr>
            <a:r>
              <a:rPr lang="en-US" sz="1800" dirty="0" smtClean="0"/>
              <a:t>Interest only payments followed by standard principal and interest</a:t>
            </a:r>
          </a:p>
          <a:p>
            <a:pPr lvl="1">
              <a:buClr>
                <a:schemeClr val="accent2"/>
              </a:buClr>
              <a:buFont typeface="Wingdings" panose="05000000000000000000" pitchFamily="2" charset="2"/>
              <a:buChar char="§"/>
            </a:pPr>
            <a:r>
              <a:rPr lang="en-US" sz="1800" dirty="0" smtClean="0"/>
              <a:t>Finish in 10 years</a:t>
            </a:r>
          </a:p>
          <a:p>
            <a:pPr lvl="1">
              <a:buClr>
                <a:schemeClr val="accent2"/>
              </a:buClr>
              <a:buFont typeface="Wingdings" panose="05000000000000000000" pitchFamily="2" charset="2"/>
              <a:buChar char="§"/>
            </a:pPr>
            <a:r>
              <a:rPr lang="en-US" sz="1800" dirty="0" smtClean="0"/>
              <a:t>Higher overall cost – but provides lower initial payment amount</a:t>
            </a:r>
          </a:p>
          <a:p>
            <a:pPr lvl="1">
              <a:buClr>
                <a:schemeClr val="accent2"/>
              </a:buClr>
              <a:buFont typeface="Wingdings" panose="05000000000000000000" pitchFamily="2" charset="2"/>
              <a:buChar char="§"/>
            </a:pPr>
            <a:r>
              <a:rPr lang="en-US" sz="1800" dirty="0" smtClean="0">
                <a:solidFill>
                  <a:srgbClr val="000000"/>
                </a:solidFill>
              </a:rPr>
              <a:t>Can be combined with Extended Repayment </a:t>
            </a:r>
          </a:p>
        </p:txBody>
      </p:sp>
    </p:spTree>
    <p:extLst>
      <p:ext uri="{BB962C8B-B14F-4D97-AF65-F5344CB8AC3E}">
        <p14:creationId xmlns:p14="http://schemas.microsoft.com/office/powerpoint/2010/main" val="247812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Federal Loan Repayment Plans (Continued)</a:t>
            </a:r>
            <a:endParaRPr lang="en-US" dirty="0"/>
          </a:p>
        </p:txBody>
      </p:sp>
      <p:sp>
        <p:nvSpPr>
          <p:cNvPr id="2" name="Content Placeholder 1"/>
          <p:cNvSpPr>
            <a:spLocks noGrp="1"/>
          </p:cNvSpPr>
          <p:nvPr>
            <p:ph idx="1"/>
          </p:nvPr>
        </p:nvSpPr>
        <p:spPr/>
        <p:txBody>
          <a:bodyPr/>
          <a:lstStyle/>
          <a:p>
            <a:r>
              <a:rPr lang="en-US" sz="2000" b="1" dirty="0" smtClean="0">
                <a:solidFill>
                  <a:srgbClr val="1F77C3"/>
                </a:solidFill>
              </a:rPr>
              <a:t>Income Sensitive Repayment (Non-direct Federal Loans)</a:t>
            </a:r>
          </a:p>
          <a:p>
            <a:pPr lvl="1">
              <a:buClr>
                <a:schemeClr val="accent2"/>
              </a:buClr>
              <a:buFont typeface="Wingdings" panose="05000000000000000000" pitchFamily="2" charset="2"/>
              <a:buChar char="§"/>
            </a:pPr>
            <a:r>
              <a:rPr lang="en-US" sz="1800" dirty="0" smtClean="0"/>
              <a:t>Payments are based on percentage of your monthly income</a:t>
            </a:r>
          </a:p>
          <a:p>
            <a:pPr lvl="1">
              <a:buClr>
                <a:schemeClr val="accent2"/>
              </a:buClr>
              <a:buFont typeface="Wingdings" panose="05000000000000000000" pitchFamily="2" charset="2"/>
              <a:buChar char="§"/>
            </a:pPr>
            <a:r>
              <a:rPr lang="en-US" sz="1800" dirty="0" smtClean="0"/>
              <a:t>Payments must be sufficient to cover accruing interest</a:t>
            </a:r>
          </a:p>
          <a:p>
            <a:pPr lvl="1">
              <a:buClr>
                <a:schemeClr val="accent2"/>
              </a:buClr>
              <a:buFont typeface="Wingdings" panose="05000000000000000000" pitchFamily="2" charset="2"/>
              <a:buChar char="§"/>
            </a:pPr>
            <a:r>
              <a:rPr lang="en-US" sz="1800" dirty="0" smtClean="0"/>
              <a:t>Finish in 10 years (may be extended to 15 years)</a:t>
            </a:r>
            <a:r>
              <a:rPr lang="en-US" sz="1400" dirty="0" smtClean="0"/>
              <a:t/>
            </a:r>
            <a:br>
              <a:rPr lang="en-US" sz="1400" dirty="0" smtClean="0"/>
            </a:br>
            <a:endParaRPr lang="en-US" sz="1600" dirty="0" smtClean="0"/>
          </a:p>
          <a:p>
            <a:r>
              <a:rPr lang="en-US" sz="2000" b="1" dirty="0" smtClean="0">
                <a:solidFill>
                  <a:srgbClr val="1F77C3"/>
                </a:solidFill>
              </a:rPr>
              <a:t>Income-Contingent Repayment (Direct Loans Only)</a:t>
            </a:r>
          </a:p>
          <a:p>
            <a:pPr lvl="1">
              <a:buClr>
                <a:schemeClr val="accent2"/>
              </a:buClr>
              <a:buFont typeface="Wingdings" panose="05000000000000000000" pitchFamily="2" charset="2"/>
              <a:buChar char="§"/>
            </a:pPr>
            <a:r>
              <a:rPr lang="en-US" sz="1800" dirty="0" smtClean="0"/>
              <a:t>Payment is based on income</a:t>
            </a:r>
          </a:p>
          <a:p>
            <a:pPr lvl="1">
              <a:buClr>
                <a:schemeClr val="accent2"/>
              </a:buClr>
              <a:buFont typeface="Wingdings" panose="05000000000000000000" pitchFamily="2" charset="2"/>
              <a:buChar char="§"/>
            </a:pPr>
            <a:r>
              <a:rPr lang="en-US" sz="1800" dirty="0" smtClean="0"/>
              <a:t>Negative amortization is allowed</a:t>
            </a:r>
          </a:p>
          <a:p>
            <a:pPr lvl="1">
              <a:buClr>
                <a:schemeClr val="accent2"/>
              </a:buClr>
              <a:buFont typeface="Wingdings" panose="05000000000000000000" pitchFamily="2" charset="2"/>
              <a:buChar char="§"/>
            </a:pPr>
            <a:r>
              <a:rPr lang="en-US" sz="1800" dirty="0" smtClean="0"/>
              <a:t>Up to 25 years to repay</a:t>
            </a:r>
          </a:p>
          <a:p>
            <a:pPr lvl="1">
              <a:buClr>
                <a:schemeClr val="accent2"/>
              </a:buClr>
              <a:buFont typeface="Wingdings" panose="05000000000000000000" pitchFamily="2" charset="2"/>
              <a:buChar char="§"/>
            </a:pPr>
            <a:r>
              <a:rPr lang="en-US" sz="1800" dirty="0" smtClean="0"/>
              <a:t>Balance remaining after 25 years’ worth of payments can be forgiven</a:t>
            </a:r>
          </a:p>
          <a:p>
            <a:pPr lvl="1"/>
            <a:endParaRPr lang="en-US" sz="1400" dirty="0" smtClean="0"/>
          </a:p>
          <a:p>
            <a:endParaRPr lang="en-US" sz="1200" dirty="0" smtClean="0"/>
          </a:p>
        </p:txBody>
      </p:sp>
    </p:spTree>
    <p:extLst>
      <p:ext uri="{BB962C8B-B14F-4D97-AF65-F5344CB8AC3E}">
        <p14:creationId xmlns:p14="http://schemas.microsoft.com/office/powerpoint/2010/main" val="913210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Federal Loan Repayment Plans (Continued)</a:t>
            </a:r>
            <a:endParaRPr lang="en-US" dirty="0"/>
          </a:p>
        </p:txBody>
      </p:sp>
      <p:sp>
        <p:nvSpPr>
          <p:cNvPr id="2" name="Content Placeholder 1"/>
          <p:cNvSpPr>
            <a:spLocks noGrp="1"/>
          </p:cNvSpPr>
          <p:nvPr>
            <p:ph idx="1"/>
          </p:nvPr>
        </p:nvSpPr>
        <p:spPr/>
        <p:txBody>
          <a:bodyPr>
            <a:normAutofit fontScale="55000" lnSpcReduction="20000"/>
          </a:bodyPr>
          <a:lstStyle/>
          <a:p>
            <a:r>
              <a:rPr lang="en-US" b="1" dirty="0" smtClean="0">
                <a:solidFill>
                  <a:srgbClr val="1F77C3"/>
                </a:solidFill>
              </a:rPr>
              <a:t>Extended Repayment</a:t>
            </a:r>
          </a:p>
          <a:p>
            <a:pPr lvl="1">
              <a:buClr>
                <a:schemeClr val="accent2"/>
              </a:buClr>
              <a:buFont typeface="Wingdings" panose="05000000000000000000" pitchFamily="2" charset="2"/>
              <a:buChar char="§"/>
            </a:pPr>
            <a:r>
              <a:rPr lang="en-US" sz="2600" dirty="0" smtClean="0"/>
              <a:t>Available to borrowers who have accumulated more than $30K in Direct or FFELP Federal Stafford, PLUS and Consolidation loans first disbursed on or after October 7, 1998</a:t>
            </a:r>
          </a:p>
          <a:p>
            <a:pPr lvl="2">
              <a:buClr>
                <a:schemeClr val="accent3"/>
              </a:buClr>
              <a:buFont typeface="Arial" panose="020B0604020202020204" pitchFamily="34" charset="0"/>
              <a:buChar char="•"/>
            </a:pPr>
            <a:r>
              <a:rPr lang="en-US" sz="2600" dirty="0" smtClean="0"/>
              <a:t>Direct and FFELP Federal Loans are accumulated separately in determining eligibility</a:t>
            </a:r>
          </a:p>
          <a:p>
            <a:pPr lvl="1">
              <a:buClr>
                <a:schemeClr val="accent2"/>
              </a:buClr>
              <a:buFont typeface="Wingdings" panose="05000000000000000000" pitchFamily="2" charset="2"/>
              <a:buChar char="§"/>
            </a:pPr>
            <a:r>
              <a:rPr lang="en-US" sz="2600" dirty="0" smtClean="0"/>
              <a:t>Repayment can be extended up to 25 years</a:t>
            </a:r>
          </a:p>
          <a:p>
            <a:pPr lvl="1">
              <a:buClr>
                <a:schemeClr val="accent2"/>
              </a:buClr>
              <a:buFont typeface="Wingdings" panose="05000000000000000000" pitchFamily="2" charset="2"/>
              <a:buChar char="§"/>
            </a:pPr>
            <a:r>
              <a:rPr lang="en-US" sz="2600" dirty="0" smtClean="0"/>
              <a:t>Payments may be fixed or graduated</a:t>
            </a:r>
          </a:p>
          <a:p>
            <a:pPr lvl="1">
              <a:buClr>
                <a:schemeClr val="accent2"/>
              </a:buClr>
              <a:buFont typeface="Wingdings" panose="05000000000000000000" pitchFamily="2" charset="2"/>
              <a:buChar char="§"/>
            </a:pPr>
            <a:r>
              <a:rPr lang="en-US" sz="2600" dirty="0" smtClean="0"/>
              <a:t>Permits you to manage monthly cash flow needs, but will increase your cost</a:t>
            </a:r>
          </a:p>
          <a:p>
            <a:pPr marL="0" indent="0">
              <a:buNone/>
            </a:pPr>
            <a:endParaRPr lang="en-US" sz="1400" b="1" dirty="0" smtClean="0"/>
          </a:p>
          <a:p>
            <a:r>
              <a:rPr lang="en-US" b="1" dirty="0" smtClean="0">
                <a:solidFill>
                  <a:srgbClr val="1F77C3"/>
                </a:solidFill>
              </a:rPr>
              <a:t>Income-Based Repayment</a:t>
            </a:r>
          </a:p>
          <a:p>
            <a:pPr lvl="1">
              <a:buClr>
                <a:schemeClr val="accent2"/>
              </a:buClr>
              <a:buFont typeface="Wingdings" panose="05000000000000000000" pitchFamily="2" charset="2"/>
              <a:buChar char="§"/>
            </a:pPr>
            <a:r>
              <a:rPr lang="en-US" sz="2600" dirty="0" smtClean="0"/>
              <a:t>Available to borrowers of most federal student loans experiencing financial hardship</a:t>
            </a:r>
          </a:p>
          <a:p>
            <a:pPr lvl="1">
              <a:buClr>
                <a:schemeClr val="accent2"/>
              </a:buClr>
              <a:buFont typeface="Wingdings" panose="05000000000000000000" pitchFamily="2" charset="2"/>
              <a:buChar char="§"/>
            </a:pPr>
            <a:r>
              <a:rPr lang="en-US" sz="2600" dirty="0" smtClean="0"/>
              <a:t>Borrower qualifies if annual amount due on all eligible student loans under a standard repayment period exceeds 15% of “discretionary income” </a:t>
            </a:r>
          </a:p>
          <a:p>
            <a:pPr lvl="1">
              <a:buClr>
                <a:schemeClr val="accent2"/>
              </a:buClr>
              <a:buFont typeface="Wingdings" panose="05000000000000000000" pitchFamily="2" charset="2"/>
              <a:buChar char="§"/>
            </a:pPr>
            <a:r>
              <a:rPr lang="en-US" sz="2600" dirty="0" smtClean="0"/>
              <a:t>If eligible for IBR, borrower’s monthly payment will be determined by a formula that takes into account household size and adjusted gross income.  Increases in income will impact the required monthly payment amount</a:t>
            </a:r>
          </a:p>
          <a:p>
            <a:pPr lvl="1">
              <a:buClr>
                <a:schemeClr val="accent2"/>
              </a:buClr>
              <a:buFont typeface="Wingdings" panose="05000000000000000000" pitchFamily="2" charset="2"/>
              <a:buChar char="§"/>
            </a:pPr>
            <a:r>
              <a:rPr lang="en-US" sz="2600" dirty="0" smtClean="0"/>
              <a:t>Unpaid balance may be forgiven after 25 years of scheduled monthly payments</a:t>
            </a:r>
          </a:p>
          <a:p>
            <a:pPr lvl="1">
              <a:buClr>
                <a:schemeClr val="accent2"/>
              </a:buClr>
              <a:buFont typeface="Wingdings" panose="05000000000000000000" pitchFamily="2" charset="2"/>
              <a:buChar char="§"/>
            </a:pPr>
            <a:r>
              <a:rPr lang="en-US" sz="2600" b="1" i="1" dirty="0" smtClean="0"/>
              <a:t>Changes effective for Direct Loans made to new borrowers on or after July 1, 2014: </a:t>
            </a:r>
          </a:p>
          <a:p>
            <a:pPr lvl="2">
              <a:buClr>
                <a:schemeClr val="accent3"/>
              </a:buClr>
              <a:buFont typeface="Arial" panose="020B0604020202020204" pitchFamily="34" charset="0"/>
              <a:buChar char="•"/>
            </a:pPr>
            <a:r>
              <a:rPr lang="en-US" sz="2600" dirty="0" smtClean="0"/>
              <a:t>Borrower qualifies if annual amount due under a standard repayment plan exceeds 10</a:t>
            </a:r>
            <a:r>
              <a:rPr lang="en-US" sz="2600" dirty="0"/>
              <a:t>% of discretionary income and </a:t>
            </a:r>
            <a:r>
              <a:rPr lang="en-US" sz="2600" dirty="0" smtClean="0"/>
              <a:t>unpaid balance may be forgiven after </a:t>
            </a:r>
            <a:r>
              <a:rPr lang="en-US" sz="2600" dirty="0"/>
              <a:t>20 years of </a:t>
            </a:r>
            <a:r>
              <a:rPr lang="en-US" sz="2600" dirty="0" smtClean="0"/>
              <a:t>payments</a:t>
            </a:r>
          </a:p>
        </p:txBody>
      </p:sp>
    </p:spTree>
    <p:extLst>
      <p:ext uri="{BB962C8B-B14F-4D97-AF65-F5344CB8AC3E}">
        <p14:creationId xmlns:p14="http://schemas.microsoft.com/office/powerpoint/2010/main" val="4144097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Federal Loan Repayment Plans (Continued)</a:t>
            </a:r>
            <a:endParaRPr lang="en-US" dirty="0"/>
          </a:p>
        </p:txBody>
      </p:sp>
      <p:sp>
        <p:nvSpPr>
          <p:cNvPr id="2" name="Content Placeholder 1"/>
          <p:cNvSpPr>
            <a:spLocks noGrp="1"/>
          </p:cNvSpPr>
          <p:nvPr>
            <p:ph idx="1"/>
          </p:nvPr>
        </p:nvSpPr>
        <p:spPr/>
        <p:txBody>
          <a:bodyPr>
            <a:normAutofit fontScale="92500" lnSpcReduction="20000"/>
          </a:bodyPr>
          <a:lstStyle/>
          <a:p>
            <a:pPr lvl="0"/>
            <a:r>
              <a:rPr lang="en-US" sz="2000" b="1" dirty="0">
                <a:solidFill>
                  <a:srgbClr val="1F77C3"/>
                </a:solidFill>
              </a:rPr>
              <a:t>Pay As You Earn (Direct Loans Only) </a:t>
            </a:r>
            <a:endParaRPr lang="en-US" sz="2000" b="1" dirty="0" smtClean="0">
              <a:solidFill>
                <a:srgbClr val="1F77C3"/>
              </a:solidFill>
            </a:endParaRPr>
          </a:p>
          <a:p>
            <a:pPr lvl="1">
              <a:buClr>
                <a:schemeClr val="accent2"/>
              </a:buClr>
              <a:buFont typeface="Wingdings" panose="05000000000000000000" pitchFamily="2" charset="2"/>
              <a:buChar char="§"/>
            </a:pPr>
            <a:r>
              <a:rPr lang="en-US" sz="1800" dirty="0" smtClean="0"/>
              <a:t>Announced </a:t>
            </a:r>
            <a:r>
              <a:rPr lang="en-US" sz="1800" dirty="0"/>
              <a:t>by ED December 21, 2012</a:t>
            </a:r>
          </a:p>
          <a:p>
            <a:pPr lvl="0">
              <a:buClr>
                <a:schemeClr val="accent2"/>
              </a:buClr>
              <a:buFont typeface="Wingdings" panose="05000000000000000000" pitchFamily="2" charset="2"/>
              <a:buChar char="§"/>
            </a:pPr>
            <a:endParaRPr lang="en-US" sz="1800" dirty="0"/>
          </a:p>
          <a:p>
            <a:pPr lvl="1">
              <a:buClr>
                <a:schemeClr val="accent2"/>
              </a:buClr>
              <a:buFont typeface="Wingdings" panose="05000000000000000000" pitchFamily="2" charset="2"/>
              <a:buChar char="§"/>
            </a:pPr>
            <a:r>
              <a:rPr lang="en-US" sz="1800" dirty="0"/>
              <a:t>Available to </a:t>
            </a:r>
            <a:r>
              <a:rPr lang="en-US" sz="1800" u="sng" dirty="0"/>
              <a:t>new</a:t>
            </a:r>
            <a:r>
              <a:rPr lang="en-US" sz="1800" dirty="0"/>
              <a:t> Direct loan borrowers (except Parent PLUS) experiencing financial hardship</a:t>
            </a:r>
          </a:p>
          <a:p>
            <a:pPr lvl="2">
              <a:buClr>
                <a:schemeClr val="accent3"/>
              </a:buClr>
              <a:buFont typeface="Arial" panose="020B0604020202020204" pitchFamily="34" charset="0"/>
              <a:buChar char="•"/>
            </a:pPr>
            <a:r>
              <a:rPr lang="en-US" sz="1800" dirty="0"/>
              <a:t>No loan balance as of October 1, 2007, and </a:t>
            </a:r>
          </a:p>
          <a:p>
            <a:pPr lvl="2">
              <a:buClr>
                <a:schemeClr val="accent3"/>
              </a:buClr>
              <a:buFont typeface="Arial" panose="020B0604020202020204" pitchFamily="34" charset="0"/>
              <a:buChar char="•"/>
            </a:pPr>
            <a:r>
              <a:rPr lang="en-US" sz="1800" dirty="0"/>
              <a:t>Received a Direct loan on or after October 1, 2011 </a:t>
            </a:r>
          </a:p>
          <a:p>
            <a:pPr lvl="2">
              <a:buClr>
                <a:schemeClr val="accent2"/>
              </a:buClr>
              <a:buFont typeface="Wingdings" panose="05000000000000000000" pitchFamily="2" charset="2"/>
              <a:buChar char="§"/>
            </a:pPr>
            <a:endParaRPr lang="en-US" sz="1800" dirty="0"/>
          </a:p>
          <a:p>
            <a:pPr lvl="1">
              <a:buClr>
                <a:schemeClr val="accent2"/>
              </a:buClr>
              <a:buFont typeface="Wingdings" panose="05000000000000000000" pitchFamily="2" charset="2"/>
              <a:buChar char="§"/>
            </a:pPr>
            <a:r>
              <a:rPr lang="en-US" sz="1800" dirty="0"/>
              <a:t>Borrower qualifies if annual monthly student loan payments exceed 10% of “discretionary income” </a:t>
            </a:r>
          </a:p>
          <a:p>
            <a:pPr lvl="1">
              <a:buClr>
                <a:schemeClr val="accent2"/>
              </a:buClr>
              <a:buFont typeface="Wingdings" panose="05000000000000000000" pitchFamily="2" charset="2"/>
              <a:buChar char="§"/>
            </a:pPr>
            <a:endParaRPr lang="en-US" sz="1800" dirty="0"/>
          </a:p>
          <a:p>
            <a:pPr lvl="1">
              <a:buClr>
                <a:schemeClr val="accent2"/>
              </a:buClr>
              <a:buFont typeface="Wingdings" panose="05000000000000000000" pitchFamily="2" charset="2"/>
              <a:buChar char="§"/>
            </a:pPr>
            <a:r>
              <a:rPr lang="en-US" sz="1800" dirty="0"/>
              <a:t>Similar to IBR, borrower’s monthly payment will be determined by a formula that takes into account family size and adjusted gross income.  Increases in income will impact the required monthly payment amount</a:t>
            </a:r>
          </a:p>
          <a:p>
            <a:pPr lvl="1">
              <a:buClr>
                <a:schemeClr val="accent2"/>
              </a:buClr>
              <a:buFont typeface="Wingdings" panose="05000000000000000000" pitchFamily="2" charset="2"/>
              <a:buChar char="§"/>
            </a:pPr>
            <a:endParaRPr lang="en-US" sz="1800" dirty="0"/>
          </a:p>
          <a:p>
            <a:pPr lvl="1">
              <a:buClr>
                <a:schemeClr val="accent2"/>
              </a:buClr>
              <a:buFont typeface="Wingdings" panose="05000000000000000000" pitchFamily="2" charset="2"/>
              <a:buChar char="§"/>
            </a:pPr>
            <a:r>
              <a:rPr lang="en-US" sz="1800" dirty="0"/>
              <a:t>Unpaid balance may be forgiven after 20 years of qualifying repayment</a:t>
            </a:r>
          </a:p>
          <a:p>
            <a:endParaRPr lang="en-US" dirty="0"/>
          </a:p>
        </p:txBody>
      </p:sp>
    </p:spTree>
    <p:extLst>
      <p:ext uri="{BB962C8B-B14F-4D97-AF65-F5344CB8AC3E}">
        <p14:creationId xmlns:p14="http://schemas.microsoft.com/office/powerpoint/2010/main" val="1251532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Federal Loan Repayment Plans (Continued)</a:t>
            </a:r>
            <a:endParaRPr lang="en-US" dirty="0"/>
          </a:p>
        </p:txBody>
      </p:sp>
      <p:sp>
        <p:nvSpPr>
          <p:cNvPr id="2" name="Content Placeholder 1"/>
          <p:cNvSpPr>
            <a:spLocks noGrp="1"/>
          </p:cNvSpPr>
          <p:nvPr>
            <p:ph idx="1"/>
          </p:nvPr>
        </p:nvSpPr>
        <p:spPr/>
        <p:txBody>
          <a:bodyPr>
            <a:normAutofit lnSpcReduction="10000"/>
          </a:bodyPr>
          <a:lstStyle/>
          <a:p>
            <a:r>
              <a:rPr lang="en-US" sz="2000" b="1" dirty="0" smtClean="0">
                <a:solidFill>
                  <a:srgbClr val="1F77C3"/>
                </a:solidFill>
              </a:rPr>
              <a:t>Loan Consolidation</a:t>
            </a:r>
          </a:p>
          <a:p>
            <a:pPr lvl="1">
              <a:buClr>
                <a:schemeClr val="accent2"/>
              </a:buClr>
              <a:buFont typeface="Wingdings" panose="05000000000000000000" pitchFamily="2" charset="2"/>
              <a:buChar char="§"/>
            </a:pPr>
            <a:r>
              <a:rPr lang="en-US" sz="1800" dirty="0" smtClean="0"/>
              <a:t>Provides the ability for borrowers to consolidate all of their federal loans into one new loan</a:t>
            </a:r>
          </a:p>
          <a:p>
            <a:pPr lvl="1">
              <a:buClr>
                <a:schemeClr val="accent2"/>
              </a:buClr>
              <a:buFont typeface="Wingdings" panose="05000000000000000000" pitchFamily="2" charset="2"/>
              <a:buChar char="§"/>
            </a:pPr>
            <a:r>
              <a:rPr lang="en-US" sz="1800" dirty="0" smtClean="0"/>
              <a:t>FFEL and Direct Stafford Loans, Perkins Loans and PLUS Loans may be consolidated</a:t>
            </a:r>
          </a:p>
          <a:p>
            <a:pPr lvl="1">
              <a:buClr>
                <a:schemeClr val="accent2"/>
              </a:buClr>
              <a:buFont typeface="Wingdings" panose="05000000000000000000" pitchFamily="2" charset="2"/>
              <a:buChar char="§"/>
            </a:pPr>
            <a:r>
              <a:rPr lang="en-US" sz="1800" dirty="0" smtClean="0"/>
              <a:t>Interest Rate: weighted average of the interest rates on the loans being consolidated rounded to the nearest higher one-eighth of one percent </a:t>
            </a:r>
          </a:p>
          <a:p>
            <a:pPr lvl="1">
              <a:buClr>
                <a:schemeClr val="accent2"/>
              </a:buClr>
              <a:buFont typeface="Wingdings" panose="05000000000000000000" pitchFamily="2" charset="2"/>
              <a:buChar char="§"/>
            </a:pPr>
            <a:r>
              <a:rPr lang="en-US" sz="1800" dirty="0" smtClean="0"/>
              <a:t>Multiple Repayment </a:t>
            </a:r>
            <a:r>
              <a:rPr lang="en-US" sz="1800" dirty="0"/>
              <a:t>O</a:t>
            </a:r>
            <a:r>
              <a:rPr lang="en-US" sz="1800" dirty="0" smtClean="0"/>
              <a:t>ptions: Standard, Graduated, Extended,  Income Contingent, Income Based</a:t>
            </a:r>
          </a:p>
          <a:p>
            <a:pPr lvl="1">
              <a:buClr>
                <a:schemeClr val="accent2"/>
              </a:buClr>
              <a:buFont typeface="Wingdings" panose="05000000000000000000" pitchFamily="2" charset="2"/>
              <a:buChar char="§"/>
            </a:pPr>
            <a:r>
              <a:rPr lang="en-US" sz="1800" dirty="0" smtClean="0"/>
              <a:t>Benefits:</a:t>
            </a:r>
          </a:p>
          <a:p>
            <a:pPr lvl="2">
              <a:buClr>
                <a:schemeClr val="accent3"/>
              </a:buClr>
            </a:pPr>
            <a:r>
              <a:rPr lang="en-US" sz="1800" dirty="0" smtClean="0"/>
              <a:t>Possible longer repayment period</a:t>
            </a:r>
          </a:p>
          <a:p>
            <a:pPr lvl="2">
              <a:buClr>
                <a:schemeClr val="accent3"/>
              </a:buClr>
            </a:pPr>
            <a:r>
              <a:rPr lang="en-US" sz="1800" dirty="0" smtClean="0"/>
              <a:t>Potential lower monthly payment</a:t>
            </a:r>
          </a:p>
          <a:p>
            <a:pPr lvl="2">
              <a:buClr>
                <a:schemeClr val="accent3"/>
              </a:buClr>
            </a:pPr>
            <a:r>
              <a:rPr lang="en-US" sz="1800" dirty="0" smtClean="0"/>
              <a:t>Single servicer</a:t>
            </a:r>
          </a:p>
          <a:p>
            <a:pPr lvl="1">
              <a:buClr>
                <a:schemeClr val="accent2"/>
              </a:buClr>
              <a:buFont typeface="Wingdings" panose="05000000000000000000" pitchFamily="2" charset="2"/>
              <a:buChar char="§"/>
            </a:pPr>
            <a:r>
              <a:rPr lang="en-US" sz="1800" dirty="0" smtClean="0"/>
              <a:t>Application Process:  </a:t>
            </a:r>
            <a:r>
              <a:rPr lang="en-US" sz="1800" dirty="0" smtClean="0">
                <a:hlinkClick r:id="rId3"/>
              </a:rPr>
              <a:t>www.studentloans.gov</a:t>
            </a:r>
            <a:r>
              <a:rPr lang="en-US" sz="1800" dirty="0" smtClean="0"/>
              <a:t> </a:t>
            </a:r>
          </a:p>
          <a:p>
            <a:pPr lvl="1"/>
            <a:endParaRPr lang="en-US" dirty="0"/>
          </a:p>
        </p:txBody>
      </p:sp>
    </p:spTree>
    <p:extLst>
      <p:ext uri="{BB962C8B-B14F-4D97-AF65-F5344CB8AC3E}">
        <p14:creationId xmlns:p14="http://schemas.microsoft.com/office/powerpoint/2010/main" val="300359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24517"/>
            <a:ext cx="8305800" cy="639610"/>
          </a:xfrm>
        </p:spPr>
        <p:txBody>
          <a:bodyPr>
            <a:normAutofit fontScale="90000"/>
          </a:bodyPr>
          <a:lstStyle/>
          <a:p>
            <a:r>
              <a:rPr lang="en-US" dirty="0" smtClean="0"/>
              <a:t>Federal Loan Repayment Comparison – Undergraduate Example</a:t>
            </a:r>
            <a:endParaRPr lang="en-US" dirty="0"/>
          </a:p>
        </p:txBody>
      </p:sp>
      <p:sp>
        <p:nvSpPr>
          <p:cNvPr id="7" name="Content Placeholder 6"/>
          <p:cNvSpPr>
            <a:spLocks noGrp="1"/>
          </p:cNvSpPr>
          <p:nvPr>
            <p:ph idx="1"/>
          </p:nvPr>
        </p:nvSpPr>
        <p:spPr>
          <a:xfrm>
            <a:off x="457200" y="1690512"/>
            <a:ext cx="8229600" cy="440055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39963483"/>
              </p:ext>
            </p:extLst>
          </p:nvPr>
        </p:nvGraphicFramePr>
        <p:xfrm>
          <a:off x="457200" y="1849798"/>
          <a:ext cx="8080744" cy="3049403"/>
        </p:xfrm>
        <a:graphic>
          <a:graphicData uri="http://schemas.openxmlformats.org/drawingml/2006/table">
            <a:tbl>
              <a:tblPr firstRow="1" bandRow="1">
                <a:tableStyleId>{85BE263C-DBD7-4A20-BB59-AAB30ACAA65A}</a:tableStyleId>
              </a:tblPr>
              <a:tblGrid>
                <a:gridCol w="2243470"/>
                <a:gridCol w="1562986"/>
                <a:gridCol w="1573619"/>
                <a:gridCol w="1403497"/>
                <a:gridCol w="1297172"/>
              </a:tblGrid>
              <a:tr h="506704">
                <a:tc>
                  <a:txBody>
                    <a:bodyPr/>
                    <a:lstStyle/>
                    <a:p>
                      <a:pPr algn="ctr"/>
                      <a:r>
                        <a:rPr lang="en-US" sz="1200" dirty="0" smtClean="0"/>
                        <a:t>Plan</a:t>
                      </a:r>
                      <a:endParaRPr lang="en-US" sz="1200" b="1" dirty="0">
                        <a:solidFill>
                          <a:schemeClr val="tx1"/>
                        </a:solidFill>
                      </a:endParaRPr>
                    </a:p>
                  </a:txBody>
                  <a:tcPr anchor="ctr"/>
                </a:tc>
                <a:tc>
                  <a:txBody>
                    <a:bodyPr/>
                    <a:lstStyle/>
                    <a:p>
                      <a:pPr algn="ctr"/>
                      <a:r>
                        <a:rPr lang="en-US" sz="1200" dirty="0" smtClean="0"/>
                        <a:t>Initial Monthly Payment</a:t>
                      </a:r>
                      <a:endParaRPr lang="en-US" sz="1200" b="1" dirty="0">
                        <a:solidFill>
                          <a:schemeClr val="tx1"/>
                        </a:solidFill>
                      </a:endParaRPr>
                    </a:p>
                  </a:txBody>
                  <a:tcPr anchor="ctr"/>
                </a:tc>
                <a:tc>
                  <a:txBody>
                    <a:bodyPr/>
                    <a:lstStyle/>
                    <a:p>
                      <a:pPr algn="ctr"/>
                      <a:r>
                        <a:rPr lang="en-US" sz="1200" dirty="0" smtClean="0"/>
                        <a:t>Long-term</a:t>
                      </a:r>
                      <a:r>
                        <a:rPr lang="en-US" sz="1200" baseline="0" dirty="0" smtClean="0"/>
                        <a:t> Monthly Payment</a:t>
                      </a:r>
                      <a:endParaRPr lang="en-US" sz="1200" b="1" dirty="0">
                        <a:solidFill>
                          <a:schemeClr val="tx1"/>
                        </a:solidFill>
                      </a:endParaRPr>
                    </a:p>
                  </a:txBody>
                  <a:tcPr anchor="ctr"/>
                </a:tc>
                <a:tc>
                  <a:txBody>
                    <a:bodyPr/>
                    <a:lstStyle/>
                    <a:p>
                      <a:pPr algn="ctr"/>
                      <a:r>
                        <a:rPr lang="en-US" sz="1200" dirty="0" smtClean="0"/>
                        <a:t>Total Interest Paid</a:t>
                      </a:r>
                      <a:endParaRPr lang="en-US" sz="1200" b="1" dirty="0">
                        <a:solidFill>
                          <a:schemeClr val="tx1"/>
                        </a:solidFill>
                      </a:endParaRPr>
                    </a:p>
                  </a:txBody>
                  <a:tcPr anchor="ctr"/>
                </a:tc>
                <a:tc>
                  <a:txBody>
                    <a:bodyPr/>
                    <a:lstStyle/>
                    <a:p>
                      <a:pPr algn="ctr"/>
                      <a:r>
                        <a:rPr lang="en-US" sz="1200" dirty="0" smtClean="0"/>
                        <a:t>Years in Repayment</a:t>
                      </a:r>
                      <a:endParaRPr lang="en-US" sz="1200" b="1" dirty="0">
                        <a:solidFill>
                          <a:schemeClr val="tx1"/>
                        </a:solidFill>
                      </a:endParaRPr>
                    </a:p>
                  </a:txBody>
                  <a:tcPr anchor="ctr"/>
                </a:tc>
              </a:tr>
              <a:tr h="304178">
                <a:tc>
                  <a:txBody>
                    <a:bodyPr/>
                    <a:lstStyle/>
                    <a:p>
                      <a:pPr algn="ctr"/>
                      <a:r>
                        <a:rPr lang="en-US" sz="1200" dirty="0" smtClean="0"/>
                        <a:t>Standard</a:t>
                      </a:r>
                      <a:endParaRPr lang="en-US" sz="1200" b="1" dirty="0" smtClean="0"/>
                    </a:p>
                  </a:txBody>
                  <a:tcPr anchor="ctr"/>
                </a:tc>
                <a:tc>
                  <a:txBody>
                    <a:bodyPr/>
                    <a:lstStyle/>
                    <a:p>
                      <a:pPr algn="ctr"/>
                      <a:r>
                        <a:rPr lang="en-US" sz="1200" dirty="0" smtClean="0"/>
                        <a:t>$292.00</a:t>
                      </a:r>
                      <a:endParaRPr lang="en-US" sz="1200" b="0" dirty="0" smtClean="0">
                        <a:solidFill>
                          <a:schemeClr val="tx1"/>
                        </a:solidFill>
                      </a:endParaRPr>
                    </a:p>
                  </a:txBody>
                  <a:tcPr anchor="ctr"/>
                </a:tc>
                <a:tc>
                  <a:txBody>
                    <a:bodyPr/>
                    <a:lstStyle/>
                    <a:p>
                      <a:pPr algn="ctr"/>
                      <a:r>
                        <a:rPr lang="en-US" sz="1200" dirty="0" smtClean="0"/>
                        <a:t>292.00</a:t>
                      </a:r>
                      <a:endParaRPr lang="en-US" sz="1200" b="0" dirty="0" smtClean="0">
                        <a:solidFill>
                          <a:schemeClr val="tx1"/>
                        </a:solidFill>
                      </a:endParaRPr>
                    </a:p>
                  </a:txBody>
                  <a:tcPr anchor="ctr"/>
                </a:tc>
                <a:tc>
                  <a:txBody>
                    <a:bodyPr/>
                    <a:lstStyle/>
                    <a:p>
                      <a:pPr algn="ctr"/>
                      <a:r>
                        <a:rPr lang="en-US" sz="1200" dirty="0" smtClean="0">
                          <a:solidFill>
                            <a:srgbClr val="FF0000"/>
                          </a:solidFill>
                        </a:rPr>
                        <a:t>$6,855.00</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10</a:t>
                      </a:r>
                      <a:endParaRPr lang="en-US" sz="1200" b="0" kern="1200" dirty="0" smtClean="0">
                        <a:solidFill>
                          <a:schemeClr val="dk1"/>
                        </a:solidFill>
                        <a:latin typeface="+mn-lt"/>
                        <a:ea typeface="+mn-ea"/>
                        <a:cs typeface="+mn-cs"/>
                      </a:endParaRPr>
                    </a:p>
                  </a:txBody>
                  <a:tcPr anchor="ctr"/>
                </a:tc>
              </a:tr>
              <a:tr h="278334">
                <a:tc>
                  <a:txBody>
                    <a:bodyPr/>
                    <a:lstStyle/>
                    <a:p>
                      <a:pPr algn="ctr"/>
                      <a:r>
                        <a:rPr lang="en-US" sz="1200" dirty="0" smtClean="0"/>
                        <a:t>Graduated</a:t>
                      </a:r>
                      <a:endParaRPr lang="en-US" sz="1200" b="1" dirty="0" smtClean="0"/>
                    </a:p>
                  </a:txBody>
                  <a:tcPr anchor="ctr"/>
                </a:tc>
                <a:tc>
                  <a:txBody>
                    <a:bodyPr/>
                    <a:lstStyle/>
                    <a:p>
                      <a:pPr algn="ctr"/>
                      <a:r>
                        <a:rPr lang="en-US" sz="1200" dirty="0" smtClean="0"/>
                        <a:t>$165.00</a:t>
                      </a:r>
                      <a:endParaRPr lang="en-US" sz="1200" b="0" dirty="0" smtClean="0">
                        <a:solidFill>
                          <a:schemeClr val="tx1"/>
                        </a:solidFill>
                      </a:endParaRPr>
                    </a:p>
                  </a:txBody>
                  <a:tcPr anchor="ctr"/>
                </a:tc>
                <a:tc>
                  <a:txBody>
                    <a:bodyPr/>
                    <a:lstStyle/>
                    <a:p>
                      <a:pPr algn="ctr"/>
                      <a:r>
                        <a:rPr lang="en-US" sz="1200" dirty="0" smtClean="0"/>
                        <a:t>$494.00</a:t>
                      </a:r>
                      <a:endParaRPr lang="en-US" sz="1200" b="0" dirty="0" smtClean="0">
                        <a:solidFill>
                          <a:schemeClr val="tx1"/>
                        </a:solidFill>
                      </a:endParaRPr>
                    </a:p>
                  </a:txBody>
                  <a:tcPr anchor="ctr"/>
                </a:tc>
                <a:tc>
                  <a:txBody>
                    <a:bodyPr/>
                    <a:lstStyle/>
                    <a:p>
                      <a:pPr algn="ctr"/>
                      <a:r>
                        <a:rPr lang="en-US" sz="1200" dirty="0" smtClean="0">
                          <a:solidFill>
                            <a:srgbClr val="FF0000"/>
                          </a:solidFill>
                        </a:rPr>
                        <a:t>$8,589.00</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10</a:t>
                      </a:r>
                      <a:endParaRPr lang="en-US" sz="1200" b="0" kern="1200" dirty="0" smtClean="0">
                        <a:solidFill>
                          <a:schemeClr val="dk1"/>
                        </a:solidFill>
                        <a:latin typeface="+mn-lt"/>
                        <a:ea typeface="+mn-ea"/>
                        <a:cs typeface="+mn-cs"/>
                      </a:endParaRPr>
                    </a:p>
                  </a:txBody>
                  <a:tcPr anchor="ctr"/>
                </a:tc>
              </a:tr>
              <a:tr h="278333">
                <a:tc>
                  <a:txBody>
                    <a:bodyPr/>
                    <a:lstStyle/>
                    <a:p>
                      <a:pPr algn="ctr"/>
                      <a:r>
                        <a:rPr lang="en-US" sz="1200" dirty="0" smtClean="0"/>
                        <a:t>Extended - Fixed</a:t>
                      </a:r>
                      <a:endParaRPr lang="en-US" sz="1200" b="1" dirty="0" smtClean="0"/>
                    </a:p>
                  </a:txBody>
                  <a:tcPr anchor="ctr"/>
                </a:tc>
                <a:tc>
                  <a:txBody>
                    <a:bodyPr/>
                    <a:lstStyle/>
                    <a:p>
                      <a:pPr algn="ctr"/>
                      <a:r>
                        <a:rPr lang="en-US" sz="1200" b="0" dirty="0" smtClean="0">
                          <a:solidFill>
                            <a:schemeClr val="tx1"/>
                          </a:solidFill>
                        </a:rPr>
                        <a:t>n/a</a:t>
                      </a:r>
                    </a:p>
                  </a:txBody>
                  <a:tcPr anchor="ctr"/>
                </a:tc>
                <a:tc>
                  <a:txBody>
                    <a:bodyPr/>
                    <a:lstStyle/>
                    <a:p>
                      <a:pPr algn="ctr"/>
                      <a:r>
                        <a:rPr lang="en-US" sz="1200" b="0" dirty="0" smtClean="0">
                          <a:solidFill>
                            <a:schemeClr val="tx1"/>
                          </a:solidFill>
                        </a:rPr>
                        <a:t>n/a</a:t>
                      </a:r>
                    </a:p>
                  </a:txBody>
                  <a:tcPr anchor="ctr"/>
                </a:tc>
                <a:tc>
                  <a:txBody>
                    <a:bodyPr/>
                    <a:lstStyle/>
                    <a:p>
                      <a:pPr algn="ctr"/>
                      <a:r>
                        <a:rPr lang="en-US" sz="1200" b="0" dirty="0" smtClean="0">
                          <a:solidFill>
                            <a:srgbClr val="FF0000"/>
                          </a:solidFill>
                        </a:rPr>
                        <a:t>n/a</a:t>
                      </a:r>
                    </a:p>
                  </a:txBody>
                  <a:tcPr anchor="ctr"/>
                </a:tc>
                <a:tc>
                  <a:txBody>
                    <a:bodyPr/>
                    <a:lstStyle/>
                    <a:p>
                      <a:pPr marL="0" algn="ctr" defTabSz="457200" rtl="0" eaLnBrk="1" latinLnBrk="0" hangingPunct="1"/>
                      <a:r>
                        <a:rPr lang="en-US" sz="1200" b="0" kern="1200" dirty="0" smtClean="0">
                          <a:solidFill>
                            <a:schemeClr val="dk1"/>
                          </a:solidFill>
                          <a:latin typeface="+mn-lt"/>
                          <a:ea typeface="+mn-ea"/>
                          <a:cs typeface="+mn-cs"/>
                        </a:rPr>
                        <a:t>n/a</a:t>
                      </a:r>
                    </a:p>
                  </a:txBody>
                  <a:tcPr anchor="ctr"/>
                </a:tc>
              </a:tr>
              <a:tr h="278334">
                <a:tc>
                  <a:txBody>
                    <a:bodyPr/>
                    <a:lstStyle/>
                    <a:p>
                      <a:pPr algn="ctr"/>
                      <a:r>
                        <a:rPr lang="en-US" sz="1200" dirty="0" smtClean="0"/>
                        <a:t>Extended</a:t>
                      </a:r>
                      <a:r>
                        <a:rPr lang="en-US" sz="1200" baseline="0" dirty="0" smtClean="0"/>
                        <a:t> - Graduated</a:t>
                      </a:r>
                      <a:endParaRPr lang="en-US" sz="1200" b="1" dirty="0" smtClean="0"/>
                    </a:p>
                  </a:txBody>
                  <a:tcPr anchor="ctr"/>
                </a:tc>
                <a:tc>
                  <a:txBody>
                    <a:bodyPr/>
                    <a:lstStyle/>
                    <a:p>
                      <a:pPr algn="ctr"/>
                      <a:r>
                        <a:rPr lang="en-US" sz="1200" b="0" dirty="0" smtClean="0">
                          <a:solidFill>
                            <a:schemeClr val="tx1"/>
                          </a:solidFill>
                        </a:rPr>
                        <a:t>n/a</a:t>
                      </a:r>
                    </a:p>
                  </a:txBody>
                  <a:tcPr anchor="ctr"/>
                </a:tc>
                <a:tc>
                  <a:txBody>
                    <a:bodyPr/>
                    <a:lstStyle/>
                    <a:p>
                      <a:pPr algn="ctr"/>
                      <a:r>
                        <a:rPr lang="en-US" sz="1200" b="0" dirty="0" smtClean="0">
                          <a:solidFill>
                            <a:schemeClr val="tx1"/>
                          </a:solidFill>
                        </a:rPr>
                        <a:t>n/a</a:t>
                      </a:r>
                    </a:p>
                  </a:txBody>
                  <a:tcPr anchor="ctr"/>
                </a:tc>
                <a:tc>
                  <a:txBody>
                    <a:bodyPr/>
                    <a:lstStyle/>
                    <a:p>
                      <a:pPr algn="ctr"/>
                      <a:r>
                        <a:rPr lang="en-US" sz="1200" b="0" dirty="0" smtClean="0">
                          <a:solidFill>
                            <a:srgbClr val="FF0000"/>
                          </a:solidFill>
                        </a:rPr>
                        <a:t>n/a</a:t>
                      </a:r>
                    </a:p>
                  </a:txBody>
                  <a:tcPr anchor="ctr"/>
                </a:tc>
                <a:tc>
                  <a:txBody>
                    <a:bodyPr/>
                    <a:lstStyle/>
                    <a:p>
                      <a:pPr marL="0" algn="ctr" defTabSz="457200" rtl="0" eaLnBrk="1" latinLnBrk="0" hangingPunct="1"/>
                      <a:r>
                        <a:rPr lang="en-US" sz="1200" b="0" kern="1200" dirty="0" smtClean="0">
                          <a:solidFill>
                            <a:schemeClr val="dk1"/>
                          </a:solidFill>
                          <a:latin typeface="+mn-lt"/>
                          <a:ea typeface="+mn-ea"/>
                          <a:cs typeface="+mn-cs"/>
                        </a:rPr>
                        <a:t>n/a</a:t>
                      </a:r>
                    </a:p>
                  </a:txBody>
                  <a:tcPr anchor="ctr"/>
                </a:tc>
              </a:tr>
              <a:tr h="278334">
                <a:tc>
                  <a:txBody>
                    <a:bodyPr/>
                    <a:lstStyle/>
                    <a:p>
                      <a:pPr algn="ctr"/>
                      <a:r>
                        <a:rPr lang="en-US" sz="1200" dirty="0" smtClean="0"/>
                        <a:t>Income</a:t>
                      </a:r>
                      <a:r>
                        <a:rPr lang="en-US" sz="1200" baseline="0" dirty="0" smtClean="0"/>
                        <a:t> Based</a:t>
                      </a:r>
                      <a:endParaRPr lang="en-US" sz="1200" b="1" dirty="0" smtClean="0"/>
                    </a:p>
                  </a:txBody>
                  <a:tcPr anchor="ctr"/>
                </a:tc>
                <a:tc>
                  <a:txBody>
                    <a:bodyPr/>
                    <a:lstStyle/>
                    <a:p>
                      <a:pPr algn="ctr"/>
                      <a:r>
                        <a:rPr lang="en-US" sz="1200" dirty="0" smtClean="0"/>
                        <a:t>$281.00</a:t>
                      </a:r>
                      <a:endParaRPr lang="en-US" sz="1200" b="0" dirty="0" smtClean="0">
                        <a:solidFill>
                          <a:schemeClr val="tx1"/>
                        </a:solidFill>
                      </a:endParaRPr>
                    </a:p>
                  </a:txBody>
                  <a:tcPr anchor="ctr"/>
                </a:tc>
                <a:tc>
                  <a:txBody>
                    <a:bodyPr/>
                    <a:lstStyle/>
                    <a:p>
                      <a:pPr algn="ctr"/>
                      <a:r>
                        <a:rPr lang="en-US" sz="1200" dirty="0" smtClean="0"/>
                        <a:t>$292.00</a:t>
                      </a:r>
                      <a:endParaRPr lang="en-US" sz="1200" b="0" dirty="0" smtClean="0">
                        <a:solidFill>
                          <a:schemeClr val="tx1"/>
                        </a:solidFill>
                      </a:endParaRPr>
                    </a:p>
                  </a:txBody>
                  <a:tcPr anchor="ctr"/>
                </a:tc>
                <a:tc>
                  <a:txBody>
                    <a:bodyPr/>
                    <a:lstStyle/>
                    <a:p>
                      <a:pPr algn="ctr"/>
                      <a:r>
                        <a:rPr lang="en-US" sz="1200" dirty="0" smtClean="0">
                          <a:solidFill>
                            <a:srgbClr val="FF0000"/>
                          </a:solidFill>
                        </a:rPr>
                        <a:t>$6,939.54</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10.1</a:t>
                      </a:r>
                      <a:endParaRPr lang="en-US" sz="1200" b="0" kern="1200" dirty="0" smtClean="0">
                        <a:solidFill>
                          <a:schemeClr val="dk1"/>
                        </a:solidFill>
                        <a:latin typeface="+mn-lt"/>
                        <a:ea typeface="+mn-ea"/>
                        <a:cs typeface="+mn-cs"/>
                      </a:endParaRPr>
                    </a:p>
                  </a:txBody>
                  <a:tcPr anchor="ctr"/>
                </a:tc>
              </a:tr>
              <a:tr h="265588">
                <a:tc>
                  <a:txBody>
                    <a:bodyPr/>
                    <a:lstStyle/>
                    <a:p>
                      <a:pPr algn="ctr"/>
                      <a:r>
                        <a:rPr lang="en-US" sz="1200" dirty="0" smtClean="0"/>
                        <a:t>Income Contingent</a:t>
                      </a:r>
                      <a:endParaRPr lang="en-US" sz="1200" b="1" dirty="0" smtClean="0"/>
                    </a:p>
                  </a:txBody>
                  <a:tcPr anchor="ctr"/>
                </a:tc>
                <a:tc>
                  <a:txBody>
                    <a:bodyPr/>
                    <a:lstStyle/>
                    <a:p>
                      <a:pPr algn="ctr"/>
                      <a:r>
                        <a:rPr lang="en-US" sz="1200" b="0" dirty="0" smtClean="0">
                          <a:solidFill>
                            <a:schemeClr val="tx1"/>
                          </a:solidFill>
                        </a:rPr>
                        <a:t>$221.00</a:t>
                      </a:r>
                    </a:p>
                  </a:txBody>
                  <a:tcPr anchor="ctr"/>
                </a:tc>
                <a:tc>
                  <a:txBody>
                    <a:bodyPr/>
                    <a:lstStyle/>
                    <a:p>
                      <a:pPr algn="ctr"/>
                      <a:r>
                        <a:rPr lang="en-US" sz="1200" b="0" dirty="0" smtClean="0">
                          <a:solidFill>
                            <a:schemeClr val="tx1"/>
                          </a:solidFill>
                        </a:rPr>
                        <a:t>$273.00</a:t>
                      </a:r>
                    </a:p>
                  </a:txBody>
                  <a:tcPr anchor="ctr"/>
                </a:tc>
                <a:tc>
                  <a:txBody>
                    <a:bodyPr/>
                    <a:lstStyle/>
                    <a:p>
                      <a:pPr algn="ctr"/>
                      <a:r>
                        <a:rPr lang="en-US" sz="1200" b="0" dirty="0" smtClean="0">
                          <a:solidFill>
                            <a:srgbClr val="FF0000"/>
                          </a:solidFill>
                        </a:rPr>
                        <a:t>$9,209.00</a:t>
                      </a:r>
                    </a:p>
                  </a:txBody>
                  <a:tcPr anchor="ctr"/>
                </a:tc>
                <a:tc>
                  <a:txBody>
                    <a:bodyPr/>
                    <a:lstStyle/>
                    <a:p>
                      <a:pPr marL="0" algn="ctr" defTabSz="457200" rtl="0" eaLnBrk="1" latinLnBrk="0" hangingPunct="1"/>
                      <a:r>
                        <a:rPr lang="en-US" sz="1200" b="0" kern="1200" dirty="0" smtClean="0">
                          <a:solidFill>
                            <a:schemeClr val="dk1"/>
                          </a:solidFill>
                          <a:latin typeface="+mn-lt"/>
                          <a:ea typeface="+mn-ea"/>
                          <a:cs typeface="+mn-cs"/>
                        </a:rPr>
                        <a:t>12.8</a:t>
                      </a:r>
                    </a:p>
                  </a:txBody>
                  <a:tcPr anchor="ctr"/>
                </a:tc>
              </a:tr>
              <a:tr h="265588">
                <a:tc>
                  <a:txBody>
                    <a:bodyPr/>
                    <a:lstStyle/>
                    <a:p>
                      <a:pPr algn="ctr"/>
                      <a:r>
                        <a:rPr lang="en-US" sz="1200" dirty="0" smtClean="0"/>
                        <a:t>Income Sensitive</a:t>
                      </a:r>
                      <a:endParaRPr lang="en-US" sz="1200" b="1" dirty="0" smtClean="0"/>
                    </a:p>
                  </a:txBody>
                  <a:tcPr anchor="ctr"/>
                </a:tc>
                <a:tc>
                  <a:txBody>
                    <a:bodyPr/>
                    <a:lstStyle/>
                    <a:p>
                      <a:pPr algn="ctr"/>
                      <a:r>
                        <a:rPr lang="en-US" sz="1200" dirty="0" smtClean="0"/>
                        <a:t>$105.00</a:t>
                      </a:r>
                      <a:endParaRPr lang="en-US" sz="1200" b="0" dirty="0" smtClean="0">
                        <a:solidFill>
                          <a:schemeClr val="tx1"/>
                        </a:solidFill>
                      </a:endParaRPr>
                    </a:p>
                  </a:txBody>
                  <a:tcPr anchor="ctr"/>
                </a:tc>
                <a:tc>
                  <a:txBody>
                    <a:bodyPr/>
                    <a:lstStyle/>
                    <a:p>
                      <a:pPr algn="ctr"/>
                      <a:r>
                        <a:rPr lang="en-US" sz="1200" dirty="0" smtClean="0"/>
                        <a:t>$292.14</a:t>
                      </a:r>
                      <a:endParaRPr lang="en-US" sz="1200" b="0" dirty="0" smtClean="0">
                        <a:solidFill>
                          <a:schemeClr val="tx1"/>
                        </a:solidFill>
                      </a:endParaRPr>
                    </a:p>
                  </a:txBody>
                  <a:tcPr anchor="ctr"/>
                </a:tc>
                <a:tc>
                  <a:txBody>
                    <a:bodyPr/>
                    <a:lstStyle/>
                    <a:p>
                      <a:pPr algn="ctr"/>
                      <a:r>
                        <a:rPr lang="en-US" sz="1200" dirty="0" smtClean="0">
                          <a:solidFill>
                            <a:srgbClr val="FF0000"/>
                          </a:solidFill>
                        </a:rPr>
                        <a:t>$8,080.10</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11</a:t>
                      </a:r>
                      <a:endParaRPr lang="en-US" sz="1200" b="0" kern="1200" dirty="0" smtClean="0">
                        <a:solidFill>
                          <a:schemeClr val="dk1"/>
                        </a:solidFill>
                        <a:latin typeface="+mn-lt"/>
                        <a:ea typeface="+mn-ea"/>
                        <a:cs typeface="+mn-cs"/>
                      </a:endParaRPr>
                    </a:p>
                  </a:txBody>
                  <a:tcPr anchor="ctr"/>
                </a:tc>
              </a:tr>
              <a:tr h="288273">
                <a:tc>
                  <a:txBody>
                    <a:bodyPr/>
                    <a:lstStyle/>
                    <a:p>
                      <a:pPr algn="ctr"/>
                      <a:r>
                        <a:rPr lang="en-US" sz="1200" dirty="0" smtClean="0"/>
                        <a:t>Pay as You</a:t>
                      </a:r>
                      <a:r>
                        <a:rPr lang="en-US" sz="1200" baseline="0" dirty="0" smtClean="0"/>
                        <a:t> Earn</a:t>
                      </a:r>
                      <a:endParaRPr lang="en-US" sz="1200" b="1" dirty="0" smtClean="0"/>
                    </a:p>
                  </a:txBody>
                  <a:tcPr anchor="ctr"/>
                </a:tc>
                <a:tc>
                  <a:txBody>
                    <a:bodyPr/>
                    <a:lstStyle/>
                    <a:p>
                      <a:pPr algn="ctr"/>
                      <a:r>
                        <a:rPr lang="en-US" sz="1200" dirty="0" smtClean="0"/>
                        <a:t>$187.00</a:t>
                      </a:r>
                      <a:endParaRPr lang="en-US" sz="1200" b="0" dirty="0" smtClean="0">
                        <a:solidFill>
                          <a:schemeClr val="tx1"/>
                        </a:solidFill>
                      </a:endParaRPr>
                    </a:p>
                  </a:txBody>
                  <a:tcPr anchor="ctr"/>
                </a:tc>
                <a:tc>
                  <a:txBody>
                    <a:bodyPr/>
                    <a:lstStyle/>
                    <a:p>
                      <a:pPr algn="ctr"/>
                      <a:r>
                        <a:rPr lang="en-US" sz="1200" dirty="0" smtClean="0"/>
                        <a:t>$292.00</a:t>
                      </a:r>
                      <a:endParaRPr lang="en-US" sz="1200" b="0" dirty="0" smtClean="0">
                        <a:solidFill>
                          <a:schemeClr val="tx1"/>
                        </a:solidFill>
                      </a:endParaRPr>
                    </a:p>
                  </a:txBody>
                  <a:tcPr anchor="ctr"/>
                </a:tc>
                <a:tc>
                  <a:txBody>
                    <a:bodyPr/>
                    <a:lstStyle/>
                    <a:p>
                      <a:pPr algn="ctr"/>
                      <a:r>
                        <a:rPr lang="en-US" sz="1200" dirty="0" smtClean="0">
                          <a:solidFill>
                            <a:srgbClr val="FF0000"/>
                          </a:solidFill>
                        </a:rPr>
                        <a:t>$8,966.06</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11.8</a:t>
                      </a:r>
                      <a:endParaRPr lang="en-US" sz="1200" b="0" kern="1200" dirty="0" smtClean="0">
                        <a:solidFill>
                          <a:schemeClr val="dk1"/>
                        </a:solidFill>
                        <a:latin typeface="+mn-lt"/>
                        <a:ea typeface="+mn-ea"/>
                        <a:cs typeface="+mn-cs"/>
                      </a:endParaRPr>
                    </a:p>
                  </a:txBody>
                  <a:tcPr anchor="ctr"/>
                </a:tc>
              </a:tr>
              <a:tr h="288273">
                <a:tc>
                  <a:txBody>
                    <a:bodyPr/>
                    <a:lstStyle/>
                    <a:p>
                      <a:pPr algn="ctr"/>
                      <a:r>
                        <a:rPr lang="en-US" sz="1200" dirty="0" smtClean="0"/>
                        <a:t>Consolidation</a:t>
                      </a:r>
                      <a:endParaRPr lang="en-US" sz="1200" b="1" dirty="0" smtClean="0"/>
                    </a:p>
                  </a:txBody>
                  <a:tcPr anchor="ctr"/>
                </a:tc>
                <a:tc>
                  <a:txBody>
                    <a:bodyPr/>
                    <a:lstStyle/>
                    <a:p>
                      <a:pPr algn="ctr"/>
                      <a:r>
                        <a:rPr lang="en-US" sz="1200" dirty="0" smtClean="0"/>
                        <a:t>$178.03</a:t>
                      </a:r>
                      <a:endParaRPr lang="en-US" sz="1200" b="0" dirty="0" smtClean="0">
                        <a:solidFill>
                          <a:schemeClr val="tx1"/>
                        </a:solidFill>
                      </a:endParaRPr>
                    </a:p>
                  </a:txBody>
                  <a:tcPr anchor="ctr"/>
                </a:tc>
                <a:tc>
                  <a:txBody>
                    <a:bodyPr/>
                    <a:lstStyle/>
                    <a:p>
                      <a:pPr algn="ctr"/>
                      <a:r>
                        <a:rPr lang="en-US" sz="1200" dirty="0" smtClean="0"/>
                        <a:t>$178.03</a:t>
                      </a:r>
                      <a:endParaRPr lang="en-US" sz="1200" b="0" dirty="0" smtClean="0">
                        <a:solidFill>
                          <a:schemeClr val="tx1"/>
                        </a:solidFill>
                      </a:endParaRPr>
                    </a:p>
                  </a:txBody>
                  <a:tcPr anchor="ctr"/>
                </a:tc>
                <a:tc>
                  <a:txBody>
                    <a:bodyPr/>
                    <a:lstStyle/>
                    <a:p>
                      <a:pPr algn="ctr"/>
                      <a:r>
                        <a:rPr lang="en-US" sz="1200" dirty="0" smtClean="0">
                          <a:solidFill>
                            <a:srgbClr val="FF0000"/>
                          </a:solidFill>
                        </a:rPr>
                        <a:t>$14,793.40</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20</a:t>
                      </a:r>
                      <a:endParaRPr lang="en-US" sz="1200" b="0" kern="1200" dirty="0" smtClean="0">
                        <a:solidFill>
                          <a:schemeClr val="dk1"/>
                        </a:solidFill>
                        <a:latin typeface="+mn-lt"/>
                        <a:ea typeface="+mn-ea"/>
                        <a:cs typeface="+mn-cs"/>
                      </a:endParaRPr>
                    </a:p>
                  </a:txBody>
                  <a:tcPr anchor="ctr"/>
                </a:tc>
              </a:tr>
            </a:tbl>
          </a:graphicData>
        </a:graphic>
      </p:graphicFrame>
      <p:sp>
        <p:nvSpPr>
          <p:cNvPr id="2" name="TextBox 1"/>
          <p:cNvSpPr txBox="1"/>
          <p:nvPr/>
        </p:nvSpPr>
        <p:spPr>
          <a:xfrm>
            <a:off x="457200" y="4984852"/>
            <a:ext cx="8059479" cy="760020"/>
          </a:xfrm>
          <a:prstGeom prst="rect">
            <a:avLst/>
          </a:prstGeom>
          <a:solidFill>
            <a:schemeClr val="accent2">
              <a:alpha val="39000"/>
            </a:schemeClr>
          </a:solidFill>
        </p:spPr>
        <p:txBody>
          <a:bodyPr wrap="square" rtlCol="0">
            <a:normAutofit/>
          </a:bodyPr>
          <a:lstStyle/>
          <a:p>
            <a:pPr defTabSz="457200">
              <a:spcBef>
                <a:spcPct val="0"/>
              </a:spcBef>
            </a:pPr>
            <a:r>
              <a:rPr lang="en-US" sz="1400" dirty="0">
                <a:solidFill>
                  <a:prstClr val="black"/>
                </a:solidFill>
              </a:rPr>
              <a:t>Assumes $27,000 in undergraduate Stafford loans ($19,000 in subsidized and $8,000 in unsubsidized loans) over a 4 year period.  Subsidized interest rates ranged from 3.4% to 4.66% based on statutory limits for each AY.  Unsubsidized Stafford loans ranged from 3.86% to 6.8%.</a:t>
            </a:r>
          </a:p>
        </p:txBody>
      </p:sp>
    </p:spTree>
    <p:extLst>
      <p:ext uri="{BB962C8B-B14F-4D97-AF65-F5344CB8AC3E}">
        <p14:creationId xmlns:p14="http://schemas.microsoft.com/office/powerpoint/2010/main" val="166760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04097"/>
            <a:ext cx="8305800" cy="639610"/>
          </a:xfrm>
        </p:spPr>
        <p:txBody>
          <a:bodyPr>
            <a:normAutofit fontScale="90000"/>
          </a:bodyPr>
          <a:lstStyle/>
          <a:p>
            <a:r>
              <a:rPr lang="en-US" dirty="0" smtClean="0"/>
              <a:t>Federal Loan Repayment Comparison – </a:t>
            </a:r>
            <a:r>
              <a:rPr lang="en-US" dirty="0"/>
              <a:t>G</a:t>
            </a:r>
            <a:r>
              <a:rPr lang="en-US" dirty="0" smtClean="0"/>
              <a:t>raduate Example</a:t>
            </a:r>
            <a:endParaRPr lang="en-US" dirty="0"/>
          </a:p>
        </p:txBody>
      </p:sp>
      <p:sp>
        <p:nvSpPr>
          <p:cNvPr id="3" name="Content Placeholder 2"/>
          <p:cNvSpPr>
            <a:spLocks noGrp="1"/>
          </p:cNvSpPr>
          <p:nvPr>
            <p:ph idx="1"/>
          </p:nvPr>
        </p:nvSpPr>
        <p:spPr/>
        <p:txBody>
          <a:bodyPr/>
          <a:lstStyle/>
          <a:p>
            <a:endParaRPr lang="en-US"/>
          </a:p>
        </p:txBody>
      </p:sp>
      <p:sp>
        <p:nvSpPr>
          <p:cNvPr id="2" name="TextBox 1"/>
          <p:cNvSpPr txBox="1"/>
          <p:nvPr/>
        </p:nvSpPr>
        <p:spPr>
          <a:xfrm>
            <a:off x="542260" y="4973563"/>
            <a:ext cx="8059479" cy="760020"/>
          </a:xfrm>
          <a:prstGeom prst="rect">
            <a:avLst/>
          </a:prstGeom>
          <a:solidFill>
            <a:schemeClr val="accent2">
              <a:alpha val="39000"/>
            </a:schemeClr>
          </a:solidFill>
        </p:spPr>
        <p:txBody>
          <a:bodyPr wrap="square" rtlCol="0">
            <a:normAutofit/>
          </a:bodyPr>
          <a:lstStyle/>
          <a:p>
            <a:pPr defTabSz="457200">
              <a:spcBef>
                <a:spcPct val="0"/>
              </a:spcBef>
            </a:pPr>
            <a:r>
              <a:rPr lang="en-US" sz="1400" dirty="0">
                <a:solidFill>
                  <a:prstClr val="black"/>
                </a:solidFill>
              </a:rPr>
              <a:t>Assumes $61,500 in graduate Stafford Loans ($25,500 subsidized and $36,000 unsubsidized) over a 3 year period. Interest rates for subsidized Stafford Loans were 6.8% and unsubsidized Stafford interest rates ranged from 5.41% to 6.8% based on statutory limits for each AY.</a:t>
            </a:r>
          </a:p>
        </p:txBody>
      </p:sp>
      <p:graphicFrame>
        <p:nvGraphicFramePr>
          <p:cNvPr id="6" name="Table 5"/>
          <p:cNvGraphicFramePr>
            <a:graphicFrameLocks noGrp="1"/>
          </p:cNvGraphicFramePr>
          <p:nvPr>
            <p:extLst>
              <p:ext uri="{D42A27DB-BD31-4B8C-83A1-F6EECF244321}">
                <p14:modId xmlns:p14="http://schemas.microsoft.com/office/powerpoint/2010/main" val="2685035938"/>
              </p:ext>
            </p:extLst>
          </p:nvPr>
        </p:nvGraphicFramePr>
        <p:xfrm>
          <a:off x="520995" y="1763178"/>
          <a:ext cx="8080744" cy="3049403"/>
        </p:xfrm>
        <a:graphic>
          <a:graphicData uri="http://schemas.openxmlformats.org/drawingml/2006/table">
            <a:tbl>
              <a:tblPr firstRow="1" bandRow="1">
                <a:tableStyleId>{85BE263C-DBD7-4A20-BB59-AAB30ACAA65A}</a:tableStyleId>
              </a:tblPr>
              <a:tblGrid>
                <a:gridCol w="2243470"/>
                <a:gridCol w="1562986"/>
                <a:gridCol w="1573619"/>
                <a:gridCol w="1403497"/>
                <a:gridCol w="1297172"/>
              </a:tblGrid>
              <a:tr h="506704">
                <a:tc>
                  <a:txBody>
                    <a:bodyPr/>
                    <a:lstStyle/>
                    <a:p>
                      <a:pPr algn="ctr"/>
                      <a:r>
                        <a:rPr lang="en-US" sz="1200" dirty="0" smtClean="0"/>
                        <a:t>Plan</a:t>
                      </a:r>
                      <a:endParaRPr lang="en-US" sz="1200" b="1" dirty="0">
                        <a:solidFill>
                          <a:schemeClr val="tx1"/>
                        </a:solidFill>
                      </a:endParaRPr>
                    </a:p>
                  </a:txBody>
                  <a:tcPr anchor="ctr"/>
                </a:tc>
                <a:tc>
                  <a:txBody>
                    <a:bodyPr/>
                    <a:lstStyle/>
                    <a:p>
                      <a:pPr algn="ctr"/>
                      <a:r>
                        <a:rPr lang="en-US" sz="1200" dirty="0" smtClean="0"/>
                        <a:t>Initial Monthly Payment</a:t>
                      </a:r>
                      <a:endParaRPr lang="en-US" sz="1200" b="1" dirty="0">
                        <a:solidFill>
                          <a:schemeClr val="tx1"/>
                        </a:solidFill>
                      </a:endParaRPr>
                    </a:p>
                  </a:txBody>
                  <a:tcPr anchor="ctr"/>
                </a:tc>
                <a:tc>
                  <a:txBody>
                    <a:bodyPr/>
                    <a:lstStyle/>
                    <a:p>
                      <a:pPr algn="ctr"/>
                      <a:r>
                        <a:rPr lang="en-US" sz="1200" dirty="0" smtClean="0"/>
                        <a:t>Long-term</a:t>
                      </a:r>
                      <a:r>
                        <a:rPr lang="en-US" sz="1200" baseline="0" dirty="0" smtClean="0"/>
                        <a:t> Monthly Payment</a:t>
                      </a:r>
                      <a:endParaRPr lang="en-US" sz="1200" b="1" dirty="0">
                        <a:solidFill>
                          <a:schemeClr val="tx1"/>
                        </a:solidFill>
                      </a:endParaRPr>
                    </a:p>
                  </a:txBody>
                  <a:tcPr anchor="ctr"/>
                </a:tc>
                <a:tc>
                  <a:txBody>
                    <a:bodyPr/>
                    <a:lstStyle/>
                    <a:p>
                      <a:pPr algn="ctr"/>
                      <a:r>
                        <a:rPr lang="en-US" sz="1200" dirty="0" smtClean="0"/>
                        <a:t>Total Interest Paid</a:t>
                      </a:r>
                      <a:endParaRPr lang="en-US" sz="1200" b="1" dirty="0">
                        <a:solidFill>
                          <a:schemeClr val="tx1"/>
                        </a:solidFill>
                      </a:endParaRPr>
                    </a:p>
                  </a:txBody>
                  <a:tcPr anchor="ctr"/>
                </a:tc>
                <a:tc>
                  <a:txBody>
                    <a:bodyPr/>
                    <a:lstStyle/>
                    <a:p>
                      <a:pPr algn="ctr"/>
                      <a:r>
                        <a:rPr lang="en-US" sz="1200" dirty="0" smtClean="0"/>
                        <a:t>Years in Repayment</a:t>
                      </a:r>
                      <a:endParaRPr lang="en-US" sz="1200" b="1" dirty="0">
                        <a:solidFill>
                          <a:schemeClr val="tx1"/>
                        </a:solidFill>
                      </a:endParaRPr>
                    </a:p>
                  </a:txBody>
                  <a:tcPr anchor="ctr"/>
                </a:tc>
              </a:tr>
              <a:tr h="304178">
                <a:tc>
                  <a:txBody>
                    <a:bodyPr/>
                    <a:lstStyle/>
                    <a:p>
                      <a:pPr algn="ctr"/>
                      <a:r>
                        <a:rPr lang="en-US" sz="1200" dirty="0" smtClean="0"/>
                        <a:t>Standard</a:t>
                      </a:r>
                      <a:endParaRPr lang="en-US" sz="1200" b="1" dirty="0" smtClean="0"/>
                    </a:p>
                  </a:txBody>
                  <a:tcPr anchor="ctr"/>
                </a:tc>
                <a:tc>
                  <a:txBody>
                    <a:bodyPr/>
                    <a:lstStyle/>
                    <a:p>
                      <a:pPr algn="ctr"/>
                      <a:r>
                        <a:rPr lang="en-US" sz="1200" dirty="0" smtClean="0"/>
                        <a:t>$756.00</a:t>
                      </a:r>
                      <a:endParaRPr lang="en-US" sz="1200" b="0" dirty="0" smtClean="0">
                        <a:solidFill>
                          <a:schemeClr val="tx1"/>
                        </a:solidFill>
                      </a:endParaRPr>
                    </a:p>
                  </a:txBody>
                  <a:tcPr anchor="ctr"/>
                </a:tc>
                <a:tc>
                  <a:txBody>
                    <a:bodyPr/>
                    <a:lstStyle/>
                    <a:p>
                      <a:pPr algn="ctr"/>
                      <a:r>
                        <a:rPr lang="en-US" sz="1200" dirty="0" smtClean="0"/>
                        <a:t>$756.00</a:t>
                      </a:r>
                      <a:endParaRPr lang="en-US" sz="1200" b="0" dirty="0" smtClean="0">
                        <a:solidFill>
                          <a:schemeClr val="tx1"/>
                        </a:solidFill>
                      </a:endParaRPr>
                    </a:p>
                  </a:txBody>
                  <a:tcPr anchor="ctr"/>
                </a:tc>
                <a:tc>
                  <a:txBody>
                    <a:bodyPr/>
                    <a:lstStyle/>
                    <a:p>
                      <a:pPr algn="ctr"/>
                      <a:r>
                        <a:rPr lang="en-US" sz="1200" dirty="0" smtClean="0">
                          <a:solidFill>
                            <a:srgbClr val="FF0000"/>
                          </a:solidFill>
                        </a:rPr>
                        <a:t>$23,045.00</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10</a:t>
                      </a:r>
                      <a:endParaRPr lang="en-US" sz="1200" b="0" kern="1200" dirty="0" smtClean="0">
                        <a:solidFill>
                          <a:schemeClr val="dk1"/>
                        </a:solidFill>
                        <a:latin typeface="+mn-lt"/>
                        <a:ea typeface="+mn-ea"/>
                        <a:cs typeface="+mn-cs"/>
                      </a:endParaRPr>
                    </a:p>
                  </a:txBody>
                  <a:tcPr anchor="ctr"/>
                </a:tc>
              </a:tr>
              <a:tr h="278334">
                <a:tc>
                  <a:txBody>
                    <a:bodyPr/>
                    <a:lstStyle/>
                    <a:p>
                      <a:pPr algn="ctr"/>
                      <a:r>
                        <a:rPr lang="en-US" sz="1200" dirty="0" smtClean="0"/>
                        <a:t>Graduated</a:t>
                      </a:r>
                      <a:endParaRPr lang="en-US" sz="1200" b="1" dirty="0" smtClean="0"/>
                    </a:p>
                  </a:txBody>
                  <a:tcPr anchor="ctr"/>
                </a:tc>
                <a:tc>
                  <a:txBody>
                    <a:bodyPr/>
                    <a:lstStyle/>
                    <a:p>
                      <a:pPr algn="ctr"/>
                      <a:r>
                        <a:rPr lang="en-US" sz="1200" dirty="0" smtClean="0"/>
                        <a:t>$433.00</a:t>
                      </a:r>
                      <a:endParaRPr lang="en-US" sz="1200" b="0" dirty="0" smtClean="0">
                        <a:solidFill>
                          <a:schemeClr val="tx1"/>
                        </a:solidFill>
                      </a:endParaRPr>
                    </a:p>
                  </a:txBody>
                  <a:tcPr anchor="ctr"/>
                </a:tc>
                <a:tc>
                  <a:txBody>
                    <a:bodyPr/>
                    <a:lstStyle/>
                    <a:p>
                      <a:pPr algn="ctr"/>
                      <a:r>
                        <a:rPr lang="en-US" sz="1200" dirty="0" smtClean="0"/>
                        <a:t>$1,299.00</a:t>
                      </a:r>
                      <a:endParaRPr lang="en-US" sz="1200" b="0" dirty="0" smtClean="0">
                        <a:solidFill>
                          <a:schemeClr val="tx1"/>
                        </a:solidFill>
                      </a:endParaRPr>
                    </a:p>
                  </a:txBody>
                  <a:tcPr anchor="ctr"/>
                </a:tc>
                <a:tc>
                  <a:txBody>
                    <a:bodyPr/>
                    <a:lstStyle/>
                    <a:p>
                      <a:pPr algn="ctr"/>
                      <a:r>
                        <a:rPr lang="en-US" sz="1200" dirty="0" smtClean="0">
                          <a:solidFill>
                            <a:srgbClr val="FF0000"/>
                          </a:solidFill>
                        </a:rPr>
                        <a:t>$29,245.00</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10</a:t>
                      </a:r>
                      <a:endParaRPr lang="en-US" sz="1200" b="0" kern="1200" dirty="0" smtClean="0">
                        <a:solidFill>
                          <a:schemeClr val="dk1"/>
                        </a:solidFill>
                        <a:latin typeface="+mn-lt"/>
                        <a:ea typeface="+mn-ea"/>
                        <a:cs typeface="+mn-cs"/>
                      </a:endParaRPr>
                    </a:p>
                  </a:txBody>
                  <a:tcPr anchor="ctr"/>
                </a:tc>
              </a:tr>
              <a:tr h="278333">
                <a:tc>
                  <a:txBody>
                    <a:bodyPr/>
                    <a:lstStyle/>
                    <a:p>
                      <a:pPr algn="ctr"/>
                      <a:r>
                        <a:rPr lang="en-US" sz="1200" dirty="0" smtClean="0"/>
                        <a:t>Extended - Fixed</a:t>
                      </a:r>
                      <a:endParaRPr lang="en-US" sz="1200" b="1" dirty="0" smtClean="0"/>
                    </a:p>
                  </a:txBody>
                  <a:tcPr anchor="ctr"/>
                </a:tc>
                <a:tc>
                  <a:txBody>
                    <a:bodyPr/>
                    <a:lstStyle/>
                    <a:p>
                      <a:pPr algn="ctr"/>
                      <a:r>
                        <a:rPr lang="en-US" sz="1200" b="0" dirty="0" smtClean="0">
                          <a:solidFill>
                            <a:schemeClr val="tx1"/>
                          </a:solidFill>
                        </a:rPr>
                        <a:t>$442.00</a:t>
                      </a:r>
                    </a:p>
                  </a:txBody>
                  <a:tcPr anchor="ctr"/>
                </a:tc>
                <a:tc>
                  <a:txBody>
                    <a:bodyPr/>
                    <a:lstStyle/>
                    <a:p>
                      <a:pPr algn="ctr"/>
                      <a:r>
                        <a:rPr lang="en-US" sz="1200" b="0" dirty="0" smtClean="0">
                          <a:solidFill>
                            <a:schemeClr val="tx1"/>
                          </a:solidFill>
                        </a:rPr>
                        <a:t>$442.00</a:t>
                      </a:r>
                    </a:p>
                  </a:txBody>
                  <a:tcPr anchor="ctr"/>
                </a:tc>
                <a:tc>
                  <a:txBody>
                    <a:bodyPr/>
                    <a:lstStyle/>
                    <a:p>
                      <a:pPr algn="ctr"/>
                      <a:r>
                        <a:rPr lang="en-US" sz="1200" b="0" dirty="0" smtClean="0">
                          <a:solidFill>
                            <a:srgbClr val="FF0000"/>
                          </a:solidFill>
                        </a:rPr>
                        <a:t>$64,837.00</a:t>
                      </a:r>
                    </a:p>
                  </a:txBody>
                  <a:tcPr anchor="ctr"/>
                </a:tc>
                <a:tc>
                  <a:txBody>
                    <a:bodyPr/>
                    <a:lstStyle/>
                    <a:p>
                      <a:pPr marL="0" algn="ctr" defTabSz="457200" rtl="0" eaLnBrk="1" latinLnBrk="0" hangingPunct="1"/>
                      <a:r>
                        <a:rPr lang="en-US" sz="1200" b="0" kern="1200" dirty="0" smtClean="0">
                          <a:solidFill>
                            <a:schemeClr val="dk1"/>
                          </a:solidFill>
                          <a:latin typeface="+mn-lt"/>
                          <a:ea typeface="+mn-ea"/>
                          <a:cs typeface="+mn-cs"/>
                        </a:rPr>
                        <a:t>25</a:t>
                      </a:r>
                    </a:p>
                  </a:txBody>
                  <a:tcPr anchor="ctr"/>
                </a:tc>
              </a:tr>
              <a:tr h="278334">
                <a:tc>
                  <a:txBody>
                    <a:bodyPr/>
                    <a:lstStyle/>
                    <a:p>
                      <a:pPr algn="ctr"/>
                      <a:r>
                        <a:rPr lang="en-US" sz="1200" dirty="0" smtClean="0"/>
                        <a:t>Extended</a:t>
                      </a:r>
                      <a:r>
                        <a:rPr lang="en-US" sz="1200" baseline="0" dirty="0" smtClean="0"/>
                        <a:t> - Graduated</a:t>
                      </a:r>
                      <a:endParaRPr lang="en-US" sz="1200" b="1" dirty="0" smtClean="0"/>
                    </a:p>
                  </a:txBody>
                  <a:tcPr anchor="ctr"/>
                </a:tc>
                <a:tc>
                  <a:txBody>
                    <a:bodyPr/>
                    <a:lstStyle/>
                    <a:p>
                      <a:pPr algn="ctr"/>
                      <a:r>
                        <a:rPr lang="en-US" sz="1200" b="0" dirty="0" smtClean="0">
                          <a:solidFill>
                            <a:schemeClr val="tx1"/>
                          </a:solidFill>
                        </a:rPr>
                        <a:t>$346.00</a:t>
                      </a:r>
                    </a:p>
                  </a:txBody>
                  <a:tcPr anchor="ctr"/>
                </a:tc>
                <a:tc>
                  <a:txBody>
                    <a:bodyPr/>
                    <a:lstStyle/>
                    <a:p>
                      <a:pPr algn="ctr"/>
                      <a:r>
                        <a:rPr lang="en-US" sz="1200" b="0" dirty="0" smtClean="0">
                          <a:solidFill>
                            <a:schemeClr val="tx1"/>
                          </a:solidFill>
                        </a:rPr>
                        <a:t>$659.00</a:t>
                      </a:r>
                    </a:p>
                  </a:txBody>
                  <a:tcPr anchor="ctr"/>
                </a:tc>
                <a:tc>
                  <a:txBody>
                    <a:bodyPr/>
                    <a:lstStyle/>
                    <a:p>
                      <a:pPr algn="ctr"/>
                      <a:r>
                        <a:rPr lang="en-US" sz="1200" b="0" dirty="0" smtClean="0">
                          <a:solidFill>
                            <a:srgbClr val="FF0000"/>
                          </a:solidFill>
                        </a:rPr>
                        <a:t>$76,396.00</a:t>
                      </a:r>
                    </a:p>
                  </a:txBody>
                  <a:tcPr anchor="ctr"/>
                </a:tc>
                <a:tc>
                  <a:txBody>
                    <a:bodyPr/>
                    <a:lstStyle/>
                    <a:p>
                      <a:pPr marL="0" algn="ctr" defTabSz="457200" rtl="0" eaLnBrk="1" latinLnBrk="0" hangingPunct="1"/>
                      <a:r>
                        <a:rPr lang="en-US" sz="1200" b="0" kern="1200" dirty="0" smtClean="0">
                          <a:solidFill>
                            <a:schemeClr val="dk1"/>
                          </a:solidFill>
                          <a:latin typeface="+mn-lt"/>
                          <a:ea typeface="+mn-ea"/>
                          <a:cs typeface="+mn-cs"/>
                        </a:rPr>
                        <a:t>25</a:t>
                      </a:r>
                    </a:p>
                  </a:txBody>
                  <a:tcPr anchor="ctr"/>
                </a:tc>
              </a:tr>
              <a:tr h="278334">
                <a:tc>
                  <a:txBody>
                    <a:bodyPr/>
                    <a:lstStyle/>
                    <a:p>
                      <a:pPr algn="ctr"/>
                      <a:r>
                        <a:rPr lang="en-US" sz="1200" dirty="0" smtClean="0"/>
                        <a:t>Income</a:t>
                      </a:r>
                      <a:r>
                        <a:rPr lang="en-US" sz="1200" baseline="0" dirty="0" smtClean="0"/>
                        <a:t> Based</a:t>
                      </a:r>
                      <a:endParaRPr lang="en-US" sz="1200" b="1" dirty="0" smtClean="0"/>
                    </a:p>
                  </a:txBody>
                  <a:tcPr anchor="ctr"/>
                </a:tc>
                <a:tc>
                  <a:txBody>
                    <a:bodyPr/>
                    <a:lstStyle/>
                    <a:p>
                      <a:pPr algn="ctr"/>
                      <a:r>
                        <a:rPr lang="en-US" sz="1200" dirty="0" smtClean="0"/>
                        <a:t>$281.19</a:t>
                      </a:r>
                      <a:endParaRPr lang="en-US" sz="1200" b="0" dirty="0" smtClean="0">
                        <a:solidFill>
                          <a:schemeClr val="tx1"/>
                        </a:solidFill>
                      </a:endParaRPr>
                    </a:p>
                  </a:txBody>
                  <a:tcPr anchor="ctr"/>
                </a:tc>
                <a:tc>
                  <a:txBody>
                    <a:bodyPr/>
                    <a:lstStyle/>
                    <a:p>
                      <a:pPr algn="ctr"/>
                      <a:r>
                        <a:rPr lang="en-US" sz="1200" dirty="0" smtClean="0"/>
                        <a:t>$756.59</a:t>
                      </a:r>
                      <a:endParaRPr lang="en-US" sz="1200" b="0" dirty="0" smtClean="0">
                        <a:solidFill>
                          <a:schemeClr val="tx1"/>
                        </a:solidFill>
                      </a:endParaRPr>
                    </a:p>
                  </a:txBody>
                  <a:tcPr anchor="ctr"/>
                </a:tc>
                <a:tc>
                  <a:txBody>
                    <a:bodyPr/>
                    <a:lstStyle/>
                    <a:p>
                      <a:pPr algn="ctr"/>
                      <a:r>
                        <a:rPr lang="en-US" sz="1200" dirty="0" smtClean="0">
                          <a:solidFill>
                            <a:srgbClr val="FF0000"/>
                          </a:solidFill>
                        </a:rPr>
                        <a:t>$40,939.48</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14.3</a:t>
                      </a:r>
                      <a:endParaRPr lang="en-US" sz="1200" b="0" kern="1200" dirty="0" smtClean="0">
                        <a:solidFill>
                          <a:schemeClr val="dk1"/>
                        </a:solidFill>
                        <a:latin typeface="+mn-lt"/>
                        <a:ea typeface="+mn-ea"/>
                        <a:cs typeface="+mn-cs"/>
                      </a:endParaRPr>
                    </a:p>
                  </a:txBody>
                  <a:tcPr anchor="ctr"/>
                </a:tc>
              </a:tr>
              <a:tr h="265588">
                <a:tc>
                  <a:txBody>
                    <a:bodyPr/>
                    <a:lstStyle/>
                    <a:p>
                      <a:pPr algn="ctr"/>
                      <a:r>
                        <a:rPr lang="en-US" sz="1200" dirty="0" smtClean="0"/>
                        <a:t>Income Contingent</a:t>
                      </a:r>
                      <a:endParaRPr lang="en-US" sz="1200" b="1" dirty="0" smtClean="0"/>
                    </a:p>
                  </a:txBody>
                  <a:tcPr anchor="ctr"/>
                </a:tc>
                <a:tc>
                  <a:txBody>
                    <a:bodyPr/>
                    <a:lstStyle/>
                    <a:p>
                      <a:pPr algn="ctr"/>
                      <a:r>
                        <a:rPr lang="en-US" sz="1200" b="0" dirty="0" smtClean="0">
                          <a:solidFill>
                            <a:schemeClr val="tx1"/>
                          </a:solidFill>
                        </a:rPr>
                        <a:t>$472.00</a:t>
                      </a:r>
                    </a:p>
                  </a:txBody>
                  <a:tcPr anchor="ctr"/>
                </a:tc>
                <a:tc>
                  <a:txBody>
                    <a:bodyPr/>
                    <a:lstStyle/>
                    <a:p>
                      <a:pPr algn="ctr"/>
                      <a:r>
                        <a:rPr lang="en-US" sz="1200" b="0" dirty="0" smtClean="0">
                          <a:solidFill>
                            <a:schemeClr val="tx1"/>
                          </a:solidFill>
                        </a:rPr>
                        <a:t>$737.00</a:t>
                      </a:r>
                    </a:p>
                  </a:txBody>
                  <a:tcPr anchor="ctr"/>
                </a:tc>
                <a:tc>
                  <a:txBody>
                    <a:bodyPr/>
                    <a:lstStyle/>
                    <a:p>
                      <a:pPr algn="ctr"/>
                      <a:r>
                        <a:rPr lang="en-US" sz="1200" b="0" dirty="0" smtClean="0">
                          <a:solidFill>
                            <a:srgbClr val="FF0000"/>
                          </a:solidFill>
                        </a:rPr>
                        <a:t>$36,315.00</a:t>
                      </a:r>
                    </a:p>
                  </a:txBody>
                  <a:tcPr anchor="ctr"/>
                </a:tc>
                <a:tc>
                  <a:txBody>
                    <a:bodyPr/>
                    <a:lstStyle/>
                    <a:p>
                      <a:pPr marL="0" algn="ctr" defTabSz="457200" rtl="0" eaLnBrk="1" latinLnBrk="0" hangingPunct="1"/>
                      <a:r>
                        <a:rPr lang="en-US" sz="1200" b="0" kern="1200" dirty="0" smtClean="0">
                          <a:solidFill>
                            <a:schemeClr val="dk1"/>
                          </a:solidFill>
                          <a:latin typeface="+mn-lt"/>
                          <a:ea typeface="+mn-ea"/>
                          <a:cs typeface="+mn-cs"/>
                        </a:rPr>
                        <a:t>14</a:t>
                      </a:r>
                    </a:p>
                  </a:txBody>
                  <a:tcPr anchor="ctr"/>
                </a:tc>
              </a:tr>
              <a:tr h="265588">
                <a:tc>
                  <a:txBody>
                    <a:bodyPr/>
                    <a:lstStyle/>
                    <a:p>
                      <a:pPr algn="ctr"/>
                      <a:r>
                        <a:rPr lang="en-US" sz="1200" dirty="0" smtClean="0"/>
                        <a:t>Income Sensitive</a:t>
                      </a:r>
                      <a:endParaRPr lang="en-US" sz="1200" b="1" dirty="0" smtClean="0"/>
                    </a:p>
                  </a:txBody>
                  <a:tcPr anchor="ctr"/>
                </a:tc>
                <a:tc>
                  <a:txBody>
                    <a:bodyPr/>
                    <a:lstStyle/>
                    <a:p>
                      <a:pPr algn="ctr"/>
                      <a:r>
                        <a:rPr lang="en-US" sz="1200" dirty="0" smtClean="0"/>
                        <a:t>$346.49</a:t>
                      </a:r>
                      <a:endParaRPr lang="en-US" sz="1200" b="0" dirty="0" smtClean="0">
                        <a:solidFill>
                          <a:schemeClr val="tx1"/>
                        </a:solidFill>
                      </a:endParaRPr>
                    </a:p>
                  </a:txBody>
                  <a:tcPr anchor="ctr"/>
                </a:tc>
                <a:tc>
                  <a:txBody>
                    <a:bodyPr/>
                    <a:lstStyle/>
                    <a:p>
                      <a:pPr algn="ctr"/>
                      <a:r>
                        <a:rPr lang="en-US" sz="1200" dirty="0" smtClean="0"/>
                        <a:t>$756.48</a:t>
                      </a:r>
                      <a:endParaRPr lang="en-US" sz="1200" b="0" dirty="0" smtClean="0">
                        <a:solidFill>
                          <a:schemeClr val="tx1"/>
                        </a:solidFill>
                      </a:endParaRPr>
                    </a:p>
                  </a:txBody>
                  <a:tcPr anchor="ctr"/>
                </a:tc>
                <a:tc>
                  <a:txBody>
                    <a:bodyPr/>
                    <a:lstStyle/>
                    <a:p>
                      <a:pPr algn="ctr"/>
                      <a:r>
                        <a:rPr lang="en-US" sz="1200" dirty="0" smtClean="0">
                          <a:solidFill>
                            <a:srgbClr val="FF0000"/>
                          </a:solidFill>
                        </a:rPr>
                        <a:t>$27,229.00</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11</a:t>
                      </a:r>
                      <a:endParaRPr lang="en-US" sz="1200" b="0" kern="1200" dirty="0" smtClean="0">
                        <a:solidFill>
                          <a:schemeClr val="dk1"/>
                        </a:solidFill>
                        <a:latin typeface="+mn-lt"/>
                        <a:ea typeface="+mn-ea"/>
                        <a:cs typeface="+mn-cs"/>
                      </a:endParaRPr>
                    </a:p>
                  </a:txBody>
                  <a:tcPr anchor="ctr"/>
                </a:tc>
              </a:tr>
              <a:tr h="288273">
                <a:tc>
                  <a:txBody>
                    <a:bodyPr/>
                    <a:lstStyle/>
                    <a:p>
                      <a:pPr algn="ctr"/>
                      <a:r>
                        <a:rPr lang="en-US" sz="1200" dirty="0" smtClean="0"/>
                        <a:t>Pay as You</a:t>
                      </a:r>
                      <a:r>
                        <a:rPr lang="en-US" sz="1200" baseline="0" dirty="0" smtClean="0"/>
                        <a:t> Earn</a:t>
                      </a:r>
                      <a:endParaRPr lang="en-US" sz="1200" b="1" dirty="0" smtClean="0"/>
                    </a:p>
                  </a:txBody>
                  <a:tcPr anchor="ctr"/>
                </a:tc>
                <a:tc>
                  <a:txBody>
                    <a:bodyPr/>
                    <a:lstStyle/>
                    <a:p>
                      <a:pPr algn="ctr"/>
                      <a:r>
                        <a:rPr lang="en-US" sz="1200" dirty="0" smtClean="0"/>
                        <a:t>$187.46</a:t>
                      </a:r>
                      <a:endParaRPr lang="en-US" sz="1200" b="0" dirty="0" smtClean="0">
                        <a:solidFill>
                          <a:schemeClr val="tx1"/>
                        </a:solidFill>
                      </a:endParaRPr>
                    </a:p>
                  </a:txBody>
                  <a:tcPr anchor="ctr"/>
                </a:tc>
                <a:tc>
                  <a:txBody>
                    <a:bodyPr/>
                    <a:lstStyle/>
                    <a:p>
                      <a:pPr algn="ctr"/>
                      <a:r>
                        <a:rPr lang="en-US" sz="1200" dirty="0" smtClean="0"/>
                        <a:t>$756.59</a:t>
                      </a:r>
                      <a:endParaRPr lang="en-US" sz="1200" b="0" dirty="0" smtClean="0">
                        <a:solidFill>
                          <a:schemeClr val="tx1"/>
                        </a:solidFill>
                      </a:endParaRPr>
                    </a:p>
                  </a:txBody>
                  <a:tcPr anchor="ctr"/>
                </a:tc>
                <a:tc>
                  <a:txBody>
                    <a:bodyPr/>
                    <a:lstStyle/>
                    <a:p>
                      <a:pPr algn="ctr"/>
                      <a:r>
                        <a:rPr lang="en-US" sz="1200" dirty="0" smtClean="0">
                          <a:solidFill>
                            <a:srgbClr val="FF0000"/>
                          </a:solidFill>
                        </a:rPr>
                        <a:t>$44,694.03</a:t>
                      </a:r>
                      <a:endParaRPr lang="en-US" sz="1200" b="0" dirty="0" smtClean="0">
                        <a:solidFill>
                          <a:srgbClr val="FF0000"/>
                        </a:solidFill>
                      </a:endParaRPr>
                    </a:p>
                  </a:txBody>
                  <a:tcPr anchor="ctr"/>
                </a:tc>
                <a:tc>
                  <a:txBody>
                    <a:bodyPr/>
                    <a:lstStyle/>
                    <a:p>
                      <a:pPr marL="0" algn="ctr" defTabSz="457200" rtl="0" eaLnBrk="1" latinLnBrk="0" hangingPunct="1"/>
                      <a:r>
                        <a:rPr lang="en-US" sz="1200" kern="1200" dirty="0" smtClean="0"/>
                        <a:t>15.3</a:t>
                      </a:r>
                      <a:endParaRPr lang="en-US" sz="1200" b="0" kern="1200" dirty="0" smtClean="0">
                        <a:solidFill>
                          <a:schemeClr val="dk1"/>
                        </a:solidFill>
                        <a:latin typeface="+mn-lt"/>
                        <a:ea typeface="+mn-ea"/>
                        <a:cs typeface="+mn-cs"/>
                      </a:endParaRPr>
                    </a:p>
                  </a:txBody>
                  <a:tcPr anchor="ctr"/>
                </a:tc>
              </a:tr>
              <a:tr h="288273">
                <a:tc>
                  <a:txBody>
                    <a:bodyPr/>
                    <a:lstStyle/>
                    <a:p>
                      <a:pPr algn="ctr"/>
                      <a:r>
                        <a:rPr lang="en-US" sz="1200" dirty="0" smtClean="0"/>
                        <a:t>Consolidation</a:t>
                      </a:r>
                      <a:endParaRPr lang="en-US" sz="1200" b="1" dirty="0" smtClean="0"/>
                    </a:p>
                  </a:txBody>
                  <a:tcPr anchor="ctr"/>
                </a:tc>
                <a:tc>
                  <a:txBody>
                    <a:bodyPr/>
                    <a:lstStyle/>
                    <a:p>
                      <a:pPr algn="ctr"/>
                      <a:r>
                        <a:rPr lang="en-US" sz="1200" dirty="0" smtClean="0"/>
                        <a:t>$412.05</a:t>
                      </a:r>
                      <a:endParaRPr lang="en-US" sz="1200" b="0" dirty="0" smtClean="0">
                        <a:solidFill>
                          <a:schemeClr val="tx1"/>
                        </a:solidFill>
                      </a:endParaRPr>
                    </a:p>
                  </a:txBody>
                  <a:tcPr anchor="ctr"/>
                </a:tc>
                <a:tc>
                  <a:txBody>
                    <a:bodyPr/>
                    <a:lstStyle/>
                    <a:p>
                      <a:pPr algn="ctr"/>
                      <a:r>
                        <a:rPr lang="en-US" sz="1200" dirty="0" smtClean="0"/>
                        <a:t>$412.05</a:t>
                      </a:r>
                      <a:endParaRPr lang="en-US" sz="1200" b="0" dirty="0" smtClean="0">
                        <a:solidFill>
                          <a:schemeClr val="tx1"/>
                        </a:solidFill>
                      </a:endParaRPr>
                    </a:p>
                  </a:txBody>
                  <a:tcPr anchor="ctr"/>
                </a:tc>
                <a:tc>
                  <a:txBody>
                    <a:bodyPr/>
                    <a:lstStyle/>
                    <a:p>
                      <a:pPr algn="ctr"/>
                      <a:r>
                        <a:rPr lang="en-US" sz="1200" dirty="0" smtClean="0">
                          <a:solidFill>
                            <a:srgbClr val="FF0000"/>
                          </a:solidFill>
                        </a:rPr>
                        <a:t>$81,356.29</a:t>
                      </a:r>
                      <a:endParaRPr lang="en-US" sz="1200" b="0" dirty="0" smtClean="0">
                        <a:solidFill>
                          <a:srgbClr val="FF0000"/>
                        </a:solidFill>
                      </a:endParaRPr>
                    </a:p>
                  </a:txBody>
                  <a:tcPr anchor="ctr"/>
                </a:tc>
                <a:tc>
                  <a:txBody>
                    <a:bodyPr/>
                    <a:lstStyle/>
                    <a:p>
                      <a:pPr marL="0" algn="ctr" defTabSz="457200" rtl="0" eaLnBrk="1" latinLnBrk="0" hangingPunct="1"/>
                      <a:r>
                        <a:rPr lang="en-US" sz="1200" b="0" kern="1200" dirty="0" smtClean="0">
                          <a:solidFill>
                            <a:schemeClr val="dk1"/>
                          </a:solidFill>
                          <a:latin typeface="+mn-lt"/>
                          <a:ea typeface="+mn-ea"/>
                          <a:cs typeface="+mn-cs"/>
                        </a:rPr>
                        <a:t>30</a:t>
                      </a:r>
                    </a:p>
                  </a:txBody>
                  <a:tcPr anchor="ctr"/>
                </a:tc>
              </a:tr>
            </a:tbl>
          </a:graphicData>
        </a:graphic>
      </p:graphicFrame>
    </p:spTree>
    <p:extLst>
      <p:ext uri="{BB962C8B-B14F-4D97-AF65-F5344CB8AC3E}">
        <p14:creationId xmlns:p14="http://schemas.microsoft.com/office/powerpoint/2010/main" val="386567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Private Loan Repayment</a:t>
            </a:r>
            <a:endParaRPr lang="en-US" dirty="0"/>
          </a:p>
        </p:txBody>
      </p:sp>
      <p:sp>
        <p:nvSpPr>
          <p:cNvPr id="2" name="Content Placeholder 1"/>
          <p:cNvSpPr>
            <a:spLocks noGrp="1"/>
          </p:cNvSpPr>
          <p:nvPr>
            <p:ph idx="1"/>
          </p:nvPr>
        </p:nvSpPr>
        <p:spPr>
          <a:xfrm>
            <a:off x="457200" y="1417638"/>
            <a:ext cx="8229600" cy="2892777"/>
          </a:xfrm>
        </p:spPr>
        <p:txBody>
          <a:bodyPr>
            <a:noAutofit/>
          </a:bodyPr>
          <a:lstStyle/>
          <a:p>
            <a:r>
              <a:rPr lang="en-US" sz="2400" dirty="0" smtClean="0"/>
              <a:t>Private loans are almost always unsubsidized for the life of the loan</a:t>
            </a:r>
          </a:p>
          <a:p>
            <a:endParaRPr lang="en-US" sz="1400" dirty="0" smtClean="0"/>
          </a:p>
          <a:p>
            <a:r>
              <a:rPr lang="en-US" sz="2400" dirty="0" smtClean="0"/>
              <a:t>Repayment terms vary</a:t>
            </a:r>
          </a:p>
          <a:p>
            <a:endParaRPr lang="en-US" sz="1400" dirty="0" smtClean="0"/>
          </a:p>
          <a:p>
            <a:r>
              <a:rPr lang="en-US" sz="2400" dirty="0" smtClean="0"/>
              <a:t>Choice of repayment plans </a:t>
            </a:r>
          </a:p>
          <a:p>
            <a:pPr marL="0" indent="342900">
              <a:buNone/>
            </a:pPr>
            <a:r>
              <a:rPr lang="en-US" sz="2400" dirty="0" smtClean="0"/>
              <a:t>may be available</a:t>
            </a:r>
          </a:p>
          <a:p>
            <a:endParaRPr lang="en-US" sz="1400" dirty="0" smtClean="0"/>
          </a:p>
          <a:p>
            <a:r>
              <a:rPr lang="en-US" sz="2400" dirty="0" smtClean="0"/>
              <a:t>Residency and internship deferments may be available</a:t>
            </a:r>
          </a:p>
          <a:p>
            <a:endParaRPr lang="en-US" sz="1400" dirty="0" smtClean="0"/>
          </a:p>
          <a:p>
            <a:r>
              <a:rPr lang="en-US" sz="2400" dirty="0" smtClean="0"/>
              <a:t>Forbearances may be available  </a:t>
            </a:r>
          </a:p>
          <a:p>
            <a:pPr lvl="1">
              <a:buClr>
                <a:schemeClr val="accent2"/>
              </a:buClr>
              <a:buFont typeface="Wingdings" panose="05000000000000000000" pitchFamily="2" charset="2"/>
              <a:buChar char="§"/>
            </a:pPr>
            <a:r>
              <a:rPr lang="en-US" sz="2400" dirty="0" smtClean="0"/>
              <a:t>Consult your loan servicer</a:t>
            </a:r>
          </a:p>
        </p:txBody>
      </p:sp>
      <p:sp>
        <p:nvSpPr>
          <p:cNvPr id="7" name="Content Placeholder 1"/>
          <p:cNvSpPr txBox="1">
            <a:spLocks/>
          </p:cNvSpPr>
          <p:nvPr/>
        </p:nvSpPr>
        <p:spPr>
          <a:xfrm>
            <a:off x="6105525" y="2229221"/>
            <a:ext cx="2124075" cy="1832417"/>
          </a:xfrm>
          <a:prstGeom prst="rect">
            <a:avLst/>
          </a:prstGeom>
          <a:ln w="25400">
            <a:solidFill>
              <a:schemeClr val="accent2"/>
            </a:solidFill>
          </a:ln>
        </p:spPr>
        <p:txBody>
          <a:bodyPr/>
          <a:lstStyle/>
          <a:p>
            <a:pPr>
              <a:spcBef>
                <a:spcPct val="20000"/>
              </a:spcBef>
              <a:buClr>
                <a:srgbClr val="1F497D"/>
              </a:buClr>
              <a:buSzPct val="70000"/>
              <a:defRPr/>
            </a:pPr>
            <a:r>
              <a:rPr lang="en-US" b="1" dirty="0" smtClean="0">
                <a:solidFill>
                  <a:srgbClr val="000000"/>
                </a:solidFill>
                <a:cs typeface="Arial"/>
              </a:rPr>
              <a:t>TIP:</a:t>
            </a:r>
          </a:p>
          <a:p>
            <a:pPr algn="ctr">
              <a:spcBef>
                <a:spcPct val="20000"/>
              </a:spcBef>
              <a:buClr>
                <a:srgbClr val="1F497D"/>
              </a:buClr>
              <a:buSzPct val="70000"/>
              <a:defRPr/>
            </a:pPr>
            <a:r>
              <a:rPr lang="en-US" sz="1600" dirty="0">
                <a:solidFill>
                  <a:srgbClr val="000000"/>
                </a:solidFill>
                <a:cs typeface="Arial"/>
              </a:rPr>
              <a:t>Refer to your promissory note and/or your servicer to determine your available options</a:t>
            </a:r>
          </a:p>
          <a:p>
            <a:pPr algn="ctr">
              <a:spcBef>
                <a:spcPct val="20000"/>
              </a:spcBef>
              <a:buClr>
                <a:srgbClr val="1F497D"/>
              </a:buClr>
              <a:buSzPct val="70000"/>
              <a:defRPr/>
            </a:pPr>
            <a:endParaRPr lang="en-US" sz="1600" dirty="0" smtClean="0">
              <a:solidFill>
                <a:srgbClr val="000000"/>
              </a:solidFill>
              <a:cs typeface="Arial"/>
            </a:endParaRPr>
          </a:p>
        </p:txBody>
      </p:sp>
    </p:spTree>
    <p:extLst>
      <p:ext uri="{BB962C8B-B14F-4D97-AF65-F5344CB8AC3E}">
        <p14:creationId xmlns:p14="http://schemas.microsoft.com/office/powerpoint/2010/main" val="96380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Live Within Your Means</a:t>
            </a:r>
            <a:endParaRPr lang="en-US" dirty="0"/>
          </a:p>
        </p:txBody>
      </p:sp>
      <p:sp>
        <p:nvSpPr>
          <p:cNvPr id="6" name="Content Placeholder 5"/>
          <p:cNvSpPr>
            <a:spLocks noGrp="1"/>
          </p:cNvSpPr>
          <p:nvPr>
            <p:ph idx="1"/>
          </p:nvPr>
        </p:nvSpPr>
        <p:spPr/>
        <p:txBody>
          <a:bodyPr>
            <a:normAutofit/>
          </a:bodyPr>
          <a:lstStyle/>
          <a:p>
            <a:pPr marL="0" indent="0" algn="ctr">
              <a:buNone/>
            </a:pPr>
            <a:r>
              <a:rPr lang="en-US" sz="2400" b="1" dirty="0" smtClean="0">
                <a:solidFill>
                  <a:srgbClr val="1F77C3"/>
                </a:solidFill>
              </a:rPr>
              <a:t>Knowing the difference between “wants and needs” puts you in control of your spending and helps:</a:t>
            </a:r>
          </a:p>
          <a:p>
            <a:pPr marL="0" indent="0" algn="ctr">
              <a:buNone/>
            </a:pPr>
            <a:endParaRPr lang="en-US" sz="2400" b="1" dirty="0">
              <a:solidFill>
                <a:srgbClr val="1F77C3"/>
              </a:solidFill>
            </a:endParaRPr>
          </a:p>
          <a:p>
            <a:r>
              <a:rPr lang="en-US" sz="2400" dirty="0" smtClean="0"/>
              <a:t>Set spending priorities</a:t>
            </a:r>
          </a:p>
          <a:p>
            <a:r>
              <a:rPr lang="en-US" sz="2400" dirty="0" smtClean="0"/>
              <a:t>Make wise choices about spending</a:t>
            </a:r>
          </a:p>
          <a:p>
            <a:r>
              <a:rPr lang="en-US" sz="2400" dirty="0" smtClean="0"/>
              <a:t>Get the most value for your money</a:t>
            </a:r>
          </a:p>
          <a:p>
            <a:r>
              <a:rPr lang="en-US" sz="2400" dirty="0" smtClean="0"/>
              <a:t>Be a more thoughtful consumer</a:t>
            </a:r>
          </a:p>
          <a:p>
            <a:r>
              <a:rPr lang="en-US" sz="2400" dirty="0" smtClean="0"/>
              <a:t>Save money</a:t>
            </a:r>
          </a:p>
          <a:p>
            <a:endParaRPr lang="en-US" sz="2400" dirty="0" smtClean="0"/>
          </a:p>
          <a:p>
            <a:pPr marL="0" indent="0">
              <a:buNone/>
            </a:pPr>
            <a:endParaRPr lang="en-US" sz="2400" dirty="0" smtClean="0"/>
          </a:p>
          <a:p>
            <a:pPr marL="457200" lvl="1" indent="0">
              <a:buNone/>
            </a:pPr>
            <a:endParaRPr lang="en-US" sz="2000" dirty="0" smtClean="0"/>
          </a:p>
          <a:p>
            <a:pPr marL="0" indent="0">
              <a:buNone/>
            </a:pPr>
            <a:endParaRPr lang="en-US" sz="2400" dirty="0"/>
          </a:p>
        </p:txBody>
      </p:sp>
      <p:pic>
        <p:nvPicPr>
          <p:cNvPr id="4" name="Picture 3" descr="Screen Clippi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21661" y="3895106"/>
            <a:ext cx="2341531" cy="2002522"/>
          </a:xfrm>
          <a:prstGeom prst="rect">
            <a:avLst/>
          </a:prstGeom>
        </p:spPr>
      </p:pic>
    </p:spTree>
    <p:extLst>
      <p:ext uri="{BB962C8B-B14F-4D97-AF65-F5344CB8AC3E}">
        <p14:creationId xmlns:p14="http://schemas.microsoft.com/office/powerpoint/2010/main" val="1216573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Paying Loans Off Early</a:t>
            </a:r>
            <a:endParaRPr lang="en-US" dirty="0"/>
          </a:p>
        </p:txBody>
      </p:sp>
      <p:sp>
        <p:nvSpPr>
          <p:cNvPr id="2" name="Content Placeholder 1"/>
          <p:cNvSpPr>
            <a:spLocks noGrp="1"/>
          </p:cNvSpPr>
          <p:nvPr>
            <p:ph idx="1"/>
          </p:nvPr>
        </p:nvSpPr>
        <p:spPr/>
        <p:txBody>
          <a:bodyPr>
            <a:normAutofit/>
          </a:bodyPr>
          <a:lstStyle/>
          <a:p>
            <a:r>
              <a:rPr lang="en-US" sz="2400" dirty="0" smtClean="0"/>
              <a:t>Borrowers can always prepay federal and private student loans without penalty</a:t>
            </a:r>
          </a:p>
          <a:p>
            <a:endParaRPr lang="en-US" sz="2400" dirty="0" smtClean="0"/>
          </a:p>
          <a:p>
            <a:r>
              <a:rPr lang="en-US" sz="2400" dirty="0" smtClean="0"/>
              <a:t>Be aware of the relative cost and make payments towards unsubsidized loans while still in school/during deferments that have the highest rates and/or most frequent capitalization.  This should save more money over time.</a:t>
            </a:r>
          </a:p>
          <a:p>
            <a:endParaRPr lang="en-US" sz="2400" dirty="0" smtClean="0"/>
          </a:p>
          <a:p>
            <a:r>
              <a:rPr lang="en-US" sz="2400" dirty="0" smtClean="0"/>
              <a:t>Unless otherwise noted, loan payments typically are applied first toward late fees, then interest, and finally principal</a:t>
            </a:r>
          </a:p>
          <a:p>
            <a:pPr lvl="1"/>
            <a:endParaRPr lang="en-US" dirty="0"/>
          </a:p>
        </p:txBody>
      </p:sp>
    </p:spTree>
    <p:extLst>
      <p:ext uri="{BB962C8B-B14F-4D97-AF65-F5344CB8AC3E}">
        <p14:creationId xmlns:p14="http://schemas.microsoft.com/office/powerpoint/2010/main" val="220190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Delinquency &amp; Default  (Federal/Private Loans)</a:t>
            </a:r>
            <a:endParaRPr lang="en-US" dirty="0"/>
          </a:p>
        </p:txBody>
      </p:sp>
      <p:sp>
        <p:nvSpPr>
          <p:cNvPr id="2" name="Content Placeholder 1"/>
          <p:cNvSpPr>
            <a:spLocks noGrp="1"/>
          </p:cNvSpPr>
          <p:nvPr>
            <p:ph idx="1"/>
          </p:nvPr>
        </p:nvSpPr>
        <p:spPr>
          <a:xfrm>
            <a:off x="457200" y="1600201"/>
            <a:ext cx="8229600" cy="4055532"/>
          </a:xfrm>
        </p:spPr>
        <p:txBody>
          <a:bodyPr>
            <a:normAutofit fontScale="70000" lnSpcReduction="20000"/>
          </a:bodyPr>
          <a:lstStyle/>
          <a:p>
            <a:pPr marL="0" indent="0" algn="ctr">
              <a:buNone/>
            </a:pPr>
            <a:r>
              <a:rPr lang="en-US" sz="2800" b="1" dirty="0" smtClean="0">
                <a:solidFill>
                  <a:srgbClr val="0070C0"/>
                </a:solidFill>
              </a:rPr>
              <a:t>Delinquency &amp; defaults on student loans can adversely impact your credit history</a:t>
            </a:r>
          </a:p>
          <a:p>
            <a:pPr marL="0" indent="0" algn="ctr">
              <a:buNone/>
            </a:pPr>
            <a:endParaRPr lang="en-US" sz="2800" dirty="0" smtClean="0"/>
          </a:p>
          <a:p>
            <a:r>
              <a:rPr lang="en-US" sz="2800" dirty="0" smtClean="0"/>
              <a:t>Delinquency</a:t>
            </a:r>
          </a:p>
          <a:p>
            <a:pPr lvl="1">
              <a:buClr>
                <a:schemeClr val="accent2"/>
              </a:buClr>
              <a:buFont typeface="Wingdings" panose="05000000000000000000" pitchFamily="2" charset="2"/>
              <a:buChar char="§"/>
            </a:pPr>
            <a:r>
              <a:rPr lang="en-US" sz="2600" dirty="0" smtClean="0"/>
              <a:t>Failure to make payment(s) when due</a:t>
            </a:r>
          </a:p>
          <a:p>
            <a:pPr lvl="1">
              <a:buClr>
                <a:schemeClr val="accent2"/>
              </a:buClr>
              <a:buFont typeface="Wingdings" panose="05000000000000000000" pitchFamily="2" charset="2"/>
              <a:buChar char="§"/>
            </a:pPr>
            <a:r>
              <a:rPr lang="en-US" sz="2600" dirty="0" smtClean="0"/>
              <a:t>Reported to credit bureaus; affects borrowers history</a:t>
            </a:r>
          </a:p>
          <a:p>
            <a:endParaRPr lang="en-US" sz="2800" dirty="0" smtClean="0"/>
          </a:p>
          <a:p>
            <a:r>
              <a:rPr lang="en-US" sz="2800" dirty="0" smtClean="0"/>
              <a:t>Default</a:t>
            </a:r>
          </a:p>
          <a:p>
            <a:pPr lvl="1">
              <a:buClr>
                <a:schemeClr val="accent2"/>
              </a:buClr>
              <a:buFont typeface="Wingdings" panose="05000000000000000000" pitchFamily="2" charset="2"/>
              <a:buChar char="§"/>
            </a:pPr>
            <a:r>
              <a:rPr lang="en-US" sz="2600" dirty="0" smtClean="0"/>
              <a:t>Collection agencies may take over adding to cost</a:t>
            </a:r>
          </a:p>
          <a:p>
            <a:pPr lvl="1">
              <a:buClr>
                <a:schemeClr val="accent2"/>
              </a:buClr>
              <a:buFont typeface="Wingdings" panose="05000000000000000000" pitchFamily="2" charset="2"/>
              <a:buChar char="§"/>
            </a:pPr>
            <a:r>
              <a:rPr lang="en-US" sz="2600" dirty="0" smtClean="0"/>
              <a:t>Lender can take legal action</a:t>
            </a:r>
          </a:p>
          <a:p>
            <a:pPr lvl="1">
              <a:buClr>
                <a:schemeClr val="accent2"/>
              </a:buClr>
              <a:buFont typeface="Wingdings" panose="05000000000000000000" pitchFamily="2" charset="2"/>
              <a:buChar char="§"/>
            </a:pPr>
            <a:r>
              <a:rPr lang="en-US" sz="2600" dirty="0" smtClean="0"/>
              <a:t>School can withhold records</a:t>
            </a:r>
          </a:p>
          <a:p>
            <a:pPr lvl="1">
              <a:buClr>
                <a:schemeClr val="accent2"/>
              </a:buClr>
              <a:buFont typeface="Wingdings" panose="05000000000000000000" pitchFamily="2" charset="2"/>
              <a:buChar char="§"/>
            </a:pPr>
            <a:r>
              <a:rPr lang="en-US" sz="2600" dirty="0" smtClean="0"/>
              <a:t>Federal defaults could include wage garnishment &amp; withholding of federal tax refunds</a:t>
            </a:r>
          </a:p>
          <a:p>
            <a:pPr lvl="1">
              <a:buClr>
                <a:schemeClr val="accent2"/>
              </a:buClr>
              <a:buFont typeface="Wingdings" panose="05000000000000000000" pitchFamily="2" charset="2"/>
              <a:buChar char="§"/>
            </a:pPr>
            <a:r>
              <a:rPr lang="en-US" sz="2600" dirty="0" smtClean="0"/>
              <a:t>Student loans are rarely discharged in bankruptcy</a:t>
            </a:r>
          </a:p>
          <a:p>
            <a:pPr marL="457200" lvl="1" indent="0">
              <a:buNone/>
            </a:pPr>
            <a:endParaRPr lang="en-US" dirty="0"/>
          </a:p>
        </p:txBody>
      </p:sp>
    </p:spTree>
    <p:extLst>
      <p:ext uri="{BB962C8B-B14F-4D97-AF65-F5344CB8AC3E}">
        <p14:creationId xmlns:p14="http://schemas.microsoft.com/office/powerpoint/2010/main" val="2960847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Keep Good Records</a:t>
            </a:r>
            <a:endParaRPr lang="en-US" dirty="0"/>
          </a:p>
        </p:txBody>
      </p:sp>
      <p:sp>
        <p:nvSpPr>
          <p:cNvPr id="2" name="Content Placeholder 1"/>
          <p:cNvSpPr>
            <a:spLocks noGrp="1"/>
          </p:cNvSpPr>
          <p:nvPr>
            <p:ph idx="1"/>
          </p:nvPr>
        </p:nvSpPr>
        <p:spPr/>
        <p:txBody>
          <a:bodyPr>
            <a:normAutofit lnSpcReduction="10000"/>
          </a:bodyPr>
          <a:lstStyle/>
          <a:p>
            <a:r>
              <a:rPr lang="en-US" sz="2400" dirty="0" smtClean="0"/>
              <a:t>Get </a:t>
            </a:r>
            <a:r>
              <a:rPr lang="en-US" sz="2400" dirty="0"/>
              <a:t>all loan documents together: keep them on file!</a:t>
            </a:r>
          </a:p>
          <a:p>
            <a:pPr lvl="1">
              <a:buClr>
                <a:schemeClr val="accent2"/>
              </a:buClr>
              <a:buFont typeface="Wingdings" panose="05000000000000000000" pitchFamily="2" charset="2"/>
              <a:buChar char="§"/>
            </a:pPr>
            <a:r>
              <a:rPr lang="en-US" sz="2200" dirty="0"/>
              <a:t>Promissory notes</a:t>
            </a:r>
          </a:p>
          <a:p>
            <a:pPr lvl="1">
              <a:buClr>
                <a:schemeClr val="accent2"/>
              </a:buClr>
              <a:buFont typeface="Wingdings" panose="05000000000000000000" pitchFamily="2" charset="2"/>
              <a:buChar char="§"/>
            </a:pPr>
            <a:r>
              <a:rPr lang="en-US" sz="2200" dirty="0"/>
              <a:t>Disclosure statements</a:t>
            </a:r>
          </a:p>
          <a:p>
            <a:pPr lvl="1">
              <a:buClr>
                <a:schemeClr val="accent2"/>
              </a:buClr>
              <a:buFont typeface="Wingdings" panose="05000000000000000000" pitchFamily="2" charset="2"/>
              <a:buChar char="§"/>
            </a:pPr>
            <a:r>
              <a:rPr lang="en-US" sz="2200" dirty="0"/>
              <a:t>Award </a:t>
            </a:r>
            <a:r>
              <a:rPr lang="en-US" sz="2200" dirty="0" smtClean="0"/>
              <a:t>letters</a:t>
            </a:r>
            <a:endParaRPr lang="en-US" sz="2200" dirty="0"/>
          </a:p>
          <a:p>
            <a:r>
              <a:rPr lang="en-US" sz="2400" dirty="0"/>
              <a:t>Exit interview information</a:t>
            </a:r>
          </a:p>
          <a:p>
            <a:r>
              <a:rPr lang="en-US" sz="2400" dirty="0"/>
              <a:t>Open and READ student loan mail</a:t>
            </a:r>
          </a:p>
          <a:p>
            <a:r>
              <a:rPr lang="en-US" sz="2400" dirty="0"/>
              <a:t>Bookmark loan servicer’s websites</a:t>
            </a:r>
          </a:p>
          <a:p>
            <a:r>
              <a:rPr lang="en-US" sz="2400" dirty="0"/>
              <a:t>Notify loan servicer(s) of name &amp; address changes</a:t>
            </a:r>
          </a:p>
          <a:p>
            <a:r>
              <a:rPr lang="en-US" sz="2400" dirty="0"/>
              <a:t>Document calls to servicer: date/time of call &amp; person who handled the call</a:t>
            </a:r>
          </a:p>
          <a:p>
            <a:r>
              <a:rPr lang="en-US" sz="2400" dirty="0"/>
              <a:t>Keep important numbers available</a:t>
            </a:r>
          </a:p>
          <a:p>
            <a:pPr lvl="1"/>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0647">
            <a:off x="7223755" y="2058094"/>
            <a:ext cx="1444685" cy="1948646"/>
          </a:xfrm>
          <a:prstGeom prst="rect">
            <a:avLst/>
          </a:prstGeom>
        </p:spPr>
      </p:pic>
    </p:spTree>
    <p:extLst>
      <p:ext uri="{BB962C8B-B14F-4D97-AF65-F5344CB8AC3E}">
        <p14:creationId xmlns:p14="http://schemas.microsoft.com/office/powerpoint/2010/main" val="2242046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Resources</a:t>
            </a:r>
            <a:endParaRPr lang="en-US" dirty="0"/>
          </a:p>
        </p:txBody>
      </p:sp>
      <p:sp>
        <p:nvSpPr>
          <p:cNvPr id="2" name="Content Placeholder 1"/>
          <p:cNvSpPr>
            <a:spLocks noGrp="1"/>
          </p:cNvSpPr>
          <p:nvPr>
            <p:ph idx="1"/>
          </p:nvPr>
        </p:nvSpPr>
        <p:spPr/>
        <p:txBody>
          <a:bodyPr/>
          <a:lstStyle/>
          <a:p>
            <a:r>
              <a:rPr lang="en-US" sz="2000" b="1" dirty="0" smtClean="0"/>
              <a:t>School financial aid office</a:t>
            </a:r>
          </a:p>
          <a:p>
            <a:r>
              <a:rPr lang="en-US" sz="2000" b="1" dirty="0" smtClean="0"/>
              <a:t>Lender/servicer</a:t>
            </a:r>
          </a:p>
          <a:p>
            <a:r>
              <a:rPr lang="en-US" sz="2000" b="1" dirty="0" smtClean="0"/>
              <a:t>Federal Student Aid Ombudsman</a:t>
            </a:r>
          </a:p>
          <a:p>
            <a:pPr lvl="1">
              <a:buClr>
                <a:schemeClr val="accent2"/>
              </a:buClr>
              <a:buFont typeface="Wingdings" panose="05000000000000000000" pitchFamily="2" charset="2"/>
              <a:buChar char="§"/>
            </a:pPr>
            <a:r>
              <a:rPr lang="en-US" sz="1600" b="1" dirty="0" smtClean="0"/>
              <a:t>U.S. Department of Education – FSA Ombudsman</a:t>
            </a:r>
          </a:p>
          <a:p>
            <a:pPr lvl="1">
              <a:buNone/>
            </a:pPr>
            <a:r>
              <a:rPr lang="en-US" sz="1600" b="1" dirty="0" smtClean="0"/>
              <a:t>	</a:t>
            </a:r>
            <a:r>
              <a:rPr lang="en-US" sz="1600" dirty="0" smtClean="0">
                <a:hlinkClick r:id="rId3"/>
              </a:rPr>
              <a:t>http://www.ombudsman.ed.gov</a:t>
            </a:r>
            <a:r>
              <a:rPr lang="en-US" sz="1600" dirty="0" smtClean="0"/>
              <a:t>   or  1-877-557-2575</a:t>
            </a:r>
          </a:p>
          <a:p>
            <a:r>
              <a:rPr lang="en-US" sz="2000" b="1" dirty="0" smtClean="0"/>
              <a:t>Federal Loan Servicers:</a:t>
            </a:r>
          </a:p>
          <a:p>
            <a:pPr>
              <a:buNone/>
            </a:pPr>
            <a:endParaRPr lang="en-US" sz="2000" dirty="0" smtClean="0"/>
          </a:p>
          <a:p>
            <a:pPr lvl="1"/>
            <a:endParaRPr lang="en-US" sz="1600" b="1" dirty="0" smtClean="0"/>
          </a:p>
          <a:p>
            <a:pPr marL="0" indent="0">
              <a:buNone/>
            </a:pPr>
            <a:endParaRPr lang="en-US" sz="2000" b="1" dirty="0" smtClean="0"/>
          </a:p>
        </p:txBody>
      </p:sp>
      <p:pic>
        <p:nvPicPr>
          <p:cNvPr id="4" name="Picture 2"/>
          <p:cNvPicPr>
            <a:picLocks noChangeAspect="1" noChangeArrowheads="1"/>
          </p:cNvPicPr>
          <p:nvPr/>
        </p:nvPicPr>
        <p:blipFill>
          <a:blip r:embed="rId4" cstate="print"/>
          <a:srcRect l="40257" t="36719" r="38713" b="52264"/>
          <a:stretch>
            <a:fillRect/>
          </a:stretch>
        </p:blipFill>
        <p:spPr bwMode="auto">
          <a:xfrm>
            <a:off x="5294216" y="3693648"/>
            <a:ext cx="1704775" cy="71447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68934" t="37891" r="11250" b="51309"/>
          <a:stretch>
            <a:fillRect/>
          </a:stretch>
        </p:blipFill>
        <p:spPr bwMode="auto">
          <a:xfrm>
            <a:off x="1297398" y="3717180"/>
            <a:ext cx="1595297" cy="69559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25969" t="63006" r="54008" b="27980"/>
          <a:stretch>
            <a:fillRect/>
          </a:stretch>
        </p:blipFill>
        <p:spPr bwMode="auto">
          <a:xfrm>
            <a:off x="1297398" y="4953907"/>
            <a:ext cx="1934788" cy="696830"/>
          </a:xfrm>
          <a:prstGeom prst="rect">
            <a:avLst/>
          </a:prstGeom>
          <a:noFill/>
          <a:ln w="9525">
            <a:noFill/>
            <a:miter lim="800000"/>
            <a:headEnd/>
            <a:tailEnd/>
          </a:ln>
        </p:spPr>
      </p:pic>
      <p:sp>
        <p:nvSpPr>
          <p:cNvPr id="12" name="Content Placeholder 2"/>
          <p:cNvSpPr txBox="1">
            <a:spLocks/>
          </p:cNvSpPr>
          <p:nvPr/>
        </p:nvSpPr>
        <p:spPr>
          <a:xfrm>
            <a:off x="2546244" y="6232243"/>
            <a:ext cx="4101643" cy="488533"/>
          </a:xfrm>
          <a:prstGeom prst="rect">
            <a:avLst/>
          </a:prstGeom>
        </p:spPr>
        <p:txBody>
          <a:bodyPr>
            <a:normAutofit/>
          </a:bodyPr>
          <a:lstStyle/>
          <a:p>
            <a:pPr marL="742950" lvl="1" indent="-285750">
              <a:spcBef>
                <a:spcPct val="20000"/>
              </a:spcBef>
              <a:buClr>
                <a:srgbClr val="878787"/>
              </a:buClr>
            </a:pPr>
            <a:endParaRPr lang="en-US" sz="1100" dirty="0" smtClean="0">
              <a:solidFill>
                <a:srgbClr val="000000"/>
              </a:solidFill>
              <a:latin typeface="Verdana" pitchFamily="34" charset="0"/>
              <a:cs typeface="Arial"/>
            </a:endParaRPr>
          </a:p>
        </p:txBody>
      </p:sp>
      <p:sp>
        <p:nvSpPr>
          <p:cNvPr id="13" name="Content Placeholder 2"/>
          <p:cNvSpPr txBox="1">
            <a:spLocks/>
          </p:cNvSpPr>
          <p:nvPr/>
        </p:nvSpPr>
        <p:spPr>
          <a:xfrm>
            <a:off x="722216" y="4479244"/>
            <a:ext cx="3849784" cy="340855"/>
          </a:xfrm>
          <a:prstGeom prst="rect">
            <a:avLst/>
          </a:prstGeom>
        </p:spPr>
        <p:txBody>
          <a:bodyPr>
            <a:normAutofit/>
          </a:bodyPr>
          <a:lstStyle/>
          <a:p>
            <a:pPr marL="742950" lvl="1" indent="-285750">
              <a:spcBef>
                <a:spcPct val="20000"/>
              </a:spcBef>
              <a:buClr>
                <a:srgbClr val="878787"/>
              </a:buClr>
            </a:pPr>
            <a:r>
              <a:rPr lang="en-US" sz="1100" dirty="0" smtClean="0">
                <a:solidFill>
                  <a:srgbClr val="000000"/>
                </a:solidFill>
                <a:latin typeface="Verdana" pitchFamily="34" charset="0"/>
                <a:cs typeface="Arial"/>
              </a:rPr>
              <a:t>800-236-4300 - </a:t>
            </a:r>
            <a:r>
              <a:rPr lang="en-US" sz="1100" dirty="0" smtClean="0">
                <a:solidFill>
                  <a:srgbClr val="000000"/>
                </a:solidFill>
                <a:latin typeface="Verdana" pitchFamily="34" charset="0"/>
                <a:cs typeface="Arial"/>
                <a:hlinkClick r:id="rId5"/>
              </a:rPr>
              <a:t>www.mygreatlakes.org</a:t>
            </a:r>
            <a:endParaRPr lang="en-US" sz="1100" dirty="0" smtClean="0">
              <a:solidFill>
                <a:srgbClr val="000000"/>
              </a:solidFill>
              <a:latin typeface="Verdana" pitchFamily="34" charset="0"/>
              <a:cs typeface="Arial"/>
            </a:endParaRPr>
          </a:p>
        </p:txBody>
      </p:sp>
      <p:sp>
        <p:nvSpPr>
          <p:cNvPr id="14" name="Content Placeholder 2"/>
          <p:cNvSpPr txBox="1">
            <a:spLocks/>
          </p:cNvSpPr>
          <p:nvPr/>
        </p:nvSpPr>
        <p:spPr>
          <a:xfrm>
            <a:off x="773973" y="5650737"/>
            <a:ext cx="3283340" cy="488533"/>
          </a:xfrm>
          <a:prstGeom prst="rect">
            <a:avLst/>
          </a:prstGeom>
        </p:spPr>
        <p:txBody>
          <a:bodyPr>
            <a:normAutofit/>
          </a:bodyPr>
          <a:lstStyle/>
          <a:p>
            <a:pPr marL="742950" lvl="1" indent="-285750">
              <a:spcBef>
                <a:spcPct val="20000"/>
              </a:spcBef>
              <a:buClr>
                <a:srgbClr val="878787"/>
              </a:buClr>
            </a:pPr>
            <a:r>
              <a:rPr lang="en-US" sz="1100" dirty="0" smtClean="0">
                <a:solidFill>
                  <a:srgbClr val="000000"/>
                </a:solidFill>
                <a:latin typeface="Verdana" pitchFamily="34" charset="0"/>
                <a:cs typeface="Arial"/>
              </a:rPr>
              <a:t>888-486-4722 - </a:t>
            </a:r>
            <a:r>
              <a:rPr lang="en-US" sz="1100" dirty="0" smtClean="0">
                <a:solidFill>
                  <a:srgbClr val="000000"/>
                </a:solidFill>
                <a:latin typeface="Verdana" pitchFamily="34" charset="0"/>
                <a:cs typeface="Arial"/>
                <a:hlinkClick r:id="rId6"/>
              </a:rPr>
              <a:t>www.nelnet.com</a:t>
            </a:r>
            <a:endParaRPr lang="en-US" sz="1100" dirty="0" smtClean="0">
              <a:solidFill>
                <a:srgbClr val="000000"/>
              </a:solidFill>
              <a:latin typeface="Verdana" pitchFamily="34" charset="0"/>
              <a:cs typeface="Arial"/>
            </a:endParaRPr>
          </a:p>
          <a:p>
            <a:pPr marL="742950" lvl="1" indent="-285750">
              <a:spcBef>
                <a:spcPct val="20000"/>
              </a:spcBef>
              <a:buClr>
                <a:srgbClr val="878787"/>
              </a:buClr>
            </a:pPr>
            <a:endParaRPr lang="en-US" sz="1200" dirty="0" smtClean="0">
              <a:solidFill>
                <a:srgbClr val="000000"/>
              </a:solidFill>
              <a:latin typeface="Verdana" pitchFamily="34" charset="0"/>
              <a:cs typeface="Arial"/>
            </a:endParaRPr>
          </a:p>
        </p:txBody>
      </p:sp>
      <p:sp>
        <p:nvSpPr>
          <p:cNvPr id="16" name="Content Placeholder 2"/>
          <p:cNvSpPr txBox="1">
            <a:spLocks/>
          </p:cNvSpPr>
          <p:nvPr/>
        </p:nvSpPr>
        <p:spPr>
          <a:xfrm>
            <a:off x="4722995" y="4469191"/>
            <a:ext cx="3849784" cy="340855"/>
          </a:xfrm>
          <a:prstGeom prst="rect">
            <a:avLst/>
          </a:prstGeom>
        </p:spPr>
        <p:txBody>
          <a:bodyPr>
            <a:normAutofit/>
          </a:bodyPr>
          <a:lstStyle/>
          <a:p>
            <a:pPr marL="742950" lvl="1" indent="-285750">
              <a:spcBef>
                <a:spcPct val="20000"/>
              </a:spcBef>
              <a:buClr>
                <a:srgbClr val="878787"/>
              </a:buClr>
            </a:pPr>
            <a:r>
              <a:rPr lang="en-US" sz="1100" dirty="0" smtClean="0">
                <a:solidFill>
                  <a:srgbClr val="000000"/>
                </a:solidFill>
                <a:latin typeface="Verdana" pitchFamily="34" charset="0"/>
                <a:cs typeface="Arial"/>
              </a:rPr>
              <a:t>800-699-2908 - </a:t>
            </a:r>
            <a:r>
              <a:rPr lang="en-US" sz="1100" dirty="0" smtClean="0">
                <a:solidFill>
                  <a:srgbClr val="000000"/>
                </a:solidFill>
                <a:latin typeface="Verdana" pitchFamily="34" charset="0"/>
                <a:cs typeface="Arial"/>
                <a:hlinkClick r:id="rId7"/>
              </a:rPr>
              <a:t>www.myfedloan.org</a:t>
            </a:r>
            <a:endParaRPr lang="en-US" sz="1100" dirty="0" smtClean="0">
              <a:solidFill>
                <a:srgbClr val="000000"/>
              </a:solidFill>
              <a:latin typeface="Verdana" pitchFamily="34" charset="0"/>
              <a:cs typeface="Arial"/>
            </a:endParaRPr>
          </a:p>
          <a:p>
            <a:pPr marL="742950" lvl="1" indent="-285750">
              <a:spcBef>
                <a:spcPct val="20000"/>
              </a:spcBef>
              <a:buClr>
                <a:srgbClr val="878787"/>
              </a:buClr>
            </a:pPr>
            <a:endParaRPr lang="en-US" sz="1100" dirty="0" smtClean="0">
              <a:solidFill>
                <a:srgbClr val="000000"/>
              </a:solidFill>
              <a:latin typeface="Verdana" pitchFamily="34" charset="0"/>
              <a:cs typeface="Arial"/>
            </a:endParaRPr>
          </a:p>
        </p:txBody>
      </p:sp>
      <p:sp>
        <p:nvSpPr>
          <p:cNvPr id="7" name="TextBox 6"/>
          <p:cNvSpPr txBox="1"/>
          <p:nvPr/>
        </p:nvSpPr>
        <p:spPr>
          <a:xfrm>
            <a:off x="5136276" y="5608418"/>
            <a:ext cx="2783325" cy="392333"/>
          </a:xfrm>
          <a:prstGeom prst="rect">
            <a:avLst/>
          </a:prstGeom>
        </p:spPr>
        <p:txBody>
          <a:bodyPr wrap="none" rtlCol="0">
            <a:normAutofit/>
          </a:bodyPr>
          <a:lstStyle/>
          <a:p>
            <a:pPr marL="0" lvl="1" defTabSz="457200">
              <a:spcBef>
                <a:spcPct val="0"/>
              </a:spcBef>
            </a:pPr>
            <a:r>
              <a:rPr lang="en-US" sz="1100" dirty="0" smtClean="0">
                <a:solidFill>
                  <a:srgbClr val="000000"/>
                </a:solidFill>
                <a:latin typeface="Verdana" pitchFamily="34" charset="0"/>
                <a:cs typeface="Arial"/>
              </a:rPr>
              <a:t>800-722-1300 – </a:t>
            </a:r>
            <a:r>
              <a:rPr lang="en-US" sz="1100" dirty="0" smtClean="0">
                <a:solidFill>
                  <a:srgbClr val="000000"/>
                </a:solidFill>
                <a:latin typeface="Verdana" pitchFamily="34" charset="0"/>
                <a:cs typeface="Arial"/>
                <a:hlinkClick r:id="rId8"/>
              </a:rPr>
              <a:t>www.navient.com</a:t>
            </a:r>
            <a:endParaRPr lang="en-US" sz="1100" dirty="0">
              <a:solidFill>
                <a:srgbClr val="000000"/>
              </a:solidFill>
              <a:latin typeface="Verdana" pitchFamily="34" charset="0"/>
              <a:cs typeface="Arial"/>
            </a:endParaRPr>
          </a:p>
          <a:p>
            <a:pPr defTabSz="457200">
              <a:spcBef>
                <a:spcPct val="0"/>
              </a:spcBef>
            </a:pPr>
            <a:endParaRPr lang="en-US" sz="1600" dirty="0" smtClean="0">
              <a:solidFill>
                <a:prstClr val="black"/>
              </a:solidFill>
              <a:ea typeface="+mj-ea"/>
              <a:cs typeface="+mj-cs"/>
            </a:endParaRPr>
          </a:p>
        </p:txBody>
      </p:sp>
      <p:pic>
        <p:nvPicPr>
          <p:cNvPr id="4098" name="Picture 2" descr="C:\Users\e16695\Pictures\Navient_sm_cmyk.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4216" y="5173736"/>
            <a:ext cx="1704775" cy="4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11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2599" t="10612" r="2352" b="7095"/>
          <a:stretch/>
        </p:blipFill>
        <p:spPr>
          <a:xfrm>
            <a:off x="1535288" y="1332089"/>
            <a:ext cx="6102098" cy="3962400"/>
          </a:xfrm>
          <a:prstGeom prst="rect">
            <a:avLst/>
          </a:prstGeom>
        </p:spPr>
      </p:pic>
    </p:spTree>
    <p:extLst>
      <p:ext uri="{BB962C8B-B14F-4D97-AF65-F5344CB8AC3E}">
        <p14:creationId xmlns:p14="http://schemas.microsoft.com/office/powerpoint/2010/main" val="4290293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Tips for Managing Your Loans and Finances</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48" y="1499234"/>
            <a:ext cx="7245704" cy="4066188"/>
          </a:xfrm>
          <a:prstGeom prst="rect">
            <a:avLst/>
          </a:prstGeom>
        </p:spPr>
      </p:pic>
    </p:spTree>
    <p:extLst>
      <p:ext uri="{BB962C8B-B14F-4D97-AF65-F5344CB8AC3E}">
        <p14:creationId xmlns:p14="http://schemas.microsoft.com/office/powerpoint/2010/main" val="716929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a:t>
            </a:r>
            <a:endParaRPr lang="en-US" dirty="0"/>
          </a:p>
        </p:txBody>
      </p:sp>
      <p:pic>
        <p:nvPicPr>
          <p:cNvPr id="6" name="Picture 5"/>
          <p:cNvPicPr>
            <a:picLocks noChangeAspect="1"/>
          </p:cNvPicPr>
          <p:nvPr/>
        </p:nvPicPr>
        <p:blipFill rotWithShape="1">
          <a:blip r:embed="rId2"/>
          <a:srcRect l="4821" t="22761" r="3833" b="5480"/>
          <a:stretch/>
        </p:blipFill>
        <p:spPr>
          <a:xfrm>
            <a:off x="1828801" y="1659467"/>
            <a:ext cx="5475110" cy="3860800"/>
          </a:xfrm>
          <a:prstGeom prst="rect">
            <a:avLst/>
          </a:prstGeom>
        </p:spPr>
      </p:pic>
    </p:spTree>
    <p:extLst>
      <p:ext uri="{BB962C8B-B14F-4D97-AF65-F5344CB8AC3E}">
        <p14:creationId xmlns:p14="http://schemas.microsoft.com/office/powerpoint/2010/main" val="15560244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50246"/>
            <a:ext cx="8229600" cy="4400550"/>
          </a:xfrm>
        </p:spPr>
        <p:txBody>
          <a:bodyPr anchor="b">
            <a:normAutofit/>
          </a:bodyPr>
          <a:lstStyle/>
          <a:p>
            <a:pPr marL="0" indent="0" algn="ctr">
              <a:buNone/>
            </a:pPr>
            <a:r>
              <a:rPr lang="en-US" sz="2400" dirty="0" smtClean="0"/>
              <a:t>The information contained in this presentation is not comprehensive, is subject to constant change, and therefore should serve only as general, background information for further investigation and study related to the subject matter and the specific factual circumstances being considered of evaluated.  Nothing in this presentation constitutes or is designed to constitute legal advise.</a:t>
            </a:r>
          </a:p>
          <a:p>
            <a:pPr marL="0" indent="0" algn="r">
              <a:buNone/>
            </a:pPr>
            <a:endParaRPr lang="en-US" sz="2400" dirty="0" smtClean="0"/>
          </a:p>
          <a:p>
            <a:pPr marL="0" indent="0">
              <a:buNone/>
            </a:pPr>
            <a:r>
              <a:rPr lang="en-US" sz="1600" dirty="0" smtClean="0">
                <a:solidFill>
                  <a:schemeClr val="bg1">
                    <a:lumMod val="75000"/>
                  </a:schemeClr>
                </a:solidFill>
              </a:rPr>
              <a:t>MKT9706 0714</a:t>
            </a:r>
            <a:endParaRPr lang="en-US" sz="1600" dirty="0">
              <a:solidFill>
                <a:schemeClr val="bg1">
                  <a:lumMod val="75000"/>
                </a:schemeClr>
              </a:solidFill>
            </a:endParaRPr>
          </a:p>
        </p:txBody>
      </p:sp>
    </p:spTree>
    <p:extLst>
      <p:ext uri="{BB962C8B-B14F-4D97-AF65-F5344CB8AC3E}">
        <p14:creationId xmlns:p14="http://schemas.microsoft.com/office/powerpoint/2010/main" val="5879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Budgeting Process</a:t>
            </a:r>
            <a:endParaRPr lang="en-US" dirty="0"/>
          </a:p>
        </p:txBody>
      </p:sp>
      <p:sp>
        <p:nvSpPr>
          <p:cNvPr id="6" name="Content Placeholder 5"/>
          <p:cNvSpPr>
            <a:spLocks noGrp="1"/>
          </p:cNvSpPr>
          <p:nvPr>
            <p:ph idx="1"/>
          </p:nvPr>
        </p:nvSpPr>
        <p:spPr/>
        <p:txBody>
          <a:bodyPr>
            <a:normAutofit fontScale="92500" lnSpcReduction="10000"/>
          </a:bodyPr>
          <a:lstStyle/>
          <a:p>
            <a:pPr marL="0" indent="0">
              <a:buNone/>
            </a:pPr>
            <a:r>
              <a:rPr lang="en-US" sz="2600" b="1" dirty="0" smtClean="0">
                <a:solidFill>
                  <a:srgbClr val="1F77C3"/>
                </a:solidFill>
              </a:rPr>
              <a:t>Follow these steps:</a:t>
            </a:r>
            <a:endParaRPr lang="en-US" sz="2600" b="1" dirty="0">
              <a:solidFill>
                <a:srgbClr val="1F77C3"/>
              </a:solidFill>
            </a:endParaRPr>
          </a:p>
          <a:p>
            <a:endParaRPr lang="en-US" sz="900" dirty="0" smtClean="0"/>
          </a:p>
          <a:p>
            <a:pPr>
              <a:buSzPct val="56000"/>
            </a:pPr>
            <a:r>
              <a:rPr lang="en-US" sz="2400" dirty="0" smtClean="0"/>
              <a:t>Communicate</a:t>
            </a:r>
          </a:p>
          <a:p>
            <a:pPr>
              <a:buSzPct val="56000"/>
            </a:pPr>
            <a:r>
              <a:rPr lang="en-US" sz="2400" dirty="0" smtClean="0"/>
              <a:t>Consider personal or family situation</a:t>
            </a:r>
          </a:p>
          <a:p>
            <a:pPr>
              <a:buSzPct val="56000"/>
            </a:pPr>
            <a:r>
              <a:rPr lang="en-US" sz="2400" dirty="0" smtClean="0"/>
              <a:t>Set goals</a:t>
            </a:r>
          </a:p>
          <a:p>
            <a:pPr>
              <a:buSzPct val="56000"/>
            </a:pPr>
            <a:r>
              <a:rPr lang="en-US" sz="2400" dirty="0" smtClean="0"/>
              <a:t>Estimate income</a:t>
            </a:r>
          </a:p>
          <a:p>
            <a:pPr>
              <a:buSzPct val="56000"/>
            </a:pPr>
            <a:r>
              <a:rPr lang="en-US" sz="2400" dirty="0" smtClean="0"/>
              <a:t>Estimate expenses</a:t>
            </a:r>
          </a:p>
          <a:p>
            <a:pPr>
              <a:buSzPct val="56000"/>
            </a:pPr>
            <a:r>
              <a:rPr lang="en-US" sz="2400" dirty="0" smtClean="0"/>
              <a:t>Balance the budget plan</a:t>
            </a:r>
          </a:p>
          <a:p>
            <a:pPr>
              <a:buSzPct val="56000"/>
            </a:pPr>
            <a:r>
              <a:rPr lang="en-US" sz="2400" dirty="0" smtClean="0"/>
              <a:t>Put the budget into action</a:t>
            </a:r>
          </a:p>
          <a:p>
            <a:pPr>
              <a:buSzPct val="56000"/>
            </a:pPr>
            <a:r>
              <a:rPr lang="en-US" sz="2400" dirty="0" smtClean="0"/>
              <a:t>Keep track of income and spending</a:t>
            </a:r>
          </a:p>
          <a:p>
            <a:pPr>
              <a:buSzPct val="56000"/>
            </a:pPr>
            <a:r>
              <a:rPr lang="en-US" sz="2400" dirty="0" smtClean="0"/>
              <a:t>Adjust the budget as necessary</a:t>
            </a:r>
          </a:p>
          <a:p>
            <a:pPr>
              <a:buSzPct val="56000"/>
            </a:pPr>
            <a:r>
              <a:rPr lang="en-US" sz="2400" dirty="0" smtClean="0"/>
              <a:t>Use for future planning</a:t>
            </a:r>
          </a:p>
          <a:p>
            <a:pPr marL="0" indent="0">
              <a:buNone/>
            </a:pPr>
            <a:endParaRPr lang="en-US" sz="2400" dirty="0" smtClean="0"/>
          </a:p>
          <a:p>
            <a:pPr marL="0" indent="0">
              <a:buNone/>
            </a:pPr>
            <a:endParaRPr lang="en-US" sz="2400" dirty="0"/>
          </a:p>
        </p:txBody>
      </p:sp>
      <p:pic>
        <p:nvPicPr>
          <p:cNvPr id="3074" name="Picture 2" descr="https://encrypted-tbn0.gstatic.com/images?q=tbn:ANd9GcSncC5yt7boR4sytrl1PvkmdBQeDTj9duYQFeJ5DMbWeJyjHICu3vH7YQ">
            <a:hlinkClick r:id="rId3"/>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3900" y="3048741"/>
            <a:ext cx="2292350" cy="202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9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Make a Spending Plan</a:t>
            </a:r>
            <a:endParaRPr lang="en-US" dirty="0"/>
          </a:p>
        </p:txBody>
      </p:sp>
      <p:sp>
        <p:nvSpPr>
          <p:cNvPr id="6" name="Content Placeholder 5"/>
          <p:cNvSpPr>
            <a:spLocks noGrp="1"/>
          </p:cNvSpPr>
          <p:nvPr>
            <p:ph idx="1"/>
          </p:nvPr>
        </p:nvSpPr>
        <p:spPr/>
        <p:txBody>
          <a:bodyPr>
            <a:normAutofit/>
          </a:bodyPr>
          <a:lstStyle/>
          <a:p>
            <a:pPr marL="0" indent="0" algn="ctr">
              <a:buNone/>
            </a:pPr>
            <a:r>
              <a:rPr lang="en-US" sz="2400" b="1" dirty="0" smtClean="0">
                <a:solidFill>
                  <a:srgbClr val="1F77C3"/>
                </a:solidFill>
              </a:rPr>
              <a:t>Where does my money go?</a:t>
            </a:r>
          </a:p>
          <a:p>
            <a:pPr marL="0" indent="0" algn="ctr">
              <a:buNone/>
            </a:pPr>
            <a:endParaRPr lang="en-US" sz="2400" b="1" dirty="0">
              <a:solidFill>
                <a:srgbClr val="1F77C3"/>
              </a:solidFill>
            </a:endParaRPr>
          </a:p>
          <a:p>
            <a:r>
              <a:rPr lang="en-US" sz="2400" dirty="0" smtClean="0"/>
              <a:t>Create a spending plan</a:t>
            </a:r>
          </a:p>
          <a:p>
            <a:r>
              <a:rPr lang="en-US" sz="2400" dirty="0" smtClean="0"/>
              <a:t>Set priorities</a:t>
            </a:r>
          </a:p>
          <a:p>
            <a:r>
              <a:rPr lang="en-US" sz="2400" dirty="0" smtClean="0"/>
              <a:t>Practice good spending habits:</a:t>
            </a:r>
          </a:p>
          <a:p>
            <a:pPr lvl="1">
              <a:buClr>
                <a:schemeClr val="accent2"/>
              </a:buClr>
              <a:buFont typeface="Wingdings" panose="05000000000000000000" pitchFamily="2" charset="2"/>
              <a:buChar char="§"/>
            </a:pPr>
            <a:r>
              <a:rPr lang="en-US" sz="2000" dirty="0" smtClean="0"/>
              <a:t>Look for sales</a:t>
            </a:r>
          </a:p>
          <a:p>
            <a:pPr lvl="1">
              <a:buClr>
                <a:schemeClr val="accent2"/>
              </a:buClr>
              <a:buFont typeface="Wingdings" panose="05000000000000000000" pitchFamily="2" charset="2"/>
              <a:buChar char="§"/>
            </a:pPr>
            <a:r>
              <a:rPr lang="en-US" sz="2000" dirty="0" smtClean="0"/>
              <a:t>Use coupons</a:t>
            </a:r>
          </a:p>
          <a:p>
            <a:pPr lvl="1">
              <a:buClr>
                <a:schemeClr val="accent2"/>
              </a:buClr>
              <a:buFont typeface="Wingdings" panose="05000000000000000000" pitchFamily="2" charset="2"/>
              <a:buChar char="§"/>
            </a:pPr>
            <a:r>
              <a:rPr lang="en-US" sz="2000" dirty="0" smtClean="0"/>
              <a:t>Buy store brands</a:t>
            </a:r>
          </a:p>
          <a:p>
            <a:pPr lvl="1">
              <a:buClr>
                <a:schemeClr val="accent2"/>
              </a:buClr>
              <a:buFont typeface="Wingdings" panose="05000000000000000000" pitchFamily="2" charset="2"/>
              <a:buChar char="§"/>
            </a:pPr>
            <a:r>
              <a:rPr lang="en-US" sz="2000" dirty="0" smtClean="0"/>
              <a:t>Price compare</a:t>
            </a:r>
          </a:p>
          <a:p>
            <a:pPr lvl="1">
              <a:buClr>
                <a:schemeClr val="accent2"/>
              </a:buClr>
              <a:buFont typeface="Wingdings" panose="05000000000000000000" pitchFamily="2" charset="2"/>
              <a:buChar char="§"/>
            </a:pPr>
            <a:r>
              <a:rPr lang="en-US" sz="2000" dirty="0" smtClean="0"/>
              <a:t>Don’t use credit cards for things you can’t afford</a:t>
            </a:r>
          </a:p>
          <a:p>
            <a:endParaRPr lang="en-US" sz="2400" dirty="0" smtClean="0"/>
          </a:p>
          <a:p>
            <a:pPr marL="0" indent="0">
              <a:buNone/>
            </a:pPr>
            <a:endParaRPr lang="en-US" sz="2400" dirty="0" smtClean="0"/>
          </a:p>
          <a:p>
            <a:pPr marL="457200" lvl="1" indent="0">
              <a:buNone/>
            </a:pPr>
            <a:endParaRPr lang="en-US" sz="2000" dirty="0" smtClean="0"/>
          </a:p>
          <a:p>
            <a:pPr marL="0" indent="0">
              <a:buNone/>
            </a:pPr>
            <a:endParaRPr lang="en-US" sz="24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663" y="2348089"/>
            <a:ext cx="3246434" cy="2103690"/>
          </a:xfrm>
          <a:prstGeom prst="rect">
            <a:avLst/>
          </a:prstGeom>
        </p:spPr>
      </p:pic>
    </p:spTree>
    <p:extLst>
      <p:ext uri="{BB962C8B-B14F-4D97-AF65-F5344CB8AC3E}">
        <p14:creationId xmlns:p14="http://schemas.microsoft.com/office/powerpoint/2010/main" val="1517928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Saving for Today &amp; Tomorrow</a:t>
            </a:r>
            <a:endParaRPr lang="en-US" dirty="0"/>
          </a:p>
        </p:txBody>
      </p:sp>
      <p:sp>
        <p:nvSpPr>
          <p:cNvPr id="6" name="Content Placeholder 5"/>
          <p:cNvSpPr>
            <a:spLocks noGrp="1"/>
          </p:cNvSpPr>
          <p:nvPr>
            <p:ph idx="1"/>
          </p:nvPr>
        </p:nvSpPr>
        <p:spPr>
          <a:xfrm>
            <a:off x="457200" y="1338197"/>
            <a:ext cx="8229600" cy="4400550"/>
          </a:xfrm>
        </p:spPr>
        <p:txBody>
          <a:bodyPr>
            <a:normAutofit fontScale="92500" lnSpcReduction="20000"/>
          </a:bodyPr>
          <a:lstStyle/>
          <a:p>
            <a:pPr marL="0" indent="0" algn="ctr">
              <a:buNone/>
            </a:pPr>
            <a:r>
              <a:rPr lang="en-US" sz="2400" b="1" dirty="0" smtClean="0">
                <a:solidFill>
                  <a:srgbClr val="1F77C3"/>
                </a:solidFill>
              </a:rPr>
              <a:t>Saving allows you to achieve your financial goals and provides a safety net during challenging times</a:t>
            </a:r>
          </a:p>
          <a:p>
            <a:pPr marL="0" indent="0" algn="ctr">
              <a:buNone/>
            </a:pPr>
            <a:endParaRPr lang="en-US" sz="1000" b="1" dirty="0">
              <a:solidFill>
                <a:srgbClr val="1F77C3"/>
              </a:solidFill>
            </a:endParaRPr>
          </a:p>
          <a:p>
            <a:r>
              <a:rPr lang="en-US" sz="2400" dirty="0" smtClean="0"/>
              <a:t>Set specific savings goals</a:t>
            </a:r>
          </a:p>
          <a:p>
            <a:pPr lvl="1">
              <a:buClr>
                <a:schemeClr val="accent2"/>
              </a:buClr>
              <a:buFont typeface="Wingdings" panose="05000000000000000000" pitchFamily="2" charset="2"/>
              <a:buChar char="§"/>
            </a:pPr>
            <a:r>
              <a:rPr lang="en-US" sz="2000" dirty="0" smtClean="0"/>
              <a:t>Emergency fund (Today)</a:t>
            </a:r>
          </a:p>
          <a:p>
            <a:pPr lvl="1">
              <a:buClr>
                <a:schemeClr val="accent2"/>
              </a:buClr>
              <a:buFont typeface="Wingdings" panose="05000000000000000000" pitchFamily="2" charset="2"/>
              <a:buChar char="§"/>
            </a:pPr>
            <a:r>
              <a:rPr lang="en-US" sz="2000" dirty="0" smtClean="0"/>
              <a:t>Short term:  cell phone (Today)</a:t>
            </a:r>
          </a:p>
          <a:p>
            <a:pPr lvl="1">
              <a:buClr>
                <a:schemeClr val="accent2"/>
              </a:buClr>
              <a:buFont typeface="Wingdings" panose="05000000000000000000" pitchFamily="2" charset="2"/>
              <a:buChar char="§"/>
            </a:pPr>
            <a:r>
              <a:rPr lang="en-US" sz="2000" dirty="0" smtClean="0"/>
              <a:t>Long term:  down payment on a house (Tomorrow)</a:t>
            </a:r>
          </a:p>
          <a:p>
            <a:r>
              <a:rPr lang="en-US" sz="2400" dirty="0" smtClean="0"/>
              <a:t>Budget monthly savings into your spending plan</a:t>
            </a:r>
          </a:p>
          <a:p>
            <a:r>
              <a:rPr lang="en-US" sz="2400" dirty="0" smtClean="0"/>
              <a:t>Explore options based on goals:</a:t>
            </a:r>
          </a:p>
          <a:p>
            <a:pPr lvl="1">
              <a:buClr>
                <a:schemeClr val="accent2"/>
              </a:buClr>
              <a:buFont typeface="Wingdings" panose="05000000000000000000" pitchFamily="2" charset="2"/>
              <a:buChar char="§"/>
            </a:pPr>
            <a:r>
              <a:rPr lang="en-US" sz="2000" dirty="0" smtClean="0"/>
              <a:t>Saving Accounts</a:t>
            </a:r>
          </a:p>
          <a:p>
            <a:pPr lvl="1">
              <a:buClr>
                <a:schemeClr val="accent2"/>
              </a:buClr>
              <a:buFont typeface="Wingdings" panose="05000000000000000000" pitchFamily="2" charset="2"/>
              <a:buChar char="§"/>
            </a:pPr>
            <a:r>
              <a:rPr lang="en-US" sz="2000" dirty="0" smtClean="0"/>
              <a:t>Certificate of Deposit (CD)</a:t>
            </a:r>
          </a:p>
          <a:p>
            <a:pPr lvl="1">
              <a:buClr>
                <a:schemeClr val="accent2"/>
              </a:buClr>
              <a:buFont typeface="Wingdings" panose="05000000000000000000" pitchFamily="2" charset="2"/>
              <a:buChar char="§"/>
            </a:pPr>
            <a:r>
              <a:rPr lang="en-US" sz="2000" dirty="0" smtClean="0"/>
              <a:t>Money Market Deposit Account</a:t>
            </a:r>
          </a:p>
          <a:p>
            <a:pPr lvl="1">
              <a:buClr>
                <a:schemeClr val="accent2"/>
              </a:buClr>
              <a:buFont typeface="Wingdings" panose="05000000000000000000" pitchFamily="2" charset="2"/>
              <a:buChar char="§"/>
            </a:pPr>
            <a:r>
              <a:rPr lang="en-US" sz="2000" dirty="0" smtClean="0"/>
              <a:t>Money Market Mutual Funds</a:t>
            </a:r>
          </a:p>
          <a:p>
            <a:pPr lvl="1">
              <a:buClr>
                <a:schemeClr val="accent2"/>
              </a:buClr>
              <a:buFont typeface="Wingdings" panose="05000000000000000000" pitchFamily="2" charset="2"/>
              <a:buChar char="§"/>
            </a:pPr>
            <a:r>
              <a:rPr lang="en-US" sz="2000" dirty="0" smtClean="0"/>
              <a:t>U.S. Treasury Bills</a:t>
            </a:r>
          </a:p>
          <a:p>
            <a:endParaRPr lang="en-US" sz="2400" dirty="0" smtClean="0"/>
          </a:p>
          <a:p>
            <a:pPr marL="0" indent="0">
              <a:buNone/>
            </a:pPr>
            <a:endParaRPr lang="en-US" sz="2400" dirty="0" smtClean="0"/>
          </a:p>
          <a:p>
            <a:pPr marL="457200" lvl="1" indent="0">
              <a:buNone/>
            </a:pPr>
            <a:endParaRPr lang="en-US" sz="2000" dirty="0" smtClean="0"/>
          </a:p>
          <a:p>
            <a:pPr marL="0" indent="0">
              <a:buNone/>
            </a:pPr>
            <a:endParaRPr lang="en-US" sz="2400"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00" y="2067625"/>
            <a:ext cx="1822272" cy="1510567"/>
          </a:xfrm>
          <a:prstGeom prst="rect">
            <a:avLst/>
          </a:prstGeom>
        </p:spPr>
      </p:pic>
      <p:sp>
        <p:nvSpPr>
          <p:cNvPr id="2" name="TextBox 1"/>
          <p:cNvSpPr txBox="1"/>
          <p:nvPr/>
        </p:nvSpPr>
        <p:spPr>
          <a:xfrm>
            <a:off x="255181" y="6181788"/>
            <a:ext cx="8442252" cy="463561"/>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err="1" smtClean="0">
              <a:ln>
                <a:noFill/>
              </a:ln>
              <a:solidFill>
                <a:schemeClr val="tx1"/>
              </a:solidFill>
              <a:effectLst/>
              <a:uLnTx/>
              <a:uFillTx/>
              <a:latin typeface="+mj-lt"/>
              <a:ea typeface="+mj-ea"/>
              <a:cs typeface="+mj-cs"/>
            </a:endParaRPr>
          </a:p>
        </p:txBody>
      </p:sp>
      <p:sp>
        <p:nvSpPr>
          <p:cNvPr id="3" name="Rectangle 2"/>
          <p:cNvSpPr/>
          <p:nvPr/>
        </p:nvSpPr>
        <p:spPr>
          <a:xfrm>
            <a:off x="346444" y="5415581"/>
            <a:ext cx="8527312" cy="646331"/>
          </a:xfrm>
          <a:prstGeom prst="rect">
            <a:avLst/>
          </a:prstGeom>
        </p:spPr>
        <p:txBody>
          <a:bodyPr wrap="square">
            <a:spAutoFit/>
          </a:bodyPr>
          <a:lstStyle/>
          <a:p>
            <a:r>
              <a:rPr lang="en-US" sz="900" dirty="0"/>
              <a:t>Money market funds are a type of mutual fund managed so as to preserve a stable value of $1.00 per share; however, there is no guarantee that the share value will not drop below $1.00. Investors should refer to the particular fund’s prospectus for additional information and/or consult a financial advisor.</a:t>
            </a:r>
          </a:p>
          <a:p>
            <a:r>
              <a:rPr lang="en-US" sz="900" dirty="0"/>
              <a:t>US Treasury Bills are general obligations of the US Government.  While these investments generally involve less risk than other investments, </a:t>
            </a:r>
          </a:p>
          <a:p>
            <a:r>
              <a:rPr lang="en-US" sz="900" dirty="0"/>
              <a:t>all investments involve risk and are subject to terms and conditions.  Please consult your financial advisor for more information.</a:t>
            </a:r>
          </a:p>
        </p:txBody>
      </p:sp>
    </p:spTree>
    <p:extLst>
      <p:ext uri="{BB962C8B-B14F-4D97-AF65-F5344CB8AC3E}">
        <p14:creationId xmlns:p14="http://schemas.microsoft.com/office/powerpoint/2010/main" val="3600921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557" y="1033503"/>
            <a:ext cx="8305800" cy="514253"/>
          </a:xfrm>
        </p:spPr>
        <p:txBody>
          <a:bodyPr>
            <a:normAutofit fontScale="90000"/>
          </a:bodyPr>
          <a:lstStyle/>
          <a:p>
            <a:r>
              <a:rPr lang="en-US" dirty="0" smtClean="0"/>
              <a:t>Save Money on Everyday Spending with Upromise</a:t>
            </a:r>
            <a:r>
              <a:rPr lang="en-US" baseline="30000" dirty="0" smtClean="0"/>
              <a:t>®</a:t>
            </a:r>
            <a:r>
              <a:rPr lang="en-US" dirty="0" smtClean="0"/>
              <a:t> by Sallie Mae</a:t>
            </a:r>
            <a:r>
              <a:rPr lang="en-US" baseline="30000" dirty="0" smtClean="0"/>
              <a:t>®</a:t>
            </a:r>
            <a:endParaRPr lang="en-US" baseline="30000" dirty="0"/>
          </a:p>
        </p:txBody>
      </p:sp>
      <p:sp>
        <p:nvSpPr>
          <p:cNvPr id="6" name="Content Placeholder 1"/>
          <p:cNvSpPr txBox="1">
            <a:spLocks/>
          </p:cNvSpPr>
          <p:nvPr/>
        </p:nvSpPr>
        <p:spPr>
          <a:xfrm>
            <a:off x="368596" y="1840089"/>
            <a:ext cx="8534400" cy="2510726"/>
          </a:xfrm>
          <a:prstGeom prst="rect">
            <a:avLst/>
          </a:prstGeom>
        </p:spPr>
        <p:txBody>
          <a:bodyPr/>
          <a:lstStyle>
            <a:lvl1pPr marL="342900" indent="-342900" algn="l" defTabSz="914400" rtl="0" eaLnBrk="1" latinLnBrk="0" hangingPunct="1">
              <a:spcBef>
                <a:spcPct val="20000"/>
              </a:spcBef>
              <a:buClr>
                <a:schemeClr val="tx2"/>
              </a:buClr>
              <a:buSzPct val="70000"/>
              <a:buFont typeface="Century Gothic" pitchFamily="34" charset="0"/>
              <a:buChar char="►"/>
              <a:defRPr sz="2600" kern="1200">
                <a:solidFill>
                  <a:srgbClr val="000000"/>
                </a:solidFill>
                <a:latin typeface="Verdana" pitchFamily="34" charset="0"/>
                <a:ea typeface="+mn-ea"/>
                <a:cs typeface="Arial"/>
              </a:defRPr>
            </a:lvl1pPr>
            <a:lvl2pPr marL="742950" indent="-285750" algn="l" defTabSz="914400" rtl="0" eaLnBrk="1" latinLnBrk="0" hangingPunct="1">
              <a:spcBef>
                <a:spcPct val="20000"/>
              </a:spcBef>
              <a:buClr>
                <a:schemeClr val="accent4"/>
              </a:buClr>
              <a:buFont typeface="Wingdings" pitchFamily="2" charset="2"/>
              <a:buChar char="§"/>
              <a:defRPr sz="2200" kern="1200">
                <a:solidFill>
                  <a:srgbClr val="000000"/>
                </a:solidFill>
                <a:latin typeface="Verdana" pitchFamily="34" charset="0"/>
                <a:ea typeface="+mn-ea"/>
                <a:cs typeface="Arial"/>
              </a:defRPr>
            </a:lvl2pPr>
            <a:lvl3pPr marL="1143000" indent="-228600" algn="l" defTabSz="914400" rtl="0" eaLnBrk="1" latinLnBrk="0" hangingPunct="1">
              <a:spcBef>
                <a:spcPct val="20000"/>
              </a:spcBef>
              <a:buClr>
                <a:schemeClr val="accent2"/>
              </a:buClr>
              <a:buFont typeface="Arial" pitchFamily="34" charset="0"/>
              <a:buChar char="•"/>
              <a:defRPr sz="1800" kern="1200">
                <a:solidFill>
                  <a:srgbClr val="000000"/>
                </a:solidFill>
                <a:latin typeface="Verdana" pitchFamily="34" charset="0"/>
                <a:ea typeface="+mn-ea"/>
                <a:cs typeface="Arial"/>
              </a:defRPr>
            </a:lvl3pPr>
            <a:lvl4pPr marL="1600200" indent="-228600" algn="l" defTabSz="914400" rtl="0" eaLnBrk="1" latinLnBrk="0" hangingPunct="1">
              <a:spcBef>
                <a:spcPct val="20000"/>
              </a:spcBef>
              <a:buClr>
                <a:schemeClr val="accent3"/>
              </a:buClr>
              <a:buFont typeface="Arial" pitchFamily="34" charset="0"/>
              <a:buChar char="–"/>
              <a:defRPr sz="1600" kern="1200">
                <a:solidFill>
                  <a:srgbClr val="000000"/>
                </a:solidFill>
                <a:latin typeface="Verdana" pitchFamily="34" charset="0"/>
                <a:ea typeface="+mn-ea"/>
                <a:cs typeface="Arial"/>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Verdana" pitchFamily="34" charset="0"/>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1F497D"/>
              </a:buClr>
              <a:buSzPct val="70000"/>
              <a:buFont typeface="Century Gothic" pitchFamily="34" charset="0"/>
              <a:buChar char="►"/>
              <a:tabLst/>
              <a:defRPr/>
            </a:pPr>
            <a:r>
              <a:rPr kumimoji="0" lang="en-US" sz="2000" b="1" i="0" u="none" strike="noStrike" kern="1200" cap="none" spc="0" normalizeH="0" baseline="0" noProof="0" dirty="0" err="1" smtClean="0">
                <a:ln>
                  <a:noFill/>
                </a:ln>
                <a:solidFill>
                  <a:srgbClr val="1F77C3"/>
                </a:solidFill>
                <a:effectLst/>
                <a:uLnTx/>
                <a:uFillTx/>
                <a:latin typeface="Verdana" pitchFamily="34" charset="0"/>
                <a:cs typeface="Arial"/>
              </a:rPr>
              <a:t>Upromise</a:t>
            </a:r>
            <a:r>
              <a:rPr kumimoji="0" lang="en-US" sz="2000" b="1" i="0" u="none" strike="noStrike" kern="1200" cap="none" spc="0" normalizeH="0" baseline="0" noProof="0" dirty="0" smtClean="0">
                <a:ln>
                  <a:noFill/>
                </a:ln>
                <a:solidFill>
                  <a:srgbClr val="1F77C3"/>
                </a:solidFill>
                <a:effectLst/>
                <a:uLnTx/>
                <a:uFillTx/>
                <a:latin typeface="Verdana" pitchFamily="34" charset="0"/>
                <a:cs typeface="Arial"/>
              </a:rPr>
              <a:t> Online Shopping</a:t>
            </a:r>
          </a:p>
          <a:p>
            <a:pPr marL="742950" marR="0" lvl="1" indent="-285750" algn="l" defTabSz="914400" rtl="0" eaLnBrk="1" fontAlgn="auto" latinLnBrk="0" hangingPunct="1">
              <a:lnSpc>
                <a:spcPct val="100000"/>
              </a:lnSpc>
              <a:spcBef>
                <a:spcPct val="20000"/>
              </a:spcBef>
              <a:spcAft>
                <a:spcPts val="0"/>
              </a:spcAft>
              <a:buClr>
                <a:srgbClr val="8064A2"/>
              </a:buClr>
              <a:buSzTx/>
              <a:buFont typeface="Wingdings"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Verdana" pitchFamily="34" charset="0"/>
                <a:cs typeface="Arial"/>
              </a:rPr>
              <a:t>You can earn 5% or more cash back for college on eligible online purchases through </a:t>
            </a:r>
            <a:r>
              <a:rPr kumimoji="0" lang="en-US" sz="1600" b="0" i="0" u="none" strike="noStrike" kern="1200" cap="none" spc="0" normalizeH="0" baseline="0" noProof="0" dirty="0" err="1" smtClean="0">
                <a:ln>
                  <a:noFill/>
                </a:ln>
                <a:solidFill>
                  <a:srgbClr val="000000"/>
                </a:solidFill>
                <a:effectLst/>
                <a:uLnTx/>
                <a:uFillTx/>
                <a:latin typeface="Verdana" pitchFamily="34" charset="0"/>
                <a:cs typeface="Arial"/>
              </a:rPr>
              <a:t>Upromise’s</a:t>
            </a:r>
            <a:r>
              <a:rPr kumimoji="0" lang="en-US" sz="1600" b="0" i="0" u="none" strike="noStrike" kern="1200" cap="none" spc="0" normalizeH="0" baseline="0" noProof="0" dirty="0" smtClean="0">
                <a:ln>
                  <a:noFill/>
                </a:ln>
                <a:solidFill>
                  <a:srgbClr val="000000"/>
                </a:solidFill>
                <a:effectLst/>
                <a:uLnTx/>
                <a:uFillTx/>
                <a:latin typeface="Verdana" pitchFamily="34" charset="0"/>
                <a:cs typeface="Arial"/>
              </a:rPr>
              <a:t> 800+ online partners</a:t>
            </a:r>
            <a:r>
              <a:rPr kumimoji="0" lang="en-US" sz="1600" b="0" i="0" u="none" strike="noStrike" kern="1200" cap="none" spc="0" normalizeH="0" baseline="30000" noProof="0" dirty="0" smtClean="0">
                <a:ln>
                  <a:noFill/>
                </a:ln>
                <a:solidFill>
                  <a:srgbClr val="000000"/>
                </a:solidFill>
                <a:effectLst/>
                <a:uLnTx/>
                <a:uFillTx/>
                <a:latin typeface="Verdana" pitchFamily="34" charset="0"/>
                <a:cs typeface="Arial"/>
              </a:rPr>
              <a:t>*</a:t>
            </a:r>
            <a:endParaRPr kumimoji="0" lang="en-US" sz="1600" b="1" i="0" u="none" strike="noStrike" kern="1200" cap="none" spc="0" normalizeH="0" baseline="30000" noProof="0" dirty="0" smtClean="0">
              <a:ln>
                <a:noFill/>
              </a:ln>
              <a:solidFill>
                <a:srgbClr val="000000"/>
              </a:solidFill>
              <a:effectLst/>
              <a:uLnTx/>
              <a:uFillTx/>
              <a:latin typeface="Verdana" pitchFamily="34" charset="0"/>
              <a:cs typeface="Arial"/>
            </a:endParaRPr>
          </a:p>
          <a:p>
            <a:pPr marL="342900" marR="0" lvl="0" indent="-342900" algn="l" defTabSz="914400" rtl="0" eaLnBrk="1" fontAlgn="auto" latinLnBrk="0" hangingPunct="1">
              <a:lnSpc>
                <a:spcPct val="100000"/>
              </a:lnSpc>
              <a:spcBef>
                <a:spcPct val="20000"/>
              </a:spcBef>
              <a:spcAft>
                <a:spcPts val="0"/>
              </a:spcAft>
              <a:buClr>
                <a:srgbClr val="1F497D"/>
              </a:buClr>
              <a:buSzPct val="70000"/>
              <a:buFont typeface="Century Gothic" pitchFamily="34" charset="0"/>
              <a:buChar char="►"/>
              <a:tabLst/>
              <a:defRPr/>
            </a:pPr>
            <a:r>
              <a:rPr kumimoji="0" lang="en-US" sz="2000" b="1" i="0" u="none" strike="noStrike" kern="1200" cap="none" spc="0" normalizeH="0" baseline="0" noProof="0" dirty="0" err="1" smtClean="0">
                <a:ln>
                  <a:noFill/>
                </a:ln>
                <a:solidFill>
                  <a:srgbClr val="1F77C3"/>
                </a:solidFill>
                <a:effectLst/>
                <a:uLnTx/>
                <a:uFillTx/>
                <a:latin typeface="Verdana" pitchFamily="34" charset="0"/>
                <a:cs typeface="Arial"/>
              </a:rPr>
              <a:t>Upromise</a:t>
            </a:r>
            <a:r>
              <a:rPr kumimoji="0" lang="en-US" sz="2000" b="1" i="0" u="none" strike="noStrike" kern="1200" cap="none" spc="0" normalizeH="0" baseline="0" noProof="0" dirty="0" smtClean="0">
                <a:ln>
                  <a:noFill/>
                </a:ln>
                <a:solidFill>
                  <a:srgbClr val="1F77C3"/>
                </a:solidFill>
                <a:effectLst/>
                <a:uLnTx/>
                <a:uFillTx/>
                <a:latin typeface="Verdana" pitchFamily="34" charset="0"/>
                <a:cs typeface="Arial"/>
              </a:rPr>
              <a:t> </a:t>
            </a:r>
            <a:r>
              <a:rPr kumimoji="0" lang="en-US" sz="2000" b="1" i="0" u="none" strike="noStrike" kern="1200" cap="none" spc="0" normalizeH="0" baseline="0" noProof="0" dirty="0" smtClean="0">
                <a:ln>
                  <a:noFill/>
                </a:ln>
                <a:solidFill>
                  <a:srgbClr val="1F77C3"/>
                </a:solidFill>
                <a:effectLst/>
                <a:uLnTx/>
                <a:uFillTx/>
                <a:latin typeface="Verdana" pitchFamily="34" charset="0"/>
                <a:cs typeface="Arial"/>
              </a:rPr>
              <a:t>Dining</a:t>
            </a:r>
          </a:p>
          <a:p>
            <a:pPr marL="742950" marR="0" lvl="1" indent="-285750" algn="l" defTabSz="914400" rtl="0" eaLnBrk="1" fontAlgn="auto" latinLnBrk="0" hangingPunct="1">
              <a:lnSpc>
                <a:spcPct val="100000"/>
              </a:lnSpc>
              <a:spcBef>
                <a:spcPct val="20000"/>
              </a:spcBef>
              <a:spcAft>
                <a:spcPts val="0"/>
              </a:spcAft>
              <a:buClr>
                <a:srgbClr val="8064A2"/>
              </a:buClr>
              <a:buSzTx/>
              <a:buFont typeface="Wingdings"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Verdana" pitchFamily="34" charset="0"/>
                <a:cs typeface="Arial"/>
              </a:rPr>
              <a:t>Earn cash back for college at thousands of participating restaurants -</a:t>
            </a:r>
          </a:p>
          <a:p>
            <a:pPr marL="742950" marR="0" lvl="1" indent="1588" algn="l" defTabSz="914400" rtl="0" eaLnBrk="1" fontAlgn="auto" latinLnBrk="0" hangingPunct="1">
              <a:lnSpc>
                <a:spcPct val="100000"/>
              </a:lnSpc>
              <a:spcBef>
                <a:spcPct val="20000"/>
              </a:spcBef>
              <a:spcAft>
                <a:spcPts val="0"/>
              </a:spcAft>
              <a:buClr>
                <a:srgbClr val="8064A2"/>
              </a:buClr>
              <a:buSzTx/>
              <a:buFont typeface="Wingdings" pitchFamily="2" charset="2"/>
              <a:buNone/>
              <a:tabLst/>
              <a:defRPr/>
            </a:pPr>
            <a:r>
              <a:rPr kumimoji="0" lang="en-US" sz="1600" b="0" i="0" u="none" strike="noStrike" kern="1200" cap="none" spc="0" normalizeH="0" baseline="0" noProof="0" dirty="0" smtClean="0">
                <a:ln>
                  <a:noFill/>
                </a:ln>
                <a:solidFill>
                  <a:srgbClr val="000000"/>
                </a:solidFill>
                <a:effectLst/>
                <a:uLnTx/>
                <a:uFillTx/>
                <a:latin typeface="Verdana" pitchFamily="34" charset="0"/>
                <a:cs typeface="Arial"/>
              </a:rPr>
              <a:t>on food, drinks and tip!</a:t>
            </a:r>
          </a:p>
          <a:p>
            <a:pPr marL="342900" marR="0" lvl="0" indent="-342900" algn="l" defTabSz="914400" rtl="0" eaLnBrk="1" fontAlgn="auto" latinLnBrk="0" hangingPunct="1">
              <a:lnSpc>
                <a:spcPct val="100000"/>
              </a:lnSpc>
              <a:spcBef>
                <a:spcPct val="20000"/>
              </a:spcBef>
              <a:spcAft>
                <a:spcPts val="0"/>
              </a:spcAft>
              <a:buClr>
                <a:srgbClr val="1F497D"/>
              </a:buClr>
              <a:buSzPct val="70000"/>
              <a:buFont typeface="Century Gothic" pitchFamily="34" charset="0"/>
              <a:buChar char="►"/>
              <a:tabLst/>
              <a:defRPr/>
            </a:pPr>
            <a:r>
              <a:rPr kumimoji="0" lang="en-US" sz="2000" b="1" i="0" u="none" strike="noStrike" kern="1200" cap="none" spc="0" normalizeH="0" baseline="0" noProof="0" dirty="0" smtClean="0">
                <a:ln>
                  <a:noFill/>
                </a:ln>
                <a:solidFill>
                  <a:srgbClr val="1F77C3"/>
                </a:solidFill>
                <a:effectLst/>
                <a:uLnTx/>
                <a:uFillTx/>
                <a:latin typeface="Verdana" pitchFamily="34" charset="0"/>
                <a:cs typeface="Arial"/>
              </a:rPr>
              <a:t>Grocery Coupons</a:t>
            </a:r>
          </a:p>
          <a:p>
            <a:pPr marL="742950" marR="0" lvl="1" indent="-285750" algn="l" defTabSz="914400" rtl="0" eaLnBrk="1" fontAlgn="auto" latinLnBrk="0" hangingPunct="1">
              <a:lnSpc>
                <a:spcPct val="100000"/>
              </a:lnSpc>
              <a:spcBef>
                <a:spcPct val="20000"/>
              </a:spcBef>
              <a:spcAft>
                <a:spcPts val="0"/>
              </a:spcAft>
              <a:buClr>
                <a:srgbClr val="8064A2"/>
              </a:buClr>
              <a:buSzTx/>
              <a:buFont typeface="Wingdings" pitchFamily="2" charset="2"/>
              <a:buChar char="§"/>
              <a:tabLst/>
              <a:defRPr/>
            </a:pPr>
            <a:r>
              <a:rPr kumimoji="0" lang="en-US" sz="1600" b="0" i="0" u="none" strike="noStrike" kern="1200" cap="none" spc="0" normalizeH="0" baseline="0" noProof="0" dirty="0" smtClean="0">
                <a:ln>
                  <a:noFill/>
                </a:ln>
                <a:solidFill>
                  <a:srgbClr val="000000"/>
                </a:solidFill>
                <a:effectLst/>
                <a:uLnTx/>
                <a:uFillTx/>
                <a:latin typeface="Verdana" pitchFamily="34" charset="0"/>
                <a:cs typeface="Arial"/>
              </a:rPr>
              <a:t>Register your grocery or drug store cards, activate the grocery               e-coupons, and earn cash back for college</a:t>
            </a:r>
          </a:p>
          <a:p>
            <a:pPr marL="742950" marR="0" lvl="1" indent="1588" algn="l" defTabSz="914400" rtl="0" eaLnBrk="1" fontAlgn="auto" latinLnBrk="0" hangingPunct="1">
              <a:lnSpc>
                <a:spcPct val="100000"/>
              </a:lnSpc>
              <a:spcBef>
                <a:spcPct val="20000"/>
              </a:spcBef>
              <a:spcAft>
                <a:spcPts val="0"/>
              </a:spcAft>
              <a:buClr>
                <a:srgbClr val="8064A2"/>
              </a:buClr>
              <a:buSzTx/>
              <a:buFont typeface="Wingdings" pitchFamily="2" charset="2"/>
              <a:buNone/>
              <a:tabLst/>
              <a:defRPr/>
            </a:pPr>
            <a:endParaRPr kumimoji="0" lang="en-US" sz="1600" b="0" i="0" u="none" strike="noStrike" kern="1200" cap="none" spc="0" normalizeH="0" baseline="0" noProof="0" dirty="0" smtClean="0">
              <a:ln>
                <a:noFill/>
              </a:ln>
              <a:solidFill>
                <a:srgbClr val="000000"/>
              </a:solidFill>
              <a:effectLst/>
              <a:uLnTx/>
              <a:uFillTx/>
              <a:latin typeface="Verdana" pitchFamily="34" charset="0"/>
              <a:cs typeface="Arial"/>
            </a:endParaRPr>
          </a:p>
          <a:p>
            <a:pPr marL="742950" marR="0" lvl="1" indent="1588" algn="l" defTabSz="914400" rtl="0" eaLnBrk="1" fontAlgn="auto" latinLnBrk="0" hangingPunct="1">
              <a:lnSpc>
                <a:spcPct val="100000"/>
              </a:lnSpc>
              <a:spcBef>
                <a:spcPct val="20000"/>
              </a:spcBef>
              <a:spcAft>
                <a:spcPts val="0"/>
              </a:spcAft>
              <a:buClr>
                <a:srgbClr val="8064A2"/>
              </a:buClr>
              <a:buSzTx/>
              <a:buFont typeface="Wingdings" pitchFamily="2" charset="2"/>
              <a:buNone/>
              <a:tabLst/>
              <a:defRPr/>
            </a:pPr>
            <a:endParaRPr kumimoji="0" lang="en-US" sz="1600" b="0" i="0" u="none" strike="noStrike" kern="1200" cap="none" spc="0" normalizeH="0" baseline="0" noProof="0" dirty="0" smtClean="0">
              <a:ln>
                <a:noFill/>
              </a:ln>
              <a:solidFill>
                <a:srgbClr val="000000"/>
              </a:solidFill>
              <a:effectLst/>
              <a:uLnTx/>
              <a:uFillTx/>
              <a:latin typeface="Verdana" pitchFamily="34" charset="0"/>
              <a:cs typeface="Arial"/>
            </a:endParaRPr>
          </a:p>
          <a:p>
            <a:pPr marL="742950" marR="0" lvl="1" indent="1588" algn="l" defTabSz="914400" rtl="0" eaLnBrk="1" fontAlgn="auto" latinLnBrk="0" hangingPunct="1">
              <a:lnSpc>
                <a:spcPct val="100000"/>
              </a:lnSpc>
              <a:spcBef>
                <a:spcPct val="20000"/>
              </a:spcBef>
              <a:spcAft>
                <a:spcPts val="0"/>
              </a:spcAft>
              <a:buClr>
                <a:srgbClr val="8064A2"/>
              </a:buClr>
              <a:buSzTx/>
              <a:buFont typeface="Wingdings" pitchFamily="2" charset="2"/>
              <a:buNone/>
              <a:tabLst/>
              <a:defRPr/>
            </a:pPr>
            <a:endParaRPr kumimoji="0" lang="en-US" sz="1600" b="0" i="0" u="none" strike="noStrike" kern="1200" cap="none" spc="0" normalizeH="0" baseline="30000" noProof="0" dirty="0" smtClean="0">
              <a:ln>
                <a:noFill/>
              </a:ln>
              <a:solidFill>
                <a:srgbClr val="000000"/>
              </a:solidFill>
              <a:effectLst/>
              <a:uLnTx/>
              <a:uFillTx/>
              <a:latin typeface="Verdana" pitchFamily="34" charset="0"/>
              <a:cs typeface="Arial"/>
            </a:endParaRPr>
          </a:p>
          <a:p>
            <a:pPr marL="742950" marR="0" lvl="1" indent="1588" algn="l" defTabSz="914400" rtl="0" eaLnBrk="1" fontAlgn="auto" latinLnBrk="0" hangingPunct="1">
              <a:lnSpc>
                <a:spcPct val="100000"/>
              </a:lnSpc>
              <a:spcBef>
                <a:spcPct val="20000"/>
              </a:spcBef>
              <a:spcAft>
                <a:spcPts val="0"/>
              </a:spcAft>
              <a:buClr>
                <a:srgbClr val="8064A2"/>
              </a:buClr>
              <a:buSzTx/>
              <a:buFont typeface="Wingdings" pitchFamily="2" charset="2"/>
              <a:buNone/>
              <a:tabLst/>
              <a:defRPr/>
            </a:pPr>
            <a:endParaRPr kumimoji="0" lang="en-US" sz="1600" b="0" i="0" u="none" strike="noStrike" kern="1200" cap="none" spc="0" normalizeH="0" baseline="30000" noProof="0" dirty="0" smtClean="0">
              <a:ln>
                <a:noFill/>
              </a:ln>
              <a:solidFill>
                <a:srgbClr val="000000"/>
              </a:solidFill>
              <a:effectLst/>
              <a:uLnTx/>
              <a:uFillTx/>
              <a:latin typeface="Verdana" pitchFamily="34" charset="0"/>
              <a:cs typeface="Arial"/>
            </a:endParaRPr>
          </a:p>
        </p:txBody>
      </p:sp>
      <p:pic>
        <p:nvPicPr>
          <p:cNvPr id="7" name="Picture 5"/>
          <p:cNvPicPr>
            <a:picLocks noChangeAspect="1" noChangeArrowheads="1"/>
          </p:cNvPicPr>
          <p:nvPr/>
        </p:nvPicPr>
        <p:blipFill>
          <a:blip r:embed="rId3" cstate="print"/>
          <a:srcRect l="179" t="23661" r="44286" b="59933"/>
          <a:stretch>
            <a:fillRect/>
          </a:stretch>
        </p:blipFill>
        <p:spPr bwMode="auto">
          <a:xfrm>
            <a:off x="2427111" y="4643148"/>
            <a:ext cx="4222046" cy="997816"/>
          </a:xfrm>
          <a:prstGeom prst="rect">
            <a:avLst/>
          </a:prstGeom>
          <a:noFill/>
          <a:ln w="9525">
            <a:noFill/>
            <a:miter lim="800000"/>
            <a:headEnd/>
            <a:tailEnd/>
          </a:ln>
        </p:spPr>
      </p:pic>
      <p:sp>
        <p:nvSpPr>
          <p:cNvPr id="8" name="Rectangle 7"/>
          <p:cNvSpPr/>
          <p:nvPr/>
        </p:nvSpPr>
        <p:spPr>
          <a:xfrm>
            <a:off x="466557" y="5536273"/>
            <a:ext cx="8357190" cy="482120"/>
          </a:xfrm>
          <a:prstGeom prst="rect">
            <a:avLst/>
          </a:prstGeom>
        </p:spPr>
        <p:txBody>
          <a:bodyPr wrap="square">
            <a:spAutoFit/>
          </a:bodyPr>
          <a:lstStyle/>
          <a:p>
            <a:pPr fontAlgn="base">
              <a:lnSpc>
                <a:spcPct val="150000"/>
              </a:lnSpc>
              <a:spcBef>
                <a:spcPct val="20000"/>
              </a:spcBef>
              <a:spcAft>
                <a:spcPct val="0"/>
              </a:spcAft>
              <a:defRPr/>
            </a:pPr>
            <a:r>
              <a:rPr lang="en-US" sz="800" dirty="0" smtClean="0"/>
              <a:t>*</a:t>
            </a:r>
            <a:r>
              <a:rPr lang="en-US" sz="900" dirty="0" smtClean="0"/>
              <a:t>Exclusions and limitations to the 5% cash back apply. Go to </a:t>
            </a:r>
            <a:r>
              <a:rPr lang="en-US" sz="900" dirty="0" smtClean="0">
                <a:hlinkClick r:id="rId4"/>
              </a:rPr>
              <a:t>http://shop.upromise.com</a:t>
            </a:r>
            <a:r>
              <a:rPr lang="en-US" sz="900" dirty="0" smtClean="0"/>
              <a:t> and click on 'Store Info' next to the online partner to see the applicable cash back amount and product exclusions for that partner, if any.</a:t>
            </a:r>
          </a:p>
        </p:txBody>
      </p:sp>
    </p:spTree>
    <p:extLst>
      <p:ext uri="{BB962C8B-B14F-4D97-AF65-F5344CB8AC3E}">
        <p14:creationId xmlns:p14="http://schemas.microsoft.com/office/powerpoint/2010/main" val="972788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Save Money on Everyday Spending (continued)</a:t>
            </a:r>
            <a:endParaRPr lang="en-US" dirty="0"/>
          </a:p>
        </p:txBody>
      </p:sp>
      <p:sp>
        <p:nvSpPr>
          <p:cNvPr id="2" name="Content Placeholder 1"/>
          <p:cNvSpPr>
            <a:spLocks noGrp="1"/>
          </p:cNvSpPr>
          <p:nvPr>
            <p:ph idx="1"/>
          </p:nvPr>
        </p:nvSpPr>
        <p:spPr>
          <a:xfrm>
            <a:off x="671689" y="1329268"/>
            <a:ext cx="8229600" cy="4400550"/>
          </a:xfrm>
        </p:spPr>
        <p:txBody>
          <a:bodyPr>
            <a:normAutofit fontScale="92500" lnSpcReduction="10000"/>
          </a:bodyPr>
          <a:lstStyle/>
          <a:p>
            <a:pPr marL="0" indent="0">
              <a:buNone/>
            </a:pPr>
            <a:r>
              <a:rPr lang="en-US" sz="2400" b="1" dirty="0" smtClean="0">
                <a:solidFill>
                  <a:srgbClr val="1F77C3"/>
                </a:solidFill>
              </a:rPr>
              <a:t>Upromise makes it easy to save money everyday</a:t>
            </a:r>
          </a:p>
          <a:p>
            <a:pPr marL="0" indent="0">
              <a:buNone/>
            </a:pPr>
            <a:endParaRPr lang="en-US" sz="2400" b="1" dirty="0">
              <a:solidFill>
                <a:srgbClr val="1F77C3"/>
              </a:solidFill>
            </a:endParaRPr>
          </a:p>
          <a:p>
            <a:pPr marL="0" indent="0">
              <a:buNone/>
            </a:pPr>
            <a:endParaRPr lang="en-US" sz="2400" b="1" dirty="0" smtClean="0">
              <a:solidFill>
                <a:srgbClr val="1F77C3"/>
              </a:solidFill>
            </a:endParaRPr>
          </a:p>
          <a:p>
            <a:pPr marL="0" indent="0">
              <a:buNone/>
            </a:pPr>
            <a:endParaRPr lang="en-US" sz="2400" b="1" dirty="0">
              <a:solidFill>
                <a:srgbClr val="1F77C3"/>
              </a:solidFill>
            </a:endParaRPr>
          </a:p>
          <a:p>
            <a:pPr marL="0" indent="0">
              <a:buNone/>
            </a:pPr>
            <a:endParaRPr lang="en-US" sz="2400" b="1" dirty="0" smtClean="0">
              <a:solidFill>
                <a:srgbClr val="1F77C3"/>
              </a:solidFill>
            </a:endParaRPr>
          </a:p>
          <a:p>
            <a:pPr marL="0" indent="0">
              <a:buNone/>
            </a:pPr>
            <a:endParaRPr lang="en-US" sz="1800" b="1" dirty="0" smtClean="0">
              <a:solidFill>
                <a:srgbClr val="1F77C3"/>
              </a:solidFill>
            </a:endParaRPr>
          </a:p>
          <a:p>
            <a:pPr marL="0" indent="0">
              <a:buNone/>
            </a:pPr>
            <a:endParaRPr lang="en-US" sz="1800" b="1" dirty="0">
              <a:solidFill>
                <a:srgbClr val="1F77C3"/>
              </a:solidFill>
            </a:endParaRPr>
          </a:p>
          <a:p>
            <a:pPr marL="0" indent="0">
              <a:buNone/>
            </a:pPr>
            <a:endParaRPr lang="en-US" sz="2400" b="1" dirty="0">
              <a:solidFill>
                <a:srgbClr val="1F77C3"/>
              </a:solidFill>
            </a:endParaRPr>
          </a:p>
          <a:p>
            <a:pPr marL="0" indent="0">
              <a:buNone/>
            </a:pPr>
            <a:endParaRPr lang="en-US" sz="2400" b="1" dirty="0" smtClean="0">
              <a:solidFill>
                <a:srgbClr val="1F77C3"/>
              </a:solidFill>
            </a:endParaRPr>
          </a:p>
          <a:p>
            <a:r>
              <a:rPr lang="en-US" sz="2000" dirty="0" smtClean="0"/>
              <a:t>How can parents and other family members get involved?</a:t>
            </a:r>
          </a:p>
          <a:p>
            <a:pPr lvl="1">
              <a:buClr>
                <a:schemeClr val="accent2"/>
              </a:buClr>
              <a:buFont typeface="Wingdings" panose="05000000000000000000" pitchFamily="2" charset="2"/>
              <a:buChar char="§"/>
            </a:pPr>
            <a:r>
              <a:rPr lang="en-US" sz="1900" dirty="0" smtClean="0"/>
              <a:t>Family and Friends program lets others link their Upromise account to the student’s account</a:t>
            </a:r>
          </a:p>
          <a:p>
            <a:pPr lvl="1">
              <a:buClr>
                <a:schemeClr val="accent2"/>
              </a:buClr>
              <a:buFont typeface="Wingdings" panose="05000000000000000000" pitchFamily="2" charset="2"/>
              <a:buChar char="§"/>
            </a:pPr>
            <a:r>
              <a:rPr lang="en-US" sz="1900" dirty="0" smtClean="0"/>
              <a:t>Money goes right into the student’s Upromise account</a:t>
            </a: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t="11553" r="2003"/>
          <a:stretch/>
        </p:blipFill>
        <p:spPr>
          <a:xfrm>
            <a:off x="2314220" y="1835495"/>
            <a:ext cx="4774997" cy="2531093"/>
          </a:xfrm>
          <a:prstGeom prst="rect">
            <a:avLst/>
          </a:prstGeom>
        </p:spPr>
      </p:pic>
    </p:spTree>
    <p:extLst>
      <p:ext uri="{BB962C8B-B14F-4D97-AF65-F5344CB8AC3E}">
        <p14:creationId xmlns:p14="http://schemas.microsoft.com/office/powerpoint/2010/main" val="2918341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1.xml><?xml version="1.0" encoding="utf-8"?>
<a:theme xmlns:a="http://schemas.openxmlformats.org/drawingml/2006/main" name="4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2.xml><?xml version="1.0" encoding="utf-8"?>
<a:theme xmlns:a="http://schemas.openxmlformats.org/drawingml/2006/main" name="5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3.xml><?xml version="1.0" encoding="utf-8"?>
<a:theme xmlns:a="http://schemas.openxmlformats.org/drawingml/2006/main" name="6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4.xml><?xml version="1.0" encoding="utf-8"?>
<a:theme xmlns:a="http://schemas.openxmlformats.org/drawingml/2006/main" name="7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5.xml><?xml version="1.0" encoding="utf-8"?>
<a:theme xmlns:a="http://schemas.openxmlformats.org/drawingml/2006/main" name="8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6.xml><?xml version="1.0" encoding="utf-8"?>
<a:theme xmlns:a="http://schemas.openxmlformats.org/drawingml/2006/main" name="9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7.xml><?xml version="1.0" encoding="utf-8"?>
<a:theme xmlns:a="http://schemas.openxmlformats.org/drawingml/2006/main" name="10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8.xml><?xml version="1.0" encoding="utf-8"?>
<a:theme xmlns:a="http://schemas.openxmlformats.org/drawingml/2006/main" name="11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19.xml><?xml version="1.0" encoding="utf-8"?>
<a:theme xmlns:a="http://schemas.openxmlformats.org/drawingml/2006/main" name="12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1.xml><?xml version="1.0" encoding="utf-8"?>
<a:theme xmlns:a="http://schemas.openxmlformats.org/drawingml/2006/main" name="14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2.xml><?xml version="1.0" encoding="utf-8"?>
<a:theme xmlns:a="http://schemas.openxmlformats.org/drawingml/2006/main" name="15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3.xml><?xml version="1.0" encoding="utf-8"?>
<a:theme xmlns:a="http://schemas.openxmlformats.org/drawingml/2006/main" name="16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4.xml><?xml version="1.0" encoding="utf-8"?>
<a:theme xmlns:a="http://schemas.openxmlformats.org/drawingml/2006/main" name="17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5.xml><?xml version="1.0" encoding="utf-8"?>
<a:theme xmlns:a="http://schemas.openxmlformats.org/drawingml/2006/main" name="18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6.xml><?xml version="1.0" encoding="utf-8"?>
<a:theme xmlns:a="http://schemas.openxmlformats.org/drawingml/2006/main" name="19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7.xml><?xml version="1.0" encoding="utf-8"?>
<a:theme xmlns:a="http://schemas.openxmlformats.org/drawingml/2006/main" name="20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8.xml><?xml version="1.0" encoding="utf-8"?>
<a:theme xmlns:a="http://schemas.openxmlformats.org/drawingml/2006/main" name="21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29.xml><?xml version="1.0" encoding="utf-8"?>
<a:theme xmlns:a="http://schemas.openxmlformats.org/drawingml/2006/main" name="22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3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1.xml><?xml version="1.0" encoding="utf-8"?>
<a:theme xmlns:a="http://schemas.openxmlformats.org/drawingml/2006/main" name="24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2.xml><?xml version="1.0" encoding="utf-8"?>
<a:theme xmlns:a="http://schemas.openxmlformats.org/drawingml/2006/main" name="25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3.xml><?xml version="1.0" encoding="utf-8"?>
<a:theme xmlns:a="http://schemas.openxmlformats.org/drawingml/2006/main" name="26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4.xml><?xml version="1.0" encoding="utf-8"?>
<a:theme xmlns:a="http://schemas.openxmlformats.org/drawingml/2006/main" name="27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5.xml><?xml version="1.0" encoding="utf-8"?>
<a:theme xmlns:a="http://schemas.openxmlformats.org/drawingml/2006/main" name="28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6.xml><?xml version="1.0" encoding="utf-8"?>
<a:theme xmlns:a="http://schemas.openxmlformats.org/drawingml/2006/main" name="34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7.xml><?xml version="1.0" encoding="utf-8"?>
<a:theme xmlns:a="http://schemas.openxmlformats.org/drawingml/2006/main" name="35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8.xml><?xml version="1.0" encoding="utf-8"?>
<a:theme xmlns:a="http://schemas.openxmlformats.org/drawingml/2006/main" name="36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9.xml><?xml version="1.0" encoding="utf-8"?>
<a:theme xmlns:a="http://schemas.openxmlformats.org/drawingml/2006/main" name="37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BAAEF0-55A7-4080-8B02-215B08049ED3}" vid="{88F5A695-CECA-4941-B379-1C194D4D4D3C}"/>
    </a:ext>
  </a:extLst>
</a:theme>
</file>

<file path=ppt/theme/theme4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BAAEF0-55A7-4080-8B02-215B08049ED3}" vid="{88F5A695-CECA-4941-B379-1C194D4D4D3C}"/>
    </a:ext>
  </a:extLst>
</a:theme>
</file>

<file path=ppt/theme/theme4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BAAEF0-55A7-4080-8B02-215B08049ED3}" vid="{88F5A695-CECA-4941-B379-1C194D4D4D3C}"/>
    </a:ext>
  </a:ext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8.xml><?xml version="1.0" encoding="utf-8"?>
<a:theme xmlns:a="http://schemas.openxmlformats.org/drawingml/2006/main" name="1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9.xml><?xml version="1.0" encoding="utf-8"?>
<a:theme xmlns:a="http://schemas.openxmlformats.org/drawingml/2006/main" name="2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E6A377B6255A409B1E95BBEB7655BE" ma:contentTypeVersion="3" ma:contentTypeDescription="Create a new document." ma:contentTypeScope="" ma:versionID="493f5595e688e9e0a845151493c87e44">
  <xsd:schema xmlns:xsd="http://www.w3.org/2001/XMLSchema" xmlns:xs="http://www.w3.org/2001/XMLSchema" xmlns:p="http://schemas.microsoft.com/office/2006/metadata/properties" xmlns:ns2="226260c1-0648-4ee3-8a66-a1590505181a" targetNamespace="http://schemas.microsoft.com/office/2006/metadata/properties" ma:root="true" ma:fieldsID="a729ef7c7637a179e7e6fc1dd77ad4c0" ns2:_="">
    <xsd:import namespace="226260c1-0648-4ee3-8a66-a1590505181a"/>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260c1-0648-4ee3-8a66-a159050518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2224C0-A002-4DFA-8774-E86E03C9D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260c1-0648-4ee3-8a66-a159050518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D53B00-2746-426B-A7EB-175658DB66BC}">
  <ds:schemaRefs>
    <ds:schemaRef ds:uri="http://purl.org/dc/terms/"/>
    <ds:schemaRef ds:uri="http://www.w3.org/XML/1998/namespace"/>
    <ds:schemaRef ds:uri="226260c1-0648-4ee3-8a66-a1590505181a"/>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purl.org/dc/dcmitype/"/>
  </ds:schemaRefs>
</ds:datastoreItem>
</file>

<file path=customXml/itemProps3.xml><?xml version="1.0" encoding="utf-8"?>
<ds:datastoreItem xmlns:ds="http://schemas.openxmlformats.org/officeDocument/2006/customXml" ds:itemID="{6DAC139F-56E9-4EE8-8C73-BE133E7A23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43105</TotalTime>
  <Words>6150</Words>
  <Application>Microsoft Office PowerPoint</Application>
  <PresentationFormat>Letter Paper (8.5x11 in)</PresentationFormat>
  <Paragraphs>898</Paragraphs>
  <Slides>47</Slides>
  <Notes>39</Notes>
  <HiddenSlides>0</HiddenSlides>
  <MMClips>0</MMClips>
  <ScaleCrop>false</ScaleCrop>
  <HeadingPairs>
    <vt:vector size="6" baseType="variant">
      <vt:variant>
        <vt:lpstr>Fonts Used</vt:lpstr>
      </vt:variant>
      <vt:variant>
        <vt:i4>8</vt:i4>
      </vt:variant>
      <vt:variant>
        <vt:lpstr>Theme</vt:lpstr>
      </vt:variant>
      <vt:variant>
        <vt:i4>42</vt:i4>
      </vt:variant>
      <vt:variant>
        <vt:lpstr>Slide Titles</vt:lpstr>
      </vt:variant>
      <vt:variant>
        <vt:i4>47</vt:i4>
      </vt:variant>
    </vt:vector>
  </HeadingPairs>
  <TitlesOfParts>
    <vt:vector size="97" baseType="lpstr">
      <vt:lpstr>ＭＳ Ｐゴシック</vt:lpstr>
      <vt:lpstr>Arial</vt:lpstr>
      <vt:lpstr>Arial Bold</vt:lpstr>
      <vt:lpstr>Calibri</vt:lpstr>
      <vt:lpstr>Century Gothic</vt:lpstr>
      <vt:lpstr>Lucida Grande</vt:lpstr>
      <vt:lpstr>Verdana</vt:lpstr>
      <vt:lpstr>Wingdings</vt:lpstr>
      <vt:lpstr>5_Custom Design</vt:lpstr>
      <vt:lpstr>4_Custom Design</vt:lpstr>
      <vt:lpstr>3_Custom Design</vt:lpstr>
      <vt:lpstr>2_Custom Design</vt:lpstr>
      <vt:lpstr>1_Custom Design</vt:lpstr>
      <vt:lpstr>Custom Design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34_Office Theme</vt:lpstr>
      <vt:lpstr>35_Office Theme</vt:lpstr>
      <vt:lpstr>36_Office Theme</vt:lpstr>
      <vt:lpstr>37_Office Theme</vt:lpstr>
      <vt:lpstr>29_Office Theme</vt:lpstr>
      <vt:lpstr>30_Office Theme</vt:lpstr>
      <vt:lpstr>31_Office Theme</vt:lpstr>
      <vt:lpstr>PowerPoint Presentation</vt:lpstr>
      <vt:lpstr>PROMOTING HEALTHY  CREDIT AWARENESS</vt:lpstr>
      <vt:lpstr>PowerPoint Presentation</vt:lpstr>
      <vt:lpstr>Live Within Your Means</vt:lpstr>
      <vt:lpstr>The Budgeting Process</vt:lpstr>
      <vt:lpstr>Make a Spending Plan</vt:lpstr>
      <vt:lpstr>Saving for Today &amp; Tomorrow</vt:lpstr>
      <vt:lpstr>Save Money on Everyday Spending with Upromise® by Sallie Mae®</vt:lpstr>
      <vt:lpstr>Save Money on Everyday Spending (continued)</vt:lpstr>
      <vt:lpstr>PowerPoint Presentation</vt:lpstr>
      <vt:lpstr>10 Rules of Smart Credit Management</vt:lpstr>
      <vt:lpstr>Understanding FICO® Scores</vt:lpstr>
      <vt:lpstr>Ways to Improve Your Credit Score</vt:lpstr>
      <vt:lpstr>Good Credit vs. Poor Credit –  What Does it Mean?</vt:lpstr>
      <vt:lpstr>National Credit Bureau Agencies</vt:lpstr>
      <vt:lpstr>Know What You Owe</vt:lpstr>
      <vt:lpstr>Don’t Borrow More than You Need</vt:lpstr>
      <vt:lpstr>Using Credit Cards the Right Way</vt:lpstr>
      <vt:lpstr>Most Common Mistakes to Avoid With Credit Cards</vt:lpstr>
      <vt:lpstr>Do’s and Don’ts for Spending and  Rewards Programs</vt:lpstr>
      <vt:lpstr>Recognize the Signs of Financial Difficulties</vt:lpstr>
      <vt:lpstr>Bankruptcy:  It’s Not an Easy Out</vt:lpstr>
      <vt:lpstr>PowerPoint Presentation</vt:lpstr>
      <vt:lpstr>Know a Scam When you See one</vt:lpstr>
      <vt:lpstr>Guarding Against Identity Theft</vt:lpstr>
      <vt:lpstr>What If My Identity is Stolen?</vt:lpstr>
      <vt:lpstr>PowerPoint Presentation</vt:lpstr>
      <vt:lpstr>Important Things to Know</vt:lpstr>
      <vt:lpstr>Finding Your Federal and Private Student Loans</vt:lpstr>
      <vt:lpstr>Interest Capitalization and Its Impact</vt:lpstr>
      <vt:lpstr>Understanding Grace, Deferment and Forbearance Options</vt:lpstr>
      <vt:lpstr>Federal Loan Repayment Plans</vt:lpstr>
      <vt:lpstr>Federal Loan Repayment Plans (Continued)</vt:lpstr>
      <vt:lpstr>Federal Loan Repayment Plans (Continued)</vt:lpstr>
      <vt:lpstr>Federal Loan Repayment Plans (Continued)</vt:lpstr>
      <vt:lpstr>Federal Loan Repayment Plans (Continued)</vt:lpstr>
      <vt:lpstr>Federal Loan Repayment Comparison – Undergraduate Example</vt:lpstr>
      <vt:lpstr>Federal Loan Repayment Comparison – Graduate Example</vt:lpstr>
      <vt:lpstr>Private Loan Repayment</vt:lpstr>
      <vt:lpstr>Paying Loans Off Early</vt:lpstr>
      <vt:lpstr>Delinquency &amp; Default  (Federal/Private Loans)</vt:lpstr>
      <vt:lpstr>Keep Good Records</vt:lpstr>
      <vt:lpstr>Resources</vt:lpstr>
      <vt:lpstr>PowerPoint Presentation</vt:lpstr>
      <vt:lpstr>Tips for Managing Your Loans and Finances</vt:lpstr>
      <vt:lpstr>Questions</vt:lpstr>
      <vt:lpstr>PowerPoint Presentation</vt:lpstr>
    </vt:vector>
  </TitlesOfParts>
  <Company>Sallie Mae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Gail Legaspi-Gaull</dc:creator>
  <cp:keywords/>
  <cp:lastModifiedBy>Webb, Amy</cp:lastModifiedBy>
  <cp:revision>605</cp:revision>
  <cp:lastPrinted>2012-02-29T14:57:17Z</cp:lastPrinted>
  <dcterms:created xsi:type="dcterms:W3CDTF">2013-02-13T13:02:38Z</dcterms:created>
  <dcterms:modified xsi:type="dcterms:W3CDTF">2015-04-22T15:27:07Z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0x010100B0E6A377B6255A409B1E95BBEB7655BE</vt:lpwstr>
  </property>
  <property fmtid="{D5CDD505-2E9C-101B-9397-08002B2CF9AE}" pid="3" name="TaxKeyword">
    <vt:lpwstr/>
  </property>
  <property fmtid="{D5CDD505-2E9C-101B-9397-08002B2CF9AE}" pid="4" name="SLM Compliance Class">
    <vt:lpwstr/>
  </property>
  <property fmtid="{D5CDD505-2E9C-101B-9397-08002B2CF9AE}" pid="5" name="SLM Communication Type">
    <vt:lpwstr/>
  </property>
  <property fmtid="{D5CDD505-2E9C-101B-9397-08002B2CF9AE}" pid="6" name="SLM Corporate Program">
    <vt:lpwstr/>
  </property>
  <property fmtid="{D5CDD505-2E9C-101B-9397-08002B2CF9AE}" pid="7" name="SLM Location">
    <vt:lpwstr/>
  </property>
  <property fmtid="{D5CDD505-2E9C-101B-9397-08002B2CF9AE}" pid="8" name="SLM Operation">
    <vt:lpwstr/>
  </property>
  <property fmtid="{D5CDD505-2E9C-101B-9397-08002B2CF9AE}" pid="9" name="SLM Business Area">
    <vt:lpwstr/>
  </property>
</Properties>
</file>