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5" r:id="rId17"/>
    <p:sldId id="273" r:id="rId18"/>
    <p:sldId id="274" r:id="rId19"/>
    <p:sldId id="276"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p:cViewPr>
        <p:scale>
          <a:sx n="75" d="100"/>
          <a:sy n="75" d="100"/>
        </p:scale>
        <p:origin x="7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EB52D-1F35-4E4C-A437-A02C56CA567A}" type="datetimeFigureOut">
              <a:rPr lang="en-US" smtClean="0"/>
              <a:t>5/9/2015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702A8-F094-46C7-8FA6-EF86A1E5D38C}" type="slidenum">
              <a:rPr lang="en-US" smtClean="0"/>
              <a:t>‹#›</a:t>
            </a:fld>
            <a:endParaRPr lang="en-US"/>
          </a:p>
        </p:txBody>
      </p:sp>
    </p:spTree>
    <p:extLst>
      <p:ext uri="{BB962C8B-B14F-4D97-AF65-F5344CB8AC3E}">
        <p14:creationId xmlns:p14="http://schemas.microsoft.com/office/powerpoint/2010/main" val="309751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37186"/>
            <a:ext cx="9067800" cy="6783627"/>
          </a:xfrm>
          <a:prstGeom prst="rect">
            <a:avLst/>
          </a:prstGeom>
          <a:effectLst>
            <a:glow rad="63500">
              <a:schemeClr val="accent1">
                <a:satMod val="175000"/>
                <a:alpha val="40000"/>
              </a:schemeClr>
            </a:glow>
          </a:effectLst>
        </p:spPr>
      </p:pic>
      <p:sp>
        <p:nvSpPr>
          <p:cNvPr id="2" name="Title 1"/>
          <p:cNvSpPr>
            <a:spLocks noGrp="1"/>
          </p:cNvSpPr>
          <p:nvPr>
            <p:ph type="ctrTitle"/>
          </p:nvPr>
        </p:nvSpPr>
        <p:spPr>
          <a:xfrm>
            <a:off x="685800" y="1295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2ED8F-6232-4894-B7C3-A2EB71EE24D3}"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00" y="39414"/>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5927725"/>
            <a:ext cx="6934200" cy="857250"/>
          </a:xfrm>
          <a:prstGeom prst="rect">
            <a:avLst/>
          </a:prstGeom>
        </p:spPr>
      </p:pic>
    </p:spTree>
    <p:extLst>
      <p:ext uri="{BB962C8B-B14F-4D97-AF65-F5344CB8AC3E}">
        <p14:creationId xmlns:p14="http://schemas.microsoft.com/office/powerpoint/2010/main" val="287148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11686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88344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305800" cy="639610"/>
          </a:xfrm>
        </p:spPr>
        <p:txBody>
          <a:bodyPr/>
          <a:lstStyle>
            <a:lvl1pPr>
              <a:defRPr sz="360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135812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DA804-61C5-45B0-A99E-B532D59B61CE}"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ED8F-6232-4894-B7C3-A2EB71EE24D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235549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229600" cy="63961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2DA804-61C5-45B0-A99E-B532D59B61CE}" type="datetimeFigureOut">
              <a:rPr lang="en-US" smtClean="0"/>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2ED8F-6232-4894-B7C3-A2EB71EE24D3}"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226361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229600" cy="63961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2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2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2DA804-61C5-45B0-A99E-B532D59B61CE}" type="datetimeFigureOut">
              <a:rPr lang="en-US" smtClean="0"/>
              <a:t>5/9/2015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2ED8F-6232-4894-B7C3-A2EB71EE24D3}"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120784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2DA804-61C5-45B0-A99E-B532D59B61CE}" type="datetimeFigureOut">
              <a:rPr lang="en-US" smtClean="0"/>
              <a:t>5/9/2015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331157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A804-61C5-45B0-A99E-B532D59B61CE}" type="datetimeFigureOut">
              <a:rPr lang="en-US" smtClean="0"/>
              <a:t>5/9/2015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316659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DA804-61C5-45B0-A99E-B532D59B61CE}" type="datetimeFigureOut">
              <a:rPr lang="en-US" smtClean="0"/>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66549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DA804-61C5-45B0-A99E-B532D59B61CE}" type="datetimeFigureOut">
              <a:rPr lang="en-US" smtClean="0"/>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85830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DA804-61C5-45B0-A99E-B532D59B61CE}" type="datetimeFigureOut">
              <a:rPr lang="en-US" smtClean="0"/>
              <a:t>5/9/2015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2ED8F-6232-4894-B7C3-A2EB71EE24D3}" type="slidenum">
              <a:rPr lang="en-US" smtClean="0"/>
              <a:t>‹#›</a:t>
            </a:fld>
            <a:endParaRPr lang="en-US"/>
          </a:p>
        </p:txBody>
      </p:sp>
    </p:spTree>
    <p:extLst>
      <p:ext uri="{BB962C8B-B14F-4D97-AF65-F5344CB8AC3E}">
        <p14:creationId xmlns:p14="http://schemas.microsoft.com/office/powerpoint/2010/main" val="149718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600200"/>
            <a:ext cx="7315199" cy="2862322"/>
          </a:xfrm>
          <a:prstGeom prst="rect">
            <a:avLst/>
          </a:prstGeom>
        </p:spPr>
        <p:txBody>
          <a:bodyPr wrap="square">
            <a:spAutoFit/>
          </a:bodyPr>
          <a:lstStyle/>
          <a:p>
            <a:pPr algn="ctr"/>
            <a:r>
              <a:rPr lang="en-US" sz="6000" b="1" i="1" dirty="0" smtClean="0">
                <a:solidFill>
                  <a:schemeClr val="tx2">
                    <a:lumMod val="50000"/>
                  </a:schemeClr>
                </a:solidFill>
              </a:rPr>
              <a:t>Annual Conference</a:t>
            </a:r>
          </a:p>
          <a:p>
            <a:pPr algn="ctr"/>
            <a:r>
              <a:rPr lang="en-US" sz="6000" b="1" i="1" dirty="0" smtClean="0">
                <a:solidFill>
                  <a:schemeClr val="tx2">
                    <a:lumMod val="50000"/>
                  </a:schemeClr>
                </a:solidFill>
              </a:rPr>
              <a:t>May 19 – 22, 2015</a:t>
            </a:r>
          </a:p>
          <a:p>
            <a:pPr algn="ctr"/>
            <a:r>
              <a:rPr lang="en-US" sz="6000" b="1" i="1" dirty="0" smtClean="0">
                <a:solidFill>
                  <a:schemeClr val="tx2">
                    <a:lumMod val="50000"/>
                  </a:schemeClr>
                </a:solidFill>
              </a:rPr>
              <a:t>St. Augustine, FL</a:t>
            </a:r>
            <a:endParaRPr lang="en-US" sz="6000" b="1" i="1" dirty="0">
              <a:solidFill>
                <a:schemeClr val="tx2">
                  <a:lumMod val="50000"/>
                </a:schemeClr>
              </a:solidFill>
            </a:endParaRPr>
          </a:p>
        </p:txBody>
      </p:sp>
    </p:spTree>
    <p:extLst>
      <p:ext uri="{BB962C8B-B14F-4D97-AF65-F5344CB8AC3E}">
        <p14:creationId xmlns:p14="http://schemas.microsoft.com/office/powerpoint/2010/main" val="119416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our options?</a:t>
            </a:r>
            <a:endParaRPr lang="en-US" dirty="0"/>
          </a:p>
        </p:txBody>
      </p:sp>
      <p:sp>
        <p:nvSpPr>
          <p:cNvPr id="3" name="Content Placeholder 2"/>
          <p:cNvSpPr>
            <a:spLocks noGrp="1"/>
          </p:cNvSpPr>
          <p:nvPr>
            <p:ph idx="1"/>
          </p:nvPr>
        </p:nvSpPr>
        <p:spPr/>
        <p:txBody>
          <a:bodyPr>
            <a:normAutofit lnSpcReduction="10000"/>
          </a:bodyPr>
          <a:lstStyle/>
          <a:p>
            <a:pPr lvl="1">
              <a:buFont typeface="Wingdings" panose="05000000000000000000" pitchFamily="2" charset="2"/>
              <a:buChar char="§"/>
            </a:pPr>
            <a:r>
              <a:rPr lang="en-US" altLang="en-US" dirty="0"/>
              <a:t>Hire new staff?</a:t>
            </a:r>
          </a:p>
          <a:p>
            <a:pPr lvl="1"/>
            <a:endParaRPr lang="en-US" altLang="en-US" sz="1100" dirty="0"/>
          </a:p>
          <a:p>
            <a:pPr lvl="3">
              <a:buFont typeface="Wingdings" panose="05000000000000000000" pitchFamily="2" charset="2"/>
              <a:buChar char="ü"/>
            </a:pPr>
            <a:r>
              <a:rPr lang="en-US" altLang="en-US" sz="2400" dirty="0"/>
              <a:t>Economic conditions prohibit this</a:t>
            </a:r>
          </a:p>
          <a:p>
            <a:pPr lvl="2">
              <a:buFont typeface="Wingdings" panose="05000000000000000000" pitchFamily="2" charset="2"/>
              <a:buChar char="Ø"/>
            </a:pPr>
            <a:endParaRPr lang="en-US" altLang="en-US" sz="1100" dirty="0"/>
          </a:p>
          <a:p>
            <a:pPr lvl="1">
              <a:buFont typeface="Wingdings" panose="05000000000000000000" pitchFamily="2" charset="2"/>
              <a:buChar char="§"/>
            </a:pPr>
            <a:r>
              <a:rPr lang="en-US" altLang="en-US" dirty="0"/>
              <a:t>Overtime for current staff?</a:t>
            </a:r>
          </a:p>
          <a:p>
            <a:pPr lvl="1"/>
            <a:endParaRPr lang="en-US" altLang="en-US" sz="1100" dirty="0"/>
          </a:p>
          <a:p>
            <a:pPr lvl="3">
              <a:buFont typeface="Wingdings" panose="05000000000000000000" pitchFamily="2" charset="2"/>
              <a:buChar char="ü"/>
            </a:pPr>
            <a:r>
              <a:rPr lang="en-US" altLang="en-US" sz="2400" dirty="0"/>
              <a:t>Burnout issues</a:t>
            </a:r>
          </a:p>
          <a:p>
            <a:pPr lvl="2">
              <a:buFont typeface="Wingdings" panose="05000000000000000000" pitchFamily="2" charset="2"/>
              <a:buChar char="ü"/>
            </a:pPr>
            <a:endParaRPr lang="en-US" altLang="en-US" sz="1100" dirty="0"/>
          </a:p>
          <a:p>
            <a:pPr lvl="3">
              <a:buFont typeface="Wingdings" panose="05000000000000000000" pitchFamily="2" charset="2"/>
              <a:buChar char="ü"/>
            </a:pPr>
            <a:r>
              <a:rPr lang="en-US" altLang="en-US" sz="2400" dirty="0"/>
              <a:t>Impact on retirement benefits</a:t>
            </a:r>
          </a:p>
          <a:p>
            <a:pPr lvl="2">
              <a:buFont typeface="Wingdings" panose="05000000000000000000" pitchFamily="2" charset="2"/>
              <a:buChar char="Ø"/>
            </a:pPr>
            <a:endParaRPr lang="en-US" altLang="en-US" sz="1000" dirty="0"/>
          </a:p>
          <a:p>
            <a:pPr lvl="1">
              <a:buFont typeface="Wingdings" panose="05000000000000000000" pitchFamily="2" charset="2"/>
              <a:buChar char="§"/>
            </a:pPr>
            <a:r>
              <a:rPr lang="en-US" altLang="en-US" dirty="0"/>
              <a:t>Hire temporary staff?</a:t>
            </a:r>
          </a:p>
          <a:p>
            <a:pPr lvl="1"/>
            <a:endParaRPr lang="en-US" altLang="en-US" sz="1100" dirty="0"/>
          </a:p>
          <a:p>
            <a:pPr lvl="3">
              <a:buFont typeface="Wingdings" panose="05000000000000000000" pitchFamily="2" charset="2"/>
              <a:buChar char="ü"/>
            </a:pPr>
            <a:r>
              <a:rPr lang="en-US" altLang="en-US" sz="2400" dirty="0"/>
              <a:t>Do you have a pool of qualified people?</a:t>
            </a:r>
          </a:p>
          <a:p>
            <a:endParaRPr lang="en-US" dirty="0"/>
          </a:p>
        </p:txBody>
      </p:sp>
    </p:spTree>
    <p:extLst>
      <p:ext uri="{BB962C8B-B14F-4D97-AF65-F5344CB8AC3E}">
        <p14:creationId xmlns:p14="http://schemas.microsoft.com/office/powerpoint/2010/main" val="31249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our options?</a:t>
            </a:r>
            <a:endParaRPr lang="en-US" dirty="0"/>
          </a:p>
        </p:txBody>
      </p:sp>
      <p:sp>
        <p:nvSpPr>
          <p:cNvPr id="3" name="Content Placeholder 2"/>
          <p:cNvSpPr>
            <a:spLocks noGrp="1"/>
          </p:cNvSpPr>
          <p:nvPr>
            <p:ph idx="1"/>
          </p:nvPr>
        </p:nvSpPr>
        <p:spPr/>
        <p:txBody>
          <a:bodyPr>
            <a:normAutofit lnSpcReduction="10000"/>
          </a:bodyPr>
          <a:lstStyle/>
          <a:p>
            <a:pPr lvl="1">
              <a:buFont typeface="Wingdings" panose="05000000000000000000" pitchFamily="2" charset="2"/>
              <a:buChar char="§"/>
            </a:pPr>
            <a:r>
              <a:rPr lang="en-US" altLang="en-US" dirty="0"/>
              <a:t>Close the office for processing?</a:t>
            </a:r>
          </a:p>
          <a:p>
            <a:pPr lvl="1"/>
            <a:endParaRPr lang="en-US" altLang="en-US" sz="1300" dirty="0"/>
          </a:p>
          <a:p>
            <a:pPr lvl="3">
              <a:buFont typeface="Wingdings" panose="05000000000000000000" pitchFamily="2" charset="2"/>
              <a:buChar char="ü"/>
            </a:pPr>
            <a:r>
              <a:rPr lang="en-US" altLang="en-US" sz="2400" dirty="0"/>
              <a:t>Bad for customer service</a:t>
            </a:r>
          </a:p>
          <a:p>
            <a:pPr lvl="3">
              <a:buFont typeface="Wingdings" panose="05000000000000000000" pitchFamily="2" charset="2"/>
              <a:buChar char="ü"/>
            </a:pPr>
            <a:endParaRPr lang="en-US" altLang="en-US" sz="1100" dirty="0"/>
          </a:p>
          <a:p>
            <a:pPr lvl="3">
              <a:buFont typeface="Wingdings" panose="05000000000000000000" pitchFamily="2" charset="2"/>
              <a:buChar char="ü"/>
            </a:pPr>
            <a:r>
              <a:rPr lang="en-US" altLang="en-US" sz="2400" dirty="0"/>
              <a:t>Make problems worse</a:t>
            </a:r>
          </a:p>
          <a:p>
            <a:pPr lvl="3">
              <a:buFont typeface="Wingdings" panose="05000000000000000000" pitchFamily="2" charset="2"/>
              <a:buChar char="Ø"/>
            </a:pPr>
            <a:endParaRPr lang="en-US" altLang="en-US" sz="1300" dirty="0"/>
          </a:p>
          <a:p>
            <a:pPr lvl="1">
              <a:buFont typeface="Wingdings" panose="05000000000000000000" pitchFamily="2" charset="2"/>
              <a:buChar char="§"/>
            </a:pPr>
            <a:r>
              <a:rPr lang="en-US" altLang="en-US" dirty="0"/>
              <a:t>Hire Consultants?</a:t>
            </a:r>
          </a:p>
          <a:p>
            <a:pPr lvl="1"/>
            <a:endParaRPr lang="en-US" altLang="en-US" sz="1200" dirty="0"/>
          </a:p>
          <a:p>
            <a:pPr lvl="3">
              <a:buFont typeface="Wingdings" panose="05000000000000000000" pitchFamily="2" charset="2"/>
              <a:buChar char="ü"/>
            </a:pPr>
            <a:r>
              <a:rPr lang="en-US" altLang="en-US" sz="2400" dirty="0"/>
              <a:t>Costly</a:t>
            </a:r>
          </a:p>
          <a:p>
            <a:pPr lvl="3">
              <a:buFont typeface="Wingdings" panose="05000000000000000000" pitchFamily="2" charset="2"/>
              <a:buChar char="Ø"/>
            </a:pPr>
            <a:endParaRPr lang="en-US" altLang="en-US" sz="1200" dirty="0"/>
          </a:p>
          <a:p>
            <a:pPr lvl="1">
              <a:buFont typeface="Wingdings" panose="05000000000000000000" pitchFamily="2" charset="2"/>
              <a:buChar char="§"/>
            </a:pPr>
            <a:r>
              <a:rPr lang="en-US" altLang="en-US" dirty="0"/>
              <a:t>Outsource?</a:t>
            </a:r>
          </a:p>
          <a:p>
            <a:pPr lvl="1"/>
            <a:endParaRPr lang="en-US" altLang="en-US" sz="1200" dirty="0"/>
          </a:p>
          <a:p>
            <a:pPr lvl="3">
              <a:buFont typeface="Wingdings" panose="05000000000000000000" pitchFamily="2" charset="2"/>
              <a:buChar char="ü"/>
            </a:pPr>
            <a:r>
              <a:rPr lang="en-US" altLang="en-US" sz="2400" dirty="0"/>
              <a:t>Negative image</a:t>
            </a:r>
          </a:p>
          <a:p>
            <a:endParaRPr lang="en-US" dirty="0"/>
          </a:p>
        </p:txBody>
      </p:sp>
    </p:spTree>
    <p:extLst>
      <p:ext uri="{BB962C8B-B14F-4D97-AF65-F5344CB8AC3E}">
        <p14:creationId xmlns:p14="http://schemas.microsoft.com/office/powerpoint/2010/main" val="28696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Pros </a:t>
            </a:r>
            <a:r>
              <a:rPr lang="en-US" dirty="0" smtClean="0"/>
              <a:t>and cons of </a:t>
            </a:r>
            <a:r>
              <a:rPr lang="en-US" dirty="0"/>
              <a:t>outsourcing</a:t>
            </a:r>
            <a:br>
              <a:rPr lang="en-US" dirty="0"/>
            </a:br>
            <a:r>
              <a:rPr lang="en-US" dirty="0"/>
              <a:t>Positives</a:t>
            </a:r>
          </a:p>
        </p:txBody>
      </p:sp>
      <p:sp>
        <p:nvSpPr>
          <p:cNvPr id="3" name="Content Placeholder 2"/>
          <p:cNvSpPr>
            <a:spLocks noGrp="1"/>
          </p:cNvSpPr>
          <p:nvPr>
            <p:ph idx="1"/>
          </p:nvPr>
        </p:nvSpPr>
        <p:spPr/>
        <p:txBody>
          <a:bodyPr>
            <a:normAutofit fontScale="92500" lnSpcReduction="20000"/>
          </a:bodyPr>
          <a:lstStyle/>
          <a:p>
            <a:pPr marL="621792" lvl="1" fontAlgn="auto">
              <a:spcBef>
                <a:spcPts val="324"/>
              </a:spcBef>
              <a:spcAft>
                <a:spcPts val="0"/>
              </a:spcAft>
              <a:buFont typeface="Wingdings" pitchFamily="2" charset="2"/>
              <a:buChar char="§"/>
              <a:defRPr/>
            </a:pPr>
            <a:r>
              <a:rPr lang="en-US" dirty="0"/>
              <a:t> Access to qualified staff</a:t>
            </a:r>
          </a:p>
          <a:p>
            <a:pPr marL="621792" lvl="1" fontAlgn="auto">
              <a:spcBef>
                <a:spcPts val="324"/>
              </a:spcBef>
              <a:spcAft>
                <a:spcPts val="0"/>
              </a:spcAft>
              <a:buFont typeface="Wingdings" pitchFamily="2" charset="2"/>
              <a:buChar char="§"/>
              <a:defRPr/>
            </a:pPr>
            <a:endParaRPr lang="en-US" sz="1100" dirty="0"/>
          </a:p>
          <a:p>
            <a:pPr marL="621792" lvl="1" fontAlgn="auto">
              <a:spcBef>
                <a:spcPts val="324"/>
              </a:spcBef>
              <a:spcAft>
                <a:spcPts val="0"/>
              </a:spcAft>
              <a:buFont typeface="Wingdings" pitchFamily="2" charset="2"/>
              <a:buChar char="§"/>
              <a:defRPr/>
            </a:pPr>
            <a:r>
              <a:rPr lang="en-US" dirty="0"/>
              <a:t> You can control costs - you know how much you will be </a:t>
            </a:r>
            <a:r>
              <a:rPr lang="en-US" dirty="0" smtClean="0"/>
              <a:t>paying</a:t>
            </a:r>
          </a:p>
          <a:p>
            <a:pPr marL="621792" lvl="1" fontAlgn="auto">
              <a:spcBef>
                <a:spcPts val="324"/>
              </a:spcBef>
              <a:spcAft>
                <a:spcPts val="0"/>
              </a:spcAft>
              <a:buFont typeface="Wingdings" pitchFamily="2" charset="2"/>
              <a:buChar char="§"/>
              <a:defRPr/>
            </a:pPr>
            <a:r>
              <a:rPr lang="en-US" dirty="0" smtClean="0"/>
              <a:t>Saves $$$ from hiring staff, training, benefits</a:t>
            </a:r>
          </a:p>
          <a:p>
            <a:pPr marL="621792" lvl="1" fontAlgn="auto">
              <a:spcBef>
                <a:spcPts val="324"/>
              </a:spcBef>
              <a:spcAft>
                <a:spcPts val="0"/>
              </a:spcAft>
              <a:buFont typeface="Wingdings" pitchFamily="2" charset="2"/>
              <a:buChar char="§"/>
              <a:defRPr/>
            </a:pPr>
            <a:r>
              <a:rPr lang="en-US" dirty="0" smtClean="0"/>
              <a:t>CONSISTENCY if fully outsourced process (SAP)</a:t>
            </a:r>
            <a:endParaRPr lang="en-US" dirty="0"/>
          </a:p>
          <a:p>
            <a:pPr marL="621792" lvl="1" fontAlgn="auto">
              <a:spcBef>
                <a:spcPts val="324"/>
              </a:spcBef>
              <a:spcAft>
                <a:spcPts val="0"/>
              </a:spcAft>
              <a:buFont typeface="Wingdings" pitchFamily="2" charset="2"/>
              <a:buChar char="§"/>
              <a:defRPr/>
            </a:pPr>
            <a:endParaRPr lang="en-US" sz="1200" dirty="0"/>
          </a:p>
          <a:p>
            <a:pPr marL="621792" lvl="1" fontAlgn="auto">
              <a:spcBef>
                <a:spcPts val="324"/>
              </a:spcBef>
              <a:spcAft>
                <a:spcPts val="0"/>
              </a:spcAft>
              <a:buFont typeface="Wingdings" pitchFamily="2" charset="2"/>
              <a:buChar char="§"/>
              <a:defRPr/>
            </a:pPr>
            <a:r>
              <a:rPr lang="en-US" dirty="0"/>
              <a:t> Another set of eyes may find ways to streamline and improve your process</a:t>
            </a:r>
          </a:p>
          <a:p>
            <a:pPr marL="621792" lvl="1" fontAlgn="auto">
              <a:spcBef>
                <a:spcPts val="324"/>
              </a:spcBef>
              <a:spcAft>
                <a:spcPts val="0"/>
              </a:spcAft>
              <a:buFont typeface="Wingdings" pitchFamily="2" charset="2"/>
              <a:buChar char="§"/>
              <a:defRPr/>
            </a:pPr>
            <a:endParaRPr lang="en-US" sz="1200" dirty="0"/>
          </a:p>
          <a:p>
            <a:pPr marL="621792" lvl="1" fontAlgn="auto">
              <a:spcBef>
                <a:spcPts val="324"/>
              </a:spcBef>
              <a:spcAft>
                <a:spcPts val="0"/>
              </a:spcAft>
              <a:buFont typeface="Wingdings" pitchFamily="2" charset="2"/>
              <a:buChar char="§"/>
              <a:defRPr/>
            </a:pPr>
            <a:r>
              <a:rPr lang="en-US" dirty="0"/>
              <a:t> May help you see things that are slipping by (</a:t>
            </a:r>
            <a:r>
              <a:rPr lang="en-US" dirty="0" err="1"/>
              <a:t>regs</a:t>
            </a:r>
            <a:r>
              <a:rPr lang="en-US" dirty="0"/>
              <a:t>, policies, etc.)</a:t>
            </a:r>
          </a:p>
          <a:p>
            <a:pPr marL="621792" lvl="1" fontAlgn="auto">
              <a:spcBef>
                <a:spcPts val="324"/>
              </a:spcBef>
              <a:spcAft>
                <a:spcPts val="0"/>
              </a:spcAft>
              <a:buFont typeface="Wingdings" pitchFamily="2" charset="2"/>
              <a:buChar char="§"/>
              <a:defRPr/>
            </a:pPr>
            <a:endParaRPr lang="en-US" sz="1200" dirty="0"/>
          </a:p>
          <a:p>
            <a:pPr marL="621792" lvl="1" fontAlgn="auto">
              <a:spcBef>
                <a:spcPts val="324"/>
              </a:spcBef>
              <a:spcAft>
                <a:spcPts val="0"/>
              </a:spcAft>
              <a:buFont typeface="Wingdings" pitchFamily="2" charset="2"/>
              <a:buChar char="§"/>
              <a:defRPr/>
            </a:pPr>
            <a:r>
              <a:rPr lang="en-US" dirty="0"/>
              <a:t> Can be for a defined period of time, or ongoing</a:t>
            </a:r>
          </a:p>
          <a:p>
            <a:endParaRPr lang="en-US" dirty="0"/>
          </a:p>
        </p:txBody>
      </p:sp>
    </p:spTree>
    <p:extLst>
      <p:ext uri="{BB962C8B-B14F-4D97-AF65-F5344CB8AC3E}">
        <p14:creationId xmlns:p14="http://schemas.microsoft.com/office/powerpoint/2010/main" val="345597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Pros and cons of outsourcing</a:t>
            </a:r>
            <a:br>
              <a:rPr lang="en-US" dirty="0"/>
            </a:br>
            <a:r>
              <a:rPr lang="en-US" dirty="0"/>
              <a:t>Negatives</a:t>
            </a:r>
          </a:p>
        </p:txBody>
      </p:sp>
      <p:sp>
        <p:nvSpPr>
          <p:cNvPr id="3" name="Content Placeholder 2"/>
          <p:cNvSpPr>
            <a:spLocks noGrp="1"/>
          </p:cNvSpPr>
          <p:nvPr>
            <p:ph idx="1"/>
          </p:nvPr>
        </p:nvSpPr>
        <p:spPr/>
        <p:txBody>
          <a:bodyPr>
            <a:normAutofit lnSpcReduction="10000"/>
          </a:bodyPr>
          <a:lstStyle/>
          <a:p>
            <a:pPr lvl="1">
              <a:buFont typeface="Wingdings" panose="05000000000000000000" pitchFamily="2" charset="2"/>
              <a:buChar char="§"/>
            </a:pPr>
            <a:r>
              <a:rPr lang="en-US" altLang="en-US" dirty="0" smtClean="0"/>
              <a:t>Image </a:t>
            </a:r>
            <a:r>
              <a:rPr lang="en-US" altLang="en-US" dirty="0"/>
              <a:t>is negative</a:t>
            </a:r>
          </a:p>
          <a:p>
            <a:pPr lvl="1">
              <a:buFont typeface="Wingdings" panose="05000000000000000000" pitchFamily="2" charset="2"/>
              <a:buChar char="§"/>
            </a:pPr>
            <a:endParaRPr lang="en-US" altLang="en-US" sz="1200" dirty="0"/>
          </a:p>
          <a:p>
            <a:pPr lvl="1">
              <a:buFont typeface="Wingdings" panose="05000000000000000000" pitchFamily="2" charset="2"/>
              <a:buChar char="§"/>
            </a:pPr>
            <a:r>
              <a:rPr lang="en-US" altLang="en-US" dirty="0" smtClean="0"/>
              <a:t>How </a:t>
            </a:r>
            <a:r>
              <a:rPr lang="en-US" altLang="en-US" dirty="0"/>
              <a:t>do you </a:t>
            </a:r>
            <a:r>
              <a:rPr lang="en-US" altLang="en-US" dirty="0" smtClean="0"/>
              <a:t>ensure </a:t>
            </a:r>
            <a:r>
              <a:rPr lang="en-US" altLang="en-US" dirty="0"/>
              <a:t>quality </a:t>
            </a:r>
            <a:r>
              <a:rPr lang="en-US" altLang="en-US" dirty="0" smtClean="0"/>
              <a:t>control</a:t>
            </a:r>
          </a:p>
          <a:p>
            <a:pPr lvl="1">
              <a:buFont typeface="Wingdings" panose="05000000000000000000" pitchFamily="2" charset="2"/>
              <a:buChar char="§"/>
            </a:pPr>
            <a:r>
              <a:rPr lang="en-US" altLang="en-US" dirty="0" smtClean="0"/>
              <a:t>Differences in philosophy/methodology/interpretation of </a:t>
            </a:r>
            <a:r>
              <a:rPr lang="en-US" altLang="en-US" dirty="0" err="1" smtClean="0"/>
              <a:t>regs</a:t>
            </a:r>
            <a:r>
              <a:rPr lang="en-US" altLang="en-US" dirty="0" smtClean="0"/>
              <a:t> affecting consistency</a:t>
            </a:r>
            <a:endParaRPr lang="en-US" altLang="en-US" dirty="0"/>
          </a:p>
          <a:p>
            <a:pPr lvl="1">
              <a:buFont typeface="Wingdings" panose="05000000000000000000" pitchFamily="2" charset="2"/>
              <a:buChar char="§"/>
            </a:pPr>
            <a:endParaRPr lang="en-US" altLang="en-US" sz="1100" dirty="0"/>
          </a:p>
          <a:p>
            <a:pPr lvl="1">
              <a:buFont typeface="Wingdings" panose="05000000000000000000" pitchFamily="2" charset="2"/>
              <a:buChar char="§"/>
            </a:pPr>
            <a:r>
              <a:rPr lang="en-US" altLang="en-US" dirty="0" smtClean="0"/>
              <a:t>Contract </a:t>
            </a:r>
            <a:r>
              <a:rPr lang="en-US" altLang="en-US" dirty="0"/>
              <a:t>process</a:t>
            </a:r>
          </a:p>
          <a:p>
            <a:pPr lvl="1">
              <a:buFont typeface="Wingdings" panose="05000000000000000000" pitchFamily="2" charset="2"/>
              <a:buChar char="§"/>
            </a:pPr>
            <a:endParaRPr lang="en-US" altLang="en-US" sz="1100" dirty="0"/>
          </a:p>
          <a:p>
            <a:pPr lvl="1">
              <a:buFont typeface="Wingdings" panose="05000000000000000000" pitchFamily="2" charset="2"/>
              <a:buChar char="§"/>
            </a:pPr>
            <a:r>
              <a:rPr lang="en-US" altLang="en-US" dirty="0" smtClean="0"/>
              <a:t>Buy-in </a:t>
            </a:r>
            <a:r>
              <a:rPr lang="en-US" altLang="en-US" dirty="0"/>
              <a:t>from staff, supervisors, other offices</a:t>
            </a:r>
          </a:p>
          <a:p>
            <a:pPr lvl="1">
              <a:buFont typeface="Wingdings" panose="05000000000000000000" pitchFamily="2" charset="2"/>
              <a:buChar char="§"/>
            </a:pPr>
            <a:endParaRPr lang="en-US" altLang="en-US" sz="1100" dirty="0"/>
          </a:p>
          <a:p>
            <a:pPr lvl="1">
              <a:buFont typeface="Wingdings" panose="05000000000000000000" pitchFamily="2" charset="2"/>
              <a:buChar char="§"/>
            </a:pPr>
            <a:r>
              <a:rPr lang="en-US" altLang="en-US" dirty="0" smtClean="0"/>
              <a:t>Union </a:t>
            </a:r>
            <a:r>
              <a:rPr lang="en-US" altLang="en-US" dirty="0"/>
              <a:t>concerns</a:t>
            </a:r>
          </a:p>
          <a:p>
            <a:pPr lvl="1">
              <a:buFont typeface="Wingdings" panose="05000000000000000000" pitchFamily="2" charset="2"/>
              <a:buChar char="§"/>
            </a:pPr>
            <a:endParaRPr lang="en-US" altLang="en-US" sz="1100" dirty="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408223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services available</a:t>
            </a:r>
            <a:endParaRPr lang="en-US" dirty="0"/>
          </a:p>
        </p:txBody>
      </p:sp>
      <p:sp>
        <p:nvSpPr>
          <p:cNvPr id="3" name="Content Placeholder 2"/>
          <p:cNvSpPr>
            <a:spLocks noGrp="1"/>
          </p:cNvSpPr>
          <p:nvPr>
            <p:ph idx="1"/>
          </p:nvPr>
        </p:nvSpPr>
        <p:spPr/>
        <p:txBody>
          <a:bodyPr>
            <a:normAutofit fontScale="92500" lnSpcReduction="10000"/>
          </a:bodyPr>
          <a:lstStyle/>
          <a:p>
            <a:pPr lvl="1">
              <a:buFont typeface="Wingdings" panose="05000000000000000000" pitchFamily="2" charset="2"/>
              <a:buChar char="§"/>
            </a:pPr>
            <a:r>
              <a:rPr lang="en-US" altLang="en-US" dirty="0" smtClean="0"/>
              <a:t>Remote Processing- Verification, SAP, R2T4</a:t>
            </a:r>
            <a:endParaRPr lang="en-US" altLang="en-US" dirty="0"/>
          </a:p>
          <a:p>
            <a:pPr lvl="1">
              <a:buFont typeface="Wingdings" panose="05000000000000000000" pitchFamily="2" charset="2"/>
              <a:buChar char="§"/>
            </a:pPr>
            <a:endParaRPr lang="en-US" altLang="en-US" sz="1200" dirty="0"/>
          </a:p>
          <a:p>
            <a:pPr lvl="1">
              <a:buFont typeface="Wingdings" panose="05000000000000000000" pitchFamily="2" charset="2"/>
              <a:buChar char="§"/>
            </a:pPr>
            <a:r>
              <a:rPr lang="en-US" altLang="en-US" dirty="0" smtClean="0"/>
              <a:t>Auditing- Quality Assurance, Response to federal audit</a:t>
            </a:r>
          </a:p>
          <a:p>
            <a:pPr lvl="1">
              <a:buFont typeface="Wingdings" panose="05000000000000000000" pitchFamily="2" charset="2"/>
              <a:buChar char="§"/>
            </a:pPr>
            <a:r>
              <a:rPr lang="en-US" dirty="0" smtClean="0"/>
              <a:t>Interim Staffing- retirement, medical leave, needed during peak processing times</a:t>
            </a:r>
          </a:p>
          <a:p>
            <a:pPr lvl="1">
              <a:buFont typeface="Wingdings" panose="05000000000000000000" pitchFamily="2" charset="2"/>
              <a:buChar char="§"/>
            </a:pPr>
            <a:r>
              <a:rPr lang="en-US" dirty="0" smtClean="0"/>
              <a:t>Creation of Policy and Procedures Manual</a:t>
            </a:r>
          </a:p>
          <a:p>
            <a:pPr lvl="1">
              <a:buFont typeface="Wingdings" panose="05000000000000000000" pitchFamily="2" charset="2"/>
              <a:buChar char="§"/>
            </a:pPr>
            <a:r>
              <a:rPr lang="en-US" dirty="0" smtClean="0"/>
              <a:t>Training</a:t>
            </a:r>
          </a:p>
          <a:p>
            <a:pPr lvl="1">
              <a:buFont typeface="Wingdings" panose="05000000000000000000" pitchFamily="2" charset="2"/>
              <a:buChar char="§"/>
            </a:pPr>
            <a:r>
              <a:rPr lang="en-US" dirty="0" smtClean="0"/>
              <a:t>Call Center</a:t>
            </a:r>
          </a:p>
          <a:p>
            <a:pPr lvl="1">
              <a:buFont typeface="Wingdings" panose="05000000000000000000" pitchFamily="2" charset="2"/>
              <a:buChar char="§"/>
            </a:pPr>
            <a:r>
              <a:rPr lang="en-US" dirty="0" smtClean="0"/>
              <a:t>Job Search/Placing</a:t>
            </a:r>
          </a:p>
          <a:p>
            <a:pPr lvl="1">
              <a:buFont typeface="Wingdings" panose="05000000000000000000" pitchFamily="2" charset="2"/>
              <a:buChar char="§"/>
            </a:pPr>
            <a:r>
              <a:rPr lang="en-US" dirty="0" err="1" smtClean="0"/>
              <a:t>Etc.Etc.Etc</a:t>
            </a:r>
            <a:r>
              <a:rPr lang="en-US" dirty="0" smtClean="0"/>
              <a:t>.</a:t>
            </a:r>
            <a:endParaRPr lang="en-US" dirty="0"/>
          </a:p>
        </p:txBody>
      </p:sp>
    </p:spTree>
    <p:extLst>
      <p:ext uri="{BB962C8B-B14F-4D97-AF65-F5344CB8AC3E}">
        <p14:creationId xmlns:p14="http://schemas.microsoft.com/office/powerpoint/2010/main" val="163079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Outsourcing: On campus vs. Remote Processing</a:t>
            </a:r>
            <a:endParaRPr lang="en-US"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altLang="en-US" dirty="0"/>
              <a:t> Cost considerations –                   </a:t>
            </a:r>
          </a:p>
          <a:p>
            <a:pPr lvl="1">
              <a:buFont typeface="Wingdings" panose="05000000000000000000" pitchFamily="2" charset="2"/>
              <a:buChar char="v"/>
            </a:pPr>
            <a:endParaRPr lang="en-US" altLang="en-US" dirty="0"/>
          </a:p>
          <a:p>
            <a:pPr lvl="2">
              <a:buFont typeface="Wingdings" panose="05000000000000000000" pitchFamily="2" charset="2"/>
              <a:buChar char="ü"/>
            </a:pPr>
            <a:r>
              <a:rPr lang="en-US" altLang="en-US" sz="2600" dirty="0"/>
              <a:t>additional expenses for travel and lodging</a:t>
            </a:r>
          </a:p>
          <a:p>
            <a:pPr lvl="1"/>
            <a:endParaRPr lang="en-US" altLang="en-US" dirty="0"/>
          </a:p>
          <a:p>
            <a:pPr lvl="1">
              <a:buFont typeface="Wingdings" panose="05000000000000000000" pitchFamily="2" charset="2"/>
              <a:buChar char="§"/>
            </a:pPr>
            <a:r>
              <a:rPr lang="en-US" altLang="en-US" dirty="0"/>
              <a:t> IT considerations -                                  </a:t>
            </a:r>
          </a:p>
          <a:p>
            <a:pPr lvl="1">
              <a:buFont typeface="Wingdings" panose="05000000000000000000" pitchFamily="2" charset="2"/>
              <a:buChar char="v"/>
            </a:pPr>
            <a:endParaRPr lang="en-US" altLang="en-US" dirty="0"/>
          </a:p>
          <a:p>
            <a:pPr lvl="2">
              <a:buFont typeface="Wingdings" panose="05000000000000000000" pitchFamily="2" charset="2"/>
              <a:buChar char="ü"/>
            </a:pPr>
            <a:r>
              <a:rPr lang="en-US" altLang="en-US" sz="2600" dirty="0"/>
              <a:t>remote access, security</a:t>
            </a:r>
          </a:p>
          <a:p>
            <a:endParaRPr lang="en-US" dirty="0"/>
          </a:p>
        </p:txBody>
      </p:sp>
    </p:spTree>
    <p:extLst>
      <p:ext uri="{BB962C8B-B14F-4D97-AF65-F5344CB8AC3E}">
        <p14:creationId xmlns:p14="http://schemas.microsoft.com/office/powerpoint/2010/main" val="913500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it work for you</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
            </a:pPr>
            <a:r>
              <a:rPr lang="en-US" altLang="en-US" dirty="0"/>
              <a:t>Executive &amp; Institutional Commitment</a:t>
            </a:r>
          </a:p>
          <a:p>
            <a:pPr>
              <a:buFont typeface="Wingdings" panose="05000000000000000000" pitchFamily="2" charset="2"/>
              <a:buChar char="§"/>
            </a:pPr>
            <a:r>
              <a:rPr lang="en-US" altLang="en-US" dirty="0"/>
              <a:t>Dedicated Project Leadership-DFA drive process partner with outsourcing firm smoother transition</a:t>
            </a:r>
          </a:p>
          <a:p>
            <a:pPr>
              <a:buFont typeface="Wingdings" panose="05000000000000000000" pitchFamily="2" charset="2"/>
              <a:buChar char="§"/>
            </a:pPr>
            <a:r>
              <a:rPr lang="en-US" dirty="0" smtClean="0"/>
              <a:t>Integration of Institutional Processes and Outsourcer Processes Outsourcing companies deploy people, process, and technology to achieve business results. It is important to integrate the College processes with the outsourcing processes to achieve a best practice. A key concept of a best practice process is 'speed wins'</a:t>
            </a:r>
            <a:endParaRPr lang="en-US" altLang="en-US" dirty="0" smtClean="0"/>
          </a:p>
          <a:p>
            <a:pPr>
              <a:buFont typeface="Wingdings" panose="05000000000000000000" pitchFamily="2" charset="2"/>
              <a:buChar char="§"/>
            </a:pPr>
            <a:endParaRPr lang="en-US" altLang="en-US" dirty="0" smtClean="0"/>
          </a:p>
          <a:p>
            <a:pPr>
              <a:buFont typeface="Wingdings" panose="05000000000000000000" pitchFamily="2" charset="2"/>
              <a:buChar char="§"/>
            </a:pPr>
            <a:r>
              <a:rPr lang="en-US" altLang="en-US" dirty="0" smtClean="0"/>
              <a:t>What </a:t>
            </a:r>
            <a:r>
              <a:rPr lang="en-US" altLang="en-US" dirty="0"/>
              <a:t>about insurance/bonding, confidentiality documents/training?</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Customer service issues - processing time can now be devoted to customer service.</a:t>
            </a:r>
          </a:p>
          <a:p>
            <a:endParaRPr lang="en-US" dirty="0"/>
          </a:p>
        </p:txBody>
      </p:sp>
    </p:spTree>
    <p:extLst>
      <p:ext uri="{BB962C8B-B14F-4D97-AF65-F5344CB8AC3E}">
        <p14:creationId xmlns:p14="http://schemas.microsoft.com/office/powerpoint/2010/main" val="143872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it work for you</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
            </a:pPr>
            <a:r>
              <a:rPr lang="en-US" altLang="en-US" dirty="0" smtClean="0"/>
              <a:t>Carefully </a:t>
            </a:r>
            <a:r>
              <a:rPr lang="en-US" altLang="en-US" dirty="0"/>
              <a:t>define the scope of work (cost, processes, etc</a:t>
            </a:r>
            <a:r>
              <a:rPr lang="en-US" altLang="en-US" dirty="0" smtClean="0"/>
              <a:t>.)</a:t>
            </a:r>
            <a:r>
              <a:rPr lang="en-US" dirty="0"/>
              <a:t> As part of the contract package there should be clear Service Level Agreements (SLAs) that contemplate cycle times, availability, customer service response times, etc</a:t>
            </a:r>
            <a:r>
              <a:rPr lang="en-US" dirty="0" smtClean="0"/>
              <a:t>.</a:t>
            </a:r>
          </a:p>
          <a:p>
            <a:pPr>
              <a:buFont typeface="Wingdings" panose="05000000000000000000" pitchFamily="2" charset="2"/>
              <a:buChar char="§"/>
            </a:pPr>
            <a:r>
              <a:rPr lang="en-US" dirty="0" smtClean="0"/>
              <a:t>BE CAREFUL of Hidden Promises- Verify Experience/Expertise</a:t>
            </a:r>
          </a:p>
          <a:p>
            <a:pPr>
              <a:buFont typeface="Wingdings" panose="05000000000000000000" pitchFamily="2" charset="2"/>
              <a:buChar char="§"/>
            </a:pPr>
            <a:r>
              <a:rPr lang="en-US" altLang="en-US" dirty="0" smtClean="0"/>
              <a:t>Check References of Outsourcer- call current and PAST clients</a:t>
            </a:r>
          </a:p>
          <a:p>
            <a:pPr>
              <a:buFont typeface="Wingdings" panose="05000000000000000000" pitchFamily="2" charset="2"/>
              <a:buChar char="§"/>
            </a:pPr>
            <a:r>
              <a:rPr lang="en-US" altLang="en-US" dirty="0" smtClean="0"/>
              <a:t>Outsourcer must be attentive to YOUR needs.  Assigned manager to your school.  Call Center- Careful of reps working multiple campaigns</a:t>
            </a:r>
          </a:p>
          <a:p>
            <a:pPr>
              <a:buFont typeface="Wingdings" panose="05000000000000000000" pitchFamily="2" charset="2"/>
              <a:buChar char="§"/>
            </a:pPr>
            <a:r>
              <a:rPr lang="en-US" altLang="en-US" dirty="0" smtClean="0"/>
              <a:t>Access to reports- daily, weekly, monthly, AD HOC</a:t>
            </a:r>
          </a:p>
          <a:p>
            <a:endParaRPr lang="en-US" dirty="0"/>
          </a:p>
        </p:txBody>
      </p:sp>
    </p:spTree>
    <p:extLst>
      <p:ext uri="{BB962C8B-B14F-4D97-AF65-F5344CB8AC3E}">
        <p14:creationId xmlns:p14="http://schemas.microsoft.com/office/powerpoint/2010/main" val="39629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it work for you</a:t>
            </a:r>
            <a:endParaRPr lang="en-US" dirty="0"/>
          </a:p>
        </p:txBody>
      </p:sp>
      <p:sp>
        <p:nvSpPr>
          <p:cNvPr id="3" name="Content Placeholder 2"/>
          <p:cNvSpPr>
            <a:spLocks noGrp="1"/>
          </p:cNvSpPr>
          <p:nvPr>
            <p:ph idx="1"/>
          </p:nvPr>
        </p:nvSpPr>
        <p:spPr/>
        <p:txBody>
          <a:bodyPr>
            <a:normAutofit fontScale="55000" lnSpcReduction="20000"/>
          </a:bodyPr>
          <a:lstStyle/>
          <a:p>
            <a:pPr>
              <a:buFont typeface="Wingdings" panose="05000000000000000000" pitchFamily="2" charset="2"/>
              <a:buChar char="§"/>
            </a:pPr>
            <a:r>
              <a:rPr lang="en-US" altLang="en-US" dirty="0" smtClean="0"/>
              <a:t>Need </a:t>
            </a:r>
            <a:r>
              <a:rPr lang="en-US" altLang="en-US" dirty="0"/>
              <a:t>to have solid policies and procedures.</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How will consultants be </a:t>
            </a:r>
            <a:r>
              <a:rPr lang="en-US" altLang="en-US" dirty="0" smtClean="0"/>
              <a:t>trained? On site training, knowledgebase, Conference calls</a:t>
            </a:r>
            <a:endParaRPr lang="en-US" altLang="en-US" dirty="0"/>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How will quality be controlled</a:t>
            </a:r>
            <a:r>
              <a:rPr lang="en-US" altLang="en-US" dirty="0" smtClean="0"/>
              <a:t>? Quality Assurance samples, call monitoring</a:t>
            </a:r>
            <a:endParaRPr lang="en-US" altLang="en-US" dirty="0"/>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Get buy in from other offices, especially IT</a:t>
            </a:r>
            <a:r>
              <a:rPr lang="en-US" altLang="en-US" dirty="0" smtClean="0"/>
              <a:t>!</a:t>
            </a:r>
            <a:r>
              <a:rPr lang="en-US" dirty="0"/>
              <a:t> Technology is an important tool that works in tandem with people and streamlined processes to achieve a business result. The College and Outsourcing technologies should have smart integration that gets the job done, ensures data is all in one place, and allows for state-of-the-art </a:t>
            </a:r>
            <a:r>
              <a:rPr lang="en-US" dirty="0" smtClean="0"/>
              <a:t>reporting</a:t>
            </a:r>
          </a:p>
          <a:p>
            <a:pPr>
              <a:buFont typeface="Wingdings" panose="05000000000000000000" pitchFamily="2" charset="2"/>
              <a:buChar char="§"/>
            </a:pPr>
            <a:r>
              <a:rPr lang="en-US" altLang="en-US" dirty="0" smtClean="0"/>
              <a:t>Shared Commitment- </a:t>
            </a:r>
            <a:r>
              <a:rPr lang="en-US" dirty="0"/>
              <a:t>There should be a shared commitment by the Institution and the Outsourcing partner to seek ways to improve the business result. This often means tweaking the process, deploying new technology, or adding services.</a:t>
            </a:r>
            <a:endParaRPr lang="en-US" altLang="en-US" dirty="0"/>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Add third party servicers to ECAR asap</a:t>
            </a:r>
            <a:r>
              <a:rPr lang="en-US" altLang="en-US" dirty="0" smtClean="0"/>
              <a:t>.</a:t>
            </a:r>
          </a:p>
          <a:p>
            <a:pPr>
              <a:buFont typeface="Wingdings" panose="05000000000000000000" pitchFamily="2" charset="2"/>
              <a:buChar char="§"/>
            </a:pPr>
            <a:r>
              <a:rPr lang="en-US" altLang="en-US" dirty="0" smtClean="0"/>
              <a:t>EVALUATE!  EVALUATE!  EVALUATE!-  quality, outsourcers, contract</a:t>
            </a:r>
            <a:endParaRPr lang="en-US" altLang="en-US" dirty="0"/>
          </a:p>
          <a:p>
            <a:endParaRPr lang="en-US" dirty="0"/>
          </a:p>
        </p:txBody>
      </p:sp>
    </p:spTree>
    <p:extLst>
      <p:ext uri="{BB962C8B-B14F-4D97-AF65-F5344CB8AC3E}">
        <p14:creationId xmlns:p14="http://schemas.microsoft.com/office/powerpoint/2010/main" val="224387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8000" dirty="0" smtClean="0"/>
          </a:p>
          <a:p>
            <a:pPr marL="0" indent="0" algn="ctr">
              <a:buNone/>
            </a:pPr>
            <a:r>
              <a:rPr lang="en-US" sz="8000" dirty="0" smtClean="0"/>
              <a:t>?</a:t>
            </a:r>
            <a:endParaRPr lang="en-US" sz="8000" dirty="0"/>
          </a:p>
        </p:txBody>
      </p:sp>
    </p:spTree>
    <p:extLst>
      <p:ext uri="{BB962C8B-B14F-4D97-AF65-F5344CB8AC3E}">
        <p14:creationId xmlns:p14="http://schemas.microsoft.com/office/powerpoint/2010/main" val="3819425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685800" y="1143000"/>
            <a:ext cx="7772400" cy="1470025"/>
          </a:xfrm>
        </p:spPr>
        <p:txBody>
          <a:bodyPr/>
          <a:lstStyle/>
          <a:p>
            <a:r>
              <a:rPr lang="en-US" dirty="0" smtClean="0">
                <a:solidFill>
                  <a:schemeClr val="bg1"/>
                </a:solidFill>
              </a:rPr>
              <a:t>A School’s Perspective: Choosing a Third Party Service</a:t>
            </a:r>
            <a:endParaRPr lang="en-US" dirty="0">
              <a:solidFill>
                <a:schemeClr val="bg1"/>
              </a:solidFill>
            </a:endParaRPr>
          </a:p>
        </p:txBody>
      </p:sp>
      <p:sp>
        <p:nvSpPr>
          <p:cNvPr id="17" name="Subtitle 16"/>
          <p:cNvSpPr>
            <a:spLocks noGrp="1"/>
          </p:cNvSpPr>
          <p:nvPr>
            <p:ph type="subTitle" idx="1"/>
          </p:nvPr>
        </p:nvSpPr>
        <p:spPr>
          <a:xfrm>
            <a:off x="1397540" y="2819400"/>
            <a:ext cx="6400800" cy="1752600"/>
          </a:xfrm>
        </p:spPr>
        <p:txBody>
          <a:bodyPr>
            <a:normAutofit fontScale="92500" lnSpcReduction="20000"/>
          </a:bodyPr>
          <a:lstStyle/>
          <a:p>
            <a:r>
              <a:rPr lang="en-US" b="1" dirty="0" smtClean="0">
                <a:solidFill>
                  <a:schemeClr val="tx1"/>
                </a:solidFill>
              </a:rPr>
              <a:t>Thomas Vo</a:t>
            </a:r>
          </a:p>
          <a:p>
            <a:r>
              <a:rPr lang="en-US" b="1" dirty="0" smtClean="0">
                <a:solidFill>
                  <a:schemeClr val="tx1"/>
                </a:solidFill>
              </a:rPr>
              <a:t>Director Palm Beach State College</a:t>
            </a:r>
          </a:p>
          <a:p>
            <a:r>
              <a:rPr lang="en-US" b="1" dirty="0" smtClean="0">
                <a:solidFill>
                  <a:schemeClr val="tx1"/>
                </a:solidFill>
              </a:rPr>
              <a:t>Former Vice President Client Services: </a:t>
            </a:r>
            <a:r>
              <a:rPr lang="en-US" b="1" dirty="0" err="1" smtClean="0">
                <a:solidFill>
                  <a:schemeClr val="tx1"/>
                </a:solidFill>
              </a:rPr>
              <a:t>ProEducation</a:t>
            </a:r>
            <a:r>
              <a:rPr lang="en-US" b="1" dirty="0" smtClean="0">
                <a:solidFill>
                  <a:schemeClr val="tx1"/>
                </a:solidFill>
              </a:rPr>
              <a:t> Solutions</a:t>
            </a:r>
            <a:endParaRPr lang="en-US" b="1" dirty="0">
              <a:solidFill>
                <a:schemeClr val="tx1"/>
              </a:solidFill>
            </a:endParaRPr>
          </a:p>
        </p:txBody>
      </p:sp>
    </p:spTree>
    <p:extLst>
      <p:ext uri="{BB962C8B-B14F-4D97-AF65-F5344CB8AC3E}">
        <p14:creationId xmlns:p14="http://schemas.microsoft.com/office/powerpoint/2010/main" val="2117340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600200"/>
            <a:ext cx="7315199" cy="2862322"/>
          </a:xfrm>
          <a:prstGeom prst="rect">
            <a:avLst/>
          </a:prstGeom>
        </p:spPr>
        <p:txBody>
          <a:bodyPr wrap="square">
            <a:spAutoFit/>
          </a:bodyPr>
          <a:lstStyle/>
          <a:p>
            <a:pPr algn="ctr"/>
            <a:r>
              <a:rPr lang="en-US" sz="6000" b="1" i="1" dirty="0" smtClean="0">
                <a:solidFill>
                  <a:schemeClr val="tx2">
                    <a:lumMod val="40000"/>
                    <a:lumOff val="60000"/>
                  </a:schemeClr>
                </a:solidFill>
              </a:rPr>
              <a:t>SAVE THE DATE!</a:t>
            </a:r>
          </a:p>
          <a:p>
            <a:pPr algn="ctr"/>
            <a:r>
              <a:rPr lang="en-US" sz="6000" b="1" i="1" dirty="0" smtClean="0">
                <a:solidFill>
                  <a:schemeClr val="tx2">
                    <a:lumMod val="75000"/>
                  </a:schemeClr>
                </a:solidFill>
              </a:rPr>
              <a:t>FASFAA 2016</a:t>
            </a:r>
          </a:p>
          <a:p>
            <a:pPr algn="ctr"/>
            <a:r>
              <a:rPr lang="en-US" sz="6000" b="1" i="1" dirty="0" smtClean="0">
                <a:solidFill>
                  <a:schemeClr val="tx2">
                    <a:lumMod val="75000"/>
                  </a:schemeClr>
                </a:solidFill>
              </a:rPr>
              <a:t>May 24-27 2016</a:t>
            </a:r>
            <a:endParaRPr lang="en-US" sz="6000" b="1" i="1" dirty="0">
              <a:solidFill>
                <a:schemeClr val="tx2">
                  <a:lumMod val="75000"/>
                </a:schemeClr>
              </a:solidFill>
            </a:endParaRPr>
          </a:p>
        </p:txBody>
      </p:sp>
      <p:sp>
        <p:nvSpPr>
          <p:cNvPr id="6" name="TextBox 5"/>
          <p:cNvSpPr txBox="1"/>
          <p:nvPr/>
        </p:nvSpPr>
        <p:spPr>
          <a:xfrm>
            <a:off x="533400" y="4462522"/>
            <a:ext cx="7924800" cy="461665"/>
          </a:xfrm>
          <a:prstGeom prst="rect">
            <a:avLst/>
          </a:prstGeom>
          <a:noFill/>
        </p:spPr>
        <p:txBody>
          <a:bodyPr wrap="square" rtlCol="0">
            <a:spAutoFit/>
          </a:bodyPr>
          <a:lstStyle/>
          <a:p>
            <a:pPr algn="ctr"/>
            <a:r>
              <a:rPr lang="en-US" sz="2400" i="1" dirty="0">
                <a:solidFill>
                  <a:srgbClr val="FF0000"/>
                </a:solidFill>
              </a:rPr>
              <a:t>Hyatt Regency, Coconut Point Resort &amp; </a:t>
            </a:r>
            <a:r>
              <a:rPr lang="en-US" sz="2400" i="1" dirty="0" smtClean="0">
                <a:solidFill>
                  <a:srgbClr val="FF0000"/>
                </a:solidFill>
              </a:rPr>
              <a:t>Spa Bonita Springs, Fl</a:t>
            </a:r>
            <a:r>
              <a:rPr lang="en-US" i="1" dirty="0" smtClean="0">
                <a:solidFill>
                  <a:srgbClr val="FF0000"/>
                </a:solidFill>
              </a:rPr>
              <a:t>.</a:t>
            </a:r>
            <a:endParaRPr lang="en-US" i="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9" y="5540444"/>
            <a:ext cx="2096328" cy="13208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267" y="5540444"/>
            <a:ext cx="2342322" cy="13175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7700" y="5527192"/>
            <a:ext cx="2342321" cy="13175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5529262"/>
            <a:ext cx="2362200" cy="1328738"/>
          </a:xfrm>
          <a:prstGeom prst="rect">
            <a:avLst/>
          </a:prstGeom>
        </p:spPr>
      </p:pic>
    </p:spTree>
    <p:extLst>
      <p:ext uri="{BB962C8B-B14F-4D97-AF65-F5344CB8AC3E}">
        <p14:creationId xmlns:p14="http://schemas.microsoft.com/office/powerpoint/2010/main" val="2658380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Why Consider Outsourcing?</a:t>
            </a:r>
            <a:endParaRPr lang="en-US" dirty="0">
              <a:solidFill>
                <a:schemeClr val="tx2">
                  <a:lumMod val="75000"/>
                </a:schemeClr>
              </a:solidFill>
            </a:endParaRPr>
          </a:p>
        </p:txBody>
      </p:sp>
      <p:sp>
        <p:nvSpPr>
          <p:cNvPr id="3" name="Content Placeholder 2"/>
          <p:cNvSpPr>
            <a:spLocks noGrp="1"/>
          </p:cNvSpPr>
          <p:nvPr>
            <p:ph idx="1"/>
          </p:nvPr>
        </p:nvSpPr>
        <p:spPr>
          <a:xfrm>
            <a:off x="457200" y="1600201"/>
            <a:ext cx="8229600" cy="4114800"/>
          </a:xfrm>
        </p:spPr>
        <p:txBody>
          <a:bodyPr/>
          <a:lstStyle/>
          <a:p>
            <a:pPr lvl="1">
              <a:buFont typeface="Wingdings" panose="05000000000000000000" pitchFamily="2" charset="2"/>
              <a:buChar char="§"/>
            </a:pPr>
            <a:r>
              <a:rPr lang="en-US" altLang="en-US" dirty="0"/>
              <a:t>Increased applications</a:t>
            </a:r>
          </a:p>
          <a:p>
            <a:pPr lvl="1">
              <a:buFont typeface="Wingdings" panose="05000000000000000000" pitchFamily="2" charset="2"/>
              <a:buChar char="§"/>
            </a:pPr>
            <a:endParaRPr lang="en-US" altLang="en-US" sz="2000" dirty="0"/>
          </a:p>
          <a:p>
            <a:pPr lvl="1">
              <a:buFont typeface="Wingdings" panose="05000000000000000000" pitchFamily="2" charset="2"/>
              <a:buChar char="§"/>
            </a:pPr>
            <a:r>
              <a:rPr lang="en-US" altLang="en-US" dirty="0"/>
              <a:t>Increased federal regulations</a:t>
            </a:r>
          </a:p>
          <a:p>
            <a:pPr lvl="1">
              <a:buFont typeface="Wingdings" panose="05000000000000000000" pitchFamily="2" charset="2"/>
              <a:buChar char="§"/>
            </a:pPr>
            <a:endParaRPr lang="en-US" altLang="en-US" sz="2000" dirty="0"/>
          </a:p>
          <a:p>
            <a:pPr lvl="1">
              <a:buFont typeface="Wingdings" panose="05000000000000000000" pitchFamily="2" charset="2"/>
              <a:buChar char="§"/>
            </a:pPr>
            <a:r>
              <a:rPr lang="en-US" altLang="en-US" dirty="0"/>
              <a:t>Reduced resources </a:t>
            </a:r>
          </a:p>
          <a:p>
            <a:pPr marL="457200" lvl="1" indent="0">
              <a:buNone/>
            </a:pPr>
            <a:endParaRPr lang="en-US" altLang="en-US" sz="2000" dirty="0"/>
          </a:p>
          <a:p>
            <a:pPr lvl="1">
              <a:buFont typeface="Wingdings" panose="05000000000000000000" pitchFamily="2" charset="2"/>
              <a:buChar char="§"/>
            </a:pPr>
            <a:r>
              <a:rPr lang="en-US" altLang="en-US" dirty="0"/>
              <a:t>Need for training</a:t>
            </a:r>
          </a:p>
          <a:p>
            <a:endParaRPr lang="en-US" dirty="0">
              <a:solidFill>
                <a:schemeClr val="tx2">
                  <a:lumMod val="75000"/>
                </a:schemeClr>
              </a:solidFill>
            </a:endParaRPr>
          </a:p>
        </p:txBody>
      </p:sp>
    </p:spTree>
    <p:extLst>
      <p:ext uri="{BB962C8B-B14F-4D97-AF65-F5344CB8AC3E}">
        <p14:creationId xmlns:p14="http://schemas.microsoft.com/office/powerpoint/2010/main" val="1595206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Consider Outsourcing?</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v"/>
            </a:pPr>
            <a:r>
              <a:rPr lang="en-US" altLang="en-US" dirty="0"/>
              <a:t>Increased applications caused by </a:t>
            </a:r>
          </a:p>
          <a:p>
            <a:pPr lvl="1">
              <a:buFont typeface="Arial" panose="020B0604020202020204" pitchFamily="34" charset="0"/>
              <a:buChar char="•"/>
            </a:pPr>
            <a:endParaRPr lang="en-US" altLang="en-US" dirty="0"/>
          </a:p>
          <a:p>
            <a:pPr lvl="2">
              <a:buFont typeface="Wingdings" panose="05000000000000000000" pitchFamily="2" charset="2"/>
              <a:buChar char="ü"/>
            </a:pPr>
            <a:r>
              <a:rPr lang="en-US" altLang="en-US" sz="2800" dirty="0"/>
              <a:t>Negative economy</a:t>
            </a:r>
          </a:p>
          <a:p>
            <a:pPr lvl="2">
              <a:buFont typeface="Wingdings" panose="05000000000000000000" pitchFamily="2" charset="2"/>
              <a:buChar char="ü"/>
            </a:pPr>
            <a:endParaRPr lang="en-US" altLang="en-US" sz="2800" dirty="0"/>
          </a:p>
          <a:p>
            <a:pPr lvl="2">
              <a:buFont typeface="Wingdings" panose="05000000000000000000" pitchFamily="2" charset="2"/>
              <a:buChar char="ü"/>
            </a:pPr>
            <a:r>
              <a:rPr lang="en-US" altLang="en-US" sz="2800" dirty="0"/>
              <a:t>Rising costs</a:t>
            </a:r>
          </a:p>
          <a:p>
            <a:pPr lvl="2">
              <a:buFont typeface="Wingdings" panose="05000000000000000000" pitchFamily="2" charset="2"/>
              <a:buChar char="ü"/>
            </a:pPr>
            <a:endParaRPr lang="en-US" altLang="en-US" sz="2800" dirty="0"/>
          </a:p>
          <a:p>
            <a:pPr lvl="2">
              <a:buFont typeface="Wingdings" panose="05000000000000000000" pitchFamily="2" charset="2"/>
              <a:buChar char="ü"/>
            </a:pPr>
            <a:r>
              <a:rPr lang="en-US" altLang="en-US" sz="2800" dirty="0"/>
              <a:t>Parent and student uncertainty</a:t>
            </a:r>
          </a:p>
          <a:p>
            <a:endParaRPr lang="en-US" dirty="0"/>
          </a:p>
        </p:txBody>
      </p:sp>
    </p:spTree>
    <p:extLst>
      <p:ext uri="{BB962C8B-B14F-4D97-AF65-F5344CB8AC3E}">
        <p14:creationId xmlns:p14="http://schemas.microsoft.com/office/powerpoint/2010/main" val="2544768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lnSpcReduction="10000"/>
          </a:bodyPr>
          <a:lstStyle/>
          <a:p>
            <a:pPr marL="621792" lvl="1" fontAlgn="auto">
              <a:spcBef>
                <a:spcPts val="324"/>
              </a:spcBef>
              <a:spcAft>
                <a:spcPts val="0"/>
              </a:spcAft>
              <a:buFont typeface="Wingdings" pitchFamily="2" charset="2"/>
              <a:buChar char="v"/>
              <a:defRPr/>
            </a:pPr>
            <a:r>
              <a:rPr lang="en-US" dirty="0"/>
              <a:t>Increased </a:t>
            </a:r>
            <a:r>
              <a:rPr lang="en-US" dirty="0" smtClean="0"/>
              <a:t>state and federal </a:t>
            </a:r>
            <a:r>
              <a:rPr lang="en-US" dirty="0"/>
              <a:t>regulations</a:t>
            </a:r>
          </a:p>
          <a:p>
            <a:pPr marL="621792" lvl="1" fontAlgn="auto">
              <a:spcBef>
                <a:spcPts val="324"/>
              </a:spcBef>
              <a:spcAft>
                <a:spcPts val="0"/>
              </a:spcAft>
              <a:buFont typeface="Verdana"/>
              <a:buChar char="◦"/>
              <a:defRPr/>
            </a:pPr>
            <a:endParaRPr lang="en-US" dirty="0"/>
          </a:p>
          <a:p>
            <a:pPr marL="859536" lvl="2" fontAlgn="auto">
              <a:spcAft>
                <a:spcPts val="0"/>
              </a:spcAft>
              <a:buFont typeface="Wingdings" pitchFamily="2" charset="2"/>
              <a:buChar char="ü"/>
              <a:defRPr/>
            </a:pPr>
            <a:r>
              <a:rPr lang="en-US" sz="2800" dirty="0"/>
              <a:t>Verification</a:t>
            </a:r>
          </a:p>
          <a:p>
            <a:pPr lvl="3" fontAlgn="auto">
              <a:spcAft>
                <a:spcPts val="0"/>
              </a:spcAft>
              <a:buFont typeface="Wingdings" pitchFamily="2" charset="2"/>
              <a:buChar char="ü"/>
              <a:defRPr/>
            </a:pPr>
            <a:r>
              <a:rPr lang="en-US" sz="2600" dirty="0"/>
              <a:t> </a:t>
            </a:r>
            <a:r>
              <a:rPr lang="en-US" sz="2600" dirty="0" smtClean="0"/>
              <a:t>Various Verification Groups and procedures</a:t>
            </a:r>
          </a:p>
          <a:p>
            <a:pPr lvl="3" fontAlgn="auto">
              <a:spcAft>
                <a:spcPts val="0"/>
              </a:spcAft>
              <a:buFont typeface="Wingdings" pitchFamily="2" charset="2"/>
              <a:buChar char="ü"/>
              <a:defRPr/>
            </a:pPr>
            <a:r>
              <a:rPr lang="en-US" sz="2600" dirty="0" smtClean="0"/>
              <a:t>Changes in documentation required</a:t>
            </a:r>
            <a:endParaRPr lang="en-US" sz="2800" dirty="0"/>
          </a:p>
          <a:p>
            <a:pPr marL="859536" lvl="2" fontAlgn="auto">
              <a:spcAft>
                <a:spcPts val="0"/>
              </a:spcAft>
              <a:buFont typeface="Wingdings" pitchFamily="2" charset="2"/>
              <a:buChar char="ü"/>
              <a:defRPr/>
            </a:pPr>
            <a:r>
              <a:rPr lang="en-US" sz="2800" dirty="0"/>
              <a:t>More cases of conflicting </a:t>
            </a:r>
            <a:r>
              <a:rPr lang="en-US" sz="2800" dirty="0" smtClean="0"/>
              <a:t>information</a:t>
            </a:r>
          </a:p>
          <a:p>
            <a:pPr marL="859536" lvl="2" fontAlgn="auto">
              <a:spcAft>
                <a:spcPts val="0"/>
              </a:spcAft>
              <a:buFont typeface="Wingdings" pitchFamily="2" charset="2"/>
              <a:buChar char="ü"/>
              <a:defRPr/>
            </a:pPr>
            <a:r>
              <a:rPr lang="en-US" sz="2800" dirty="0" smtClean="0"/>
              <a:t>Loans-Enrollment Reporting</a:t>
            </a:r>
          </a:p>
          <a:p>
            <a:pPr marL="859536" lvl="2" fontAlgn="auto">
              <a:spcAft>
                <a:spcPts val="0"/>
              </a:spcAft>
              <a:buFont typeface="Wingdings" pitchFamily="2" charset="2"/>
              <a:buChar char="ü"/>
              <a:defRPr/>
            </a:pPr>
            <a:r>
              <a:rPr lang="en-US" sz="2800" dirty="0" smtClean="0"/>
              <a:t>State funding based upon performance metrics- including default rate  </a:t>
            </a:r>
          </a:p>
          <a:p>
            <a:pPr marL="630936" lvl="2" indent="0" fontAlgn="auto">
              <a:spcAft>
                <a:spcPts val="0"/>
              </a:spcAft>
              <a:buNone/>
              <a:defRPr/>
            </a:pPr>
            <a:endParaRPr lang="en-US" sz="2800" dirty="0"/>
          </a:p>
          <a:p>
            <a:pPr marL="859536" lvl="2" fontAlgn="auto">
              <a:spcAft>
                <a:spcPts val="0"/>
              </a:spcAft>
              <a:buFont typeface="Wingdings 2"/>
              <a:buChar char=""/>
              <a:defRPr/>
            </a:pPr>
            <a:endParaRPr lang="en-US" sz="2800" dirty="0"/>
          </a:p>
          <a:p>
            <a:pPr marL="630936" lvl="2" indent="0" fontAlgn="auto">
              <a:spcAft>
                <a:spcPts val="0"/>
              </a:spcAft>
              <a:buNone/>
              <a:defRPr/>
            </a:pPr>
            <a:endParaRPr lang="en-US" sz="2800" dirty="0"/>
          </a:p>
          <a:p>
            <a:endParaRPr lang="en-US" dirty="0"/>
          </a:p>
        </p:txBody>
      </p:sp>
      <p:sp>
        <p:nvSpPr>
          <p:cNvPr id="4" name="Down Arrow 3"/>
          <p:cNvSpPr/>
          <p:nvPr/>
        </p:nvSpPr>
        <p:spPr>
          <a:xfrm rot="10800000">
            <a:off x="4724400" y="5192206"/>
            <a:ext cx="484632" cy="598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0800000">
            <a:off x="5334000" y="5192206"/>
            <a:ext cx="484632" cy="598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0800000">
            <a:off x="5903468" y="5192206"/>
            <a:ext cx="484632" cy="598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08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Consider Outsourcing?</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v"/>
            </a:pPr>
            <a:r>
              <a:rPr lang="en-US" altLang="en-US" dirty="0"/>
              <a:t>Reduced resources: </a:t>
            </a:r>
          </a:p>
          <a:p>
            <a:pPr lvl="1">
              <a:buFont typeface="Wingdings" panose="05000000000000000000" pitchFamily="2" charset="2"/>
              <a:buChar char="v"/>
            </a:pPr>
            <a:endParaRPr lang="en-US" altLang="en-US" dirty="0"/>
          </a:p>
          <a:p>
            <a:pPr lvl="2">
              <a:buFont typeface="Wingdings" panose="05000000000000000000" pitchFamily="2" charset="2"/>
              <a:buChar char="ü"/>
            </a:pPr>
            <a:r>
              <a:rPr lang="en-US" altLang="en-US" sz="2600" dirty="0"/>
              <a:t>Staffing</a:t>
            </a:r>
          </a:p>
          <a:p>
            <a:pPr lvl="2">
              <a:buFont typeface="Wingdings" panose="05000000000000000000" pitchFamily="2" charset="2"/>
              <a:buChar char="v"/>
            </a:pPr>
            <a:endParaRPr lang="en-US" altLang="en-US" sz="2600" dirty="0"/>
          </a:p>
          <a:p>
            <a:pPr lvl="2">
              <a:buFont typeface="Wingdings" panose="05000000000000000000" pitchFamily="2" charset="2"/>
              <a:buChar char="ü"/>
            </a:pPr>
            <a:r>
              <a:rPr lang="en-US" altLang="en-US" sz="2600" dirty="0"/>
              <a:t>Training</a:t>
            </a:r>
          </a:p>
          <a:p>
            <a:pPr lvl="2">
              <a:buFont typeface="Wingdings" panose="05000000000000000000" pitchFamily="2" charset="2"/>
              <a:buChar char="v"/>
            </a:pPr>
            <a:endParaRPr lang="en-US" altLang="en-US" sz="2600" dirty="0"/>
          </a:p>
          <a:p>
            <a:pPr lvl="2">
              <a:buFont typeface="Wingdings" panose="05000000000000000000" pitchFamily="2" charset="2"/>
              <a:buChar char="ü"/>
            </a:pPr>
            <a:r>
              <a:rPr lang="en-US" altLang="en-US" sz="2600" dirty="0"/>
              <a:t>Hardware, software and IT support</a:t>
            </a:r>
          </a:p>
          <a:p>
            <a:pPr marL="0" indent="0">
              <a:buNone/>
            </a:pPr>
            <a:endParaRPr lang="en-US" dirty="0"/>
          </a:p>
        </p:txBody>
      </p:sp>
    </p:spTree>
    <p:extLst>
      <p:ext uri="{BB962C8B-B14F-4D97-AF65-F5344CB8AC3E}">
        <p14:creationId xmlns:p14="http://schemas.microsoft.com/office/powerpoint/2010/main" val="1097723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Consider Outsourcing?</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v"/>
            </a:pPr>
            <a:r>
              <a:rPr lang="en-US" altLang="en-US" dirty="0"/>
              <a:t>Need for training</a:t>
            </a:r>
          </a:p>
          <a:p>
            <a:pPr lvl="1">
              <a:buFont typeface="Wingdings" panose="05000000000000000000" pitchFamily="2" charset="2"/>
              <a:buChar char="v"/>
            </a:pPr>
            <a:endParaRPr lang="en-US" altLang="en-US" sz="1600" dirty="0"/>
          </a:p>
          <a:p>
            <a:pPr lvl="2">
              <a:buFont typeface="Wingdings" panose="05000000000000000000" pitchFamily="2" charset="2"/>
              <a:buChar char="ü"/>
            </a:pPr>
            <a:r>
              <a:rPr lang="en-US" altLang="en-US" sz="2600" dirty="0"/>
              <a:t> For professional and support staff, regardless of tenure</a:t>
            </a:r>
            <a:endParaRPr lang="en-US" altLang="en-US" sz="2800" dirty="0"/>
          </a:p>
          <a:p>
            <a:pPr lvl="2">
              <a:buFont typeface="Wingdings" panose="05000000000000000000" pitchFamily="2" charset="2"/>
              <a:buChar char="ü"/>
            </a:pPr>
            <a:endParaRPr lang="en-US" altLang="en-US" sz="2600" dirty="0"/>
          </a:p>
          <a:p>
            <a:pPr lvl="2">
              <a:buFont typeface="Wingdings" panose="05000000000000000000" pitchFamily="2" charset="2"/>
              <a:buChar char="ü"/>
            </a:pPr>
            <a:r>
              <a:rPr lang="en-US" altLang="en-US" sz="2800" dirty="0"/>
              <a:t> Cost of training?</a:t>
            </a:r>
          </a:p>
          <a:p>
            <a:pPr lvl="2">
              <a:buFont typeface="Wingdings" panose="05000000000000000000" pitchFamily="2" charset="2"/>
              <a:buChar char="ü"/>
            </a:pPr>
            <a:endParaRPr lang="en-US" altLang="en-US" sz="2800" dirty="0"/>
          </a:p>
          <a:p>
            <a:pPr lvl="2">
              <a:buFont typeface="Wingdings" panose="05000000000000000000" pitchFamily="2" charset="2"/>
              <a:buChar char="ü"/>
            </a:pPr>
            <a:r>
              <a:rPr lang="en-US" altLang="en-US" sz="2800" dirty="0"/>
              <a:t> Does your institution support training? </a:t>
            </a:r>
          </a:p>
          <a:p>
            <a:pPr marL="0" indent="0">
              <a:buNone/>
            </a:pPr>
            <a:endParaRPr lang="en-US" dirty="0"/>
          </a:p>
        </p:txBody>
      </p:sp>
    </p:spTree>
    <p:extLst>
      <p:ext uri="{BB962C8B-B14F-4D97-AF65-F5344CB8AC3E}">
        <p14:creationId xmlns:p14="http://schemas.microsoft.com/office/powerpoint/2010/main" val="3390392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Consider Outsourcing?</a:t>
            </a:r>
            <a:endParaRPr lang="en-US" dirty="0"/>
          </a:p>
        </p:txBody>
      </p:sp>
      <p:sp>
        <p:nvSpPr>
          <p:cNvPr id="3" name="Content Placeholder 2"/>
          <p:cNvSpPr>
            <a:spLocks noGrp="1"/>
          </p:cNvSpPr>
          <p:nvPr>
            <p:ph idx="1"/>
          </p:nvPr>
        </p:nvSpPr>
        <p:spPr/>
        <p:txBody>
          <a:bodyPr/>
          <a:lstStyle/>
          <a:p>
            <a:pPr lvl="1">
              <a:buFont typeface="Verdana" panose="020B0604030504040204" pitchFamily="34" charset="0"/>
              <a:buNone/>
            </a:pPr>
            <a:r>
              <a:rPr lang="en-US" altLang="en-US" dirty="0"/>
              <a:t> It’s time to re-think your business practices.</a:t>
            </a:r>
          </a:p>
          <a:p>
            <a:pPr lvl="1">
              <a:buFont typeface="Verdana" panose="020B0604030504040204" pitchFamily="34" charset="0"/>
              <a:buNone/>
            </a:pPr>
            <a:endParaRPr lang="en-US" altLang="en-US" dirty="0"/>
          </a:p>
          <a:p>
            <a:pPr lvl="1">
              <a:buFont typeface="Verdana" panose="020B0604030504040204" pitchFamily="34" charset="0"/>
              <a:buNone/>
            </a:pPr>
            <a:r>
              <a:rPr lang="en-US" altLang="en-US" dirty="0"/>
              <a:t>  The status quo will not continue to be productive</a:t>
            </a:r>
            <a:r>
              <a:rPr lang="en-US" altLang="en-US" dirty="0" smtClean="0"/>
              <a:t>.</a:t>
            </a:r>
          </a:p>
          <a:p>
            <a:pPr lvl="1">
              <a:buFont typeface="Verdana" panose="020B0604030504040204" pitchFamily="34" charset="0"/>
              <a:buNone/>
            </a:pPr>
            <a:endParaRPr lang="en-US" dirty="0"/>
          </a:p>
          <a:p>
            <a:pPr lvl="1">
              <a:buFont typeface="Verdana" panose="020B0604030504040204" pitchFamily="34" charset="0"/>
              <a:buNone/>
            </a:pPr>
            <a:r>
              <a:rPr lang="en-US" dirty="0" smtClean="0"/>
              <a:t>How can we continue to meet the increased demand/expectations of our students and administration?</a:t>
            </a:r>
            <a:endParaRPr lang="en-US" dirty="0"/>
          </a:p>
        </p:txBody>
      </p:sp>
    </p:spTree>
    <p:extLst>
      <p:ext uri="{BB962C8B-B14F-4D97-AF65-F5344CB8AC3E}">
        <p14:creationId xmlns:p14="http://schemas.microsoft.com/office/powerpoint/2010/main" val="1763402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our options?</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
            </a:pPr>
            <a:r>
              <a:rPr lang="en-US" altLang="en-US" dirty="0"/>
              <a:t>Hire new staff?</a:t>
            </a:r>
          </a:p>
          <a:p>
            <a:pPr lvl="2">
              <a:buFont typeface="Wingdings" panose="05000000000000000000" pitchFamily="2" charset="2"/>
              <a:buChar char="§"/>
            </a:pPr>
            <a:endParaRPr lang="en-US" altLang="en-US" sz="1400" dirty="0"/>
          </a:p>
          <a:p>
            <a:pPr lvl="1">
              <a:buFont typeface="Wingdings" panose="05000000000000000000" pitchFamily="2" charset="2"/>
              <a:buChar char="§"/>
            </a:pPr>
            <a:r>
              <a:rPr lang="en-US" altLang="en-US" dirty="0"/>
              <a:t>Overtime for current staff?</a:t>
            </a:r>
          </a:p>
          <a:p>
            <a:pPr lvl="2">
              <a:buFont typeface="Wingdings" panose="05000000000000000000" pitchFamily="2" charset="2"/>
              <a:buChar char="§"/>
            </a:pPr>
            <a:endParaRPr lang="en-US" altLang="en-US" sz="1400" dirty="0"/>
          </a:p>
          <a:p>
            <a:pPr lvl="1">
              <a:buFont typeface="Wingdings" panose="05000000000000000000" pitchFamily="2" charset="2"/>
              <a:buChar char="§"/>
            </a:pPr>
            <a:r>
              <a:rPr lang="en-US" altLang="en-US" dirty="0"/>
              <a:t>Hire temporary staff?</a:t>
            </a:r>
          </a:p>
          <a:p>
            <a:pPr lvl="1">
              <a:buFont typeface="Wingdings" panose="05000000000000000000" pitchFamily="2" charset="2"/>
              <a:buChar char="§"/>
            </a:pPr>
            <a:endParaRPr lang="en-US" altLang="en-US" sz="1400" dirty="0"/>
          </a:p>
          <a:p>
            <a:pPr lvl="1">
              <a:buFont typeface="Wingdings" panose="05000000000000000000" pitchFamily="2" charset="2"/>
              <a:buChar char="§"/>
            </a:pPr>
            <a:r>
              <a:rPr lang="en-US" altLang="en-US" dirty="0"/>
              <a:t>Close office for processing?</a:t>
            </a:r>
          </a:p>
          <a:p>
            <a:pPr lvl="1">
              <a:buFont typeface="Wingdings" panose="05000000000000000000" pitchFamily="2" charset="2"/>
              <a:buChar char="§"/>
            </a:pPr>
            <a:endParaRPr lang="en-US" altLang="en-US" sz="1400" dirty="0"/>
          </a:p>
          <a:p>
            <a:pPr lvl="1">
              <a:buFont typeface="Wingdings" panose="05000000000000000000" pitchFamily="2" charset="2"/>
              <a:buChar char="§"/>
            </a:pPr>
            <a:r>
              <a:rPr lang="en-US" altLang="en-US" dirty="0"/>
              <a:t>Hire consultants?</a:t>
            </a:r>
          </a:p>
          <a:p>
            <a:pPr lvl="1">
              <a:buFont typeface="Wingdings" panose="05000000000000000000" pitchFamily="2" charset="2"/>
              <a:buChar char="§"/>
            </a:pPr>
            <a:endParaRPr lang="en-US" altLang="en-US" sz="1000" dirty="0"/>
          </a:p>
          <a:p>
            <a:pPr lvl="1">
              <a:buFont typeface="Wingdings" panose="05000000000000000000" pitchFamily="2" charset="2"/>
              <a:buChar char="§"/>
            </a:pPr>
            <a:r>
              <a:rPr lang="en-US" altLang="en-US" dirty="0"/>
              <a:t>Outsource?</a:t>
            </a:r>
          </a:p>
          <a:p>
            <a:endParaRPr lang="en-US" dirty="0"/>
          </a:p>
        </p:txBody>
      </p:sp>
    </p:spTree>
    <p:extLst>
      <p:ext uri="{BB962C8B-B14F-4D97-AF65-F5344CB8AC3E}">
        <p14:creationId xmlns:p14="http://schemas.microsoft.com/office/powerpoint/2010/main" val="259870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2BAAEF0-55A7-4080-8B02-215B08049ED3}" vid="{88F5A695-CECA-4941-B379-1C194D4D4D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FASFAA2015-PPTemplate</Template>
  <TotalTime>111</TotalTime>
  <Words>826</Words>
  <Application>Microsoft Office PowerPoint</Application>
  <PresentationFormat>On-screen Show (4:3)</PresentationFormat>
  <Paragraphs>168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Verdana</vt:lpstr>
      <vt:lpstr>Wingdings</vt:lpstr>
      <vt:lpstr>Wingdings 2</vt:lpstr>
      <vt:lpstr>Office Theme</vt:lpstr>
      <vt:lpstr>PowerPoint Presentation</vt:lpstr>
      <vt:lpstr>A School’s Perspective: Choosing a Third Party Service</vt:lpstr>
      <vt:lpstr>Why Consider Outsourcing?</vt:lpstr>
      <vt:lpstr>Why Consider Outsourcing?</vt:lpstr>
      <vt:lpstr>PowerPoint Presentation</vt:lpstr>
      <vt:lpstr>Why Consider Outsourcing?</vt:lpstr>
      <vt:lpstr>Why Consider Outsourcing?</vt:lpstr>
      <vt:lpstr>Why Consider Outsourcing?</vt:lpstr>
      <vt:lpstr>What are our options?</vt:lpstr>
      <vt:lpstr>What are our options?</vt:lpstr>
      <vt:lpstr>What are our options?</vt:lpstr>
      <vt:lpstr>Pros and cons of outsourcing Positives</vt:lpstr>
      <vt:lpstr>Pros and cons of outsourcing Negatives</vt:lpstr>
      <vt:lpstr>Some services available</vt:lpstr>
      <vt:lpstr>Outsourcing: On campus vs. Remote Processing</vt:lpstr>
      <vt:lpstr>Making it work for you</vt:lpstr>
      <vt:lpstr>Making it work for you</vt:lpstr>
      <vt:lpstr>Making it work for you</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Thomas</dc:creator>
  <cp:lastModifiedBy>Vo, Thomas</cp:lastModifiedBy>
  <cp:revision>11</cp:revision>
  <dcterms:created xsi:type="dcterms:W3CDTF">2015-05-09T16:01:45Z</dcterms:created>
  <dcterms:modified xsi:type="dcterms:W3CDTF">2015-05-09T17:53:38Z</dcterms:modified>
</cp:coreProperties>
</file>