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8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40988" y="6432550"/>
            <a:ext cx="9731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DA121-EAB9-4BFF-9B5C-AF8E8A5A500E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8413" y="6432550"/>
            <a:ext cx="763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FCD2-8CDF-43EE-B0E5-982570F85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56C0-EBA9-49E9-9017-D84CE4F75699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C055-6E64-4CD4-A17E-B5B46D5A7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8609-5B26-4AEC-BBD2-B646B3A63C02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5A3B-BA20-45EE-96D0-9E44D092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19E7-020B-45C1-968B-C058F75F38C2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24CA-7F17-42A9-AE7C-7C15BB4C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5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AF61-2C0F-4A73-8648-FAD96D1498F2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28C1-6EA1-4980-8A0B-F1138EA5D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6E54-1A7B-4027-BD5C-54211D49F21D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9DCE-B93A-4D82-AA8F-FDB8C213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BAC5-9E4F-443A-972E-04ABE32C7D2E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6CF5-C35A-4559-B6BF-DE9CE7B79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D4CF-E12E-497E-A552-8B8518159B01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203F-FFAE-495A-8AAB-0FEAF3912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25BF-C61C-4C5C-A605-8878470DEAF7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515F-6B59-4943-BCBA-703BF5B2B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679A-C0CC-47E2-A12A-827143CDB83A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E124-C16A-4AA8-BB68-00FACB495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7463-88BA-491A-A5C6-A97B8B436985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EEBB-4044-49ED-8D66-07F1F6BAB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4BD2-A33D-4007-B47B-A48A7ECF760B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1228-CBD3-4AD9-8AB8-6BCBC3C8D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0784-E1F7-49A9-8A8C-7B93AAB5FA76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68A6-5CB7-4620-B875-2C69F35D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537B-25B4-45AE-9E73-6DDADE26D9E7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1155-3061-4962-8BBF-952C7566A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65BC-78ED-468C-9271-E25CC88CB261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AA1F-05BA-4467-8253-4E13F03A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73CF-D921-4F92-9C40-B70D676927EF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26C3-C95C-4589-9025-1ED0F5B63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A4DEF4">
                <a:alpha val="82000"/>
              </a:srgbClr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14CF-FB22-4895-8467-D420A03C7354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89E9-8DD8-4D00-B9C2-5D8E02A3B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DEF4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-33338"/>
            <a:ext cx="5202237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5641975"/>
            <a:ext cx="91043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39425" y="6478588"/>
            <a:ext cx="776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99A527-B99D-48DC-82A7-A7C0BD62CA64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50" y="6480175"/>
            <a:ext cx="763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3B25BEE-7776-47AA-B947-635B319D6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tudentaid.ed.gov/publicservic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go.usa.gov/xnCQx" TargetMode="External"/><Relationship Id="rId3" Type="http://schemas.openxmlformats.org/officeDocument/2006/relationships/hyperlink" Target="http://studentloans.gov/" TargetMode="External"/><Relationship Id="rId7" Type="http://schemas.openxmlformats.org/officeDocument/2006/relationships/hyperlink" Target="http://go.usa.gov/cu8aV" TargetMode="External"/><Relationship Id="rId2" Type="http://schemas.openxmlformats.org/officeDocument/2006/relationships/hyperlink" Target="http://studentaid.gov/ID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entloans.gov/repay" TargetMode="External"/><Relationship Id="rId5" Type="http://schemas.openxmlformats.org/officeDocument/2006/relationships/hyperlink" Target="http://studentaid.gov/repayment-estimator" TargetMode="External"/><Relationship Id="rId4" Type="http://schemas.openxmlformats.org/officeDocument/2006/relationships/hyperlink" Target="https://studentaid.gov/publicservic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3A96-002A-8645-B17E-13DEF7847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3" y="1300163"/>
            <a:ext cx="8689975" cy="250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Federal Repayment Plans and </a:t>
            </a:r>
            <a:br>
              <a:rPr lang="en-US" dirty="0"/>
            </a:br>
            <a:r>
              <a:rPr lang="en-US" dirty="0"/>
              <a:t>public service loan forgiveness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9B35C-FA7A-904A-B529-86DE3F6E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89975" cy="13716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Presenter: Laura Dickerson, Sallie </a:t>
            </a:r>
            <a:r>
              <a:rPr lang="en-US" dirty="0" err="1"/>
              <a:t>mae</a:t>
            </a:r>
            <a:endParaRPr lang="en-US" dirty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Moderator: Nadine bailey, ultimate medical academy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8602-C382-449E-AEBF-ADC34C235A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49552"/>
            <a:ext cx="10363826" cy="42416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Interest subsidy, capitalization and forgiveness varies by plan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94B57C-DB85-4D59-BAC8-B5FE34B10C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619125"/>
            <a:ext cx="10363200" cy="886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things to consider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C26D03-5EB0-4C51-B203-0D908B1CA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70792"/>
              </p:ext>
            </p:extLst>
          </p:nvPr>
        </p:nvGraphicFramePr>
        <p:xfrm>
          <a:off x="1637158" y="2173754"/>
          <a:ext cx="8601930" cy="390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655">
                  <a:extLst>
                    <a:ext uri="{9D8B030D-6E8A-4147-A177-3AD203B41FA5}">
                      <a16:colId xmlns:a16="http://schemas.microsoft.com/office/drawing/2014/main" val="3715063399"/>
                    </a:ext>
                  </a:extLst>
                </a:gridCol>
                <a:gridCol w="1433655">
                  <a:extLst>
                    <a:ext uri="{9D8B030D-6E8A-4147-A177-3AD203B41FA5}">
                      <a16:colId xmlns:a16="http://schemas.microsoft.com/office/drawing/2014/main" val="2072501697"/>
                    </a:ext>
                  </a:extLst>
                </a:gridCol>
                <a:gridCol w="1433655">
                  <a:extLst>
                    <a:ext uri="{9D8B030D-6E8A-4147-A177-3AD203B41FA5}">
                      <a16:colId xmlns:a16="http://schemas.microsoft.com/office/drawing/2014/main" val="2194731379"/>
                    </a:ext>
                  </a:extLst>
                </a:gridCol>
                <a:gridCol w="1433655">
                  <a:extLst>
                    <a:ext uri="{9D8B030D-6E8A-4147-A177-3AD203B41FA5}">
                      <a16:colId xmlns:a16="http://schemas.microsoft.com/office/drawing/2014/main" val="2599137417"/>
                    </a:ext>
                  </a:extLst>
                </a:gridCol>
                <a:gridCol w="1433655">
                  <a:extLst>
                    <a:ext uri="{9D8B030D-6E8A-4147-A177-3AD203B41FA5}">
                      <a16:colId xmlns:a16="http://schemas.microsoft.com/office/drawing/2014/main" val="677228502"/>
                    </a:ext>
                  </a:extLst>
                </a:gridCol>
                <a:gridCol w="1433655">
                  <a:extLst>
                    <a:ext uri="{9D8B030D-6E8A-4147-A177-3AD203B41FA5}">
                      <a16:colId xmlns:a16="http://schemas.microsoft.com/office/drawing/2014/main" val="3953894334"/>
                    </a:ext>
                  </a:extLst>
                </a:gridCol>
              </a:tblGrid>
              <a:tr h="765720">
                <a:tc>
                  <a:txBody>
                    <a:bodyPr/>
                    <a:lstStyle/>
                    <a:p>
                      <a:r>
                        <a:rPr lang="en-US" dirty="0"/>
                        <a:t>Loan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Loan forgiveness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Spousal 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PSLF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978181"/>
                  </a:ext>
                </a:extLst>
              </a:tr>
              <a:tr h="703921">
                <a:tc>
                  <a:txBody>
                    <a:bodyPr/>
                    <a:lstStyle/>
                    <a:p>
                      <a:r>
                        <a:rPr lang="en-US" dirty="0" err="1"/>
                        <a:t>ICR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cap 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024818"/>
                  </a:ext>
                </a:extLst>
              </a:tr>
              <a:tr h="407827">
                <a:tc>
                  <a:txBody>
                    <a:bodyPr/>
                    <a:lstStyle/>
                    <a:p>
                      <a:r>
                        <a:rPr lang="en-US" dirty="0" err="1"/>
                        <a:t>IBR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/3yrs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Leaving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171394"/>
                  </a:ext>
                </a:extLst>
              </a:tr>
              <a:tr h="703921">
                <a:tc>
                  <a:txBody>
                    <a:bodyPr/>
                    <a:lstStyle/>
                    <a:p>
                      <a:r>
                        <a:rPr lang="en-US" dirty="0"/>
                        <a:t>PAYE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100%/3yrs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 in plan/ leaving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26726"/>
                  </a:ext>
                </a:extLst>
              </a:tr>
              <a:tr h="703921">
                <a:tc>
                  <a:txBody>
                    <a:bodyPr/>
                    <a:lstStyle/>
                    <a:p>
                      <a:r>
                        <a:rPr lang="en-US" dirty="0" err="1"/>
                        <a:t>REPAYE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100/3yrs/</a:t>
                      </a:r>
                    </a:p>
                    <a:p>
                      <a:r>
                        <a:rPr lang="en-US" dirty="0"/>
                        <a:t>50% remaining </a:t>
                      </a:r>
                      <a:r>
                        <a:rPr lang="en-US" dirty="0" err="1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Leaving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01843"/>
                  </a:ext>
                </a:extLst>
              </a:tr>
              <a:tr h="4078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74891"/>
                  </a:ext>
                </a:extLst>
              </a:tr>
            </a:tbl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63549E5F-59E7-4227-83D5-34EEBC01E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203" y="5769488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Amount forgiven is income for tax purposes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91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2580-C3D1-47B8-84F5-79201E87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90657"/>
          </a:xfrm>
        </p:spPr>
        <p:txBody>
          <a:bodyPr/>
          <a:lstStyle/>
          <a:p>
            <a:r>
              <a:rPr lang="en-US" dirty="0"/>
              <a:t>Repayment sample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6D82C3-FE7A-4B5B-92AE-FA6DBD6ECE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1747" y="1565978"/>
            <a:ext cx="9478002" cy="4172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DAEA2-CA31-4BFD-B151-5236C4C1822F}"/>
              </a:ext>
            </a:extLst>
          </p:cNvPr>
          <p:cNvSpPr txBox="1"/>
          <p:nvPr/>
        </p:nvSpPr>
        <p:spPr>
          <a:xfrm>
            <a:off x="3070897" y="5832631"/>
            <a:ext cx="6050206" cy="570543"/>
          </a:xfrm>
          <a:prstGeom prst="rect">
            <a:avLst/>
          </a:prstGeom>
          <a:solidFill>
            <a:schemeClr val="accent2">
              <a:alpha val="39000"/>
            </a:schemeClr>
          </a:solidFill>
        </p:spPr>
        <p:txBody>
          <a:bodyPr wrap="square" rtlCol="0">
            <a:normAutofit fontScale="85000" lnSpcReduction="20000"/>
          </a:bodyPr>
          <a:lstStyle/>
          <a:p>
            <a:pPr defTabSz="343220">
              <a:spcBef>
                <a:spcPct val="0"/>
              </a:spcBef>
            </a:pPr>
            <a:r>
              <a:rPr lang="en-US" sz="10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Assumes $200,000 in graduate loans over a 4 year period ($82,000 unsubsidized and $118,000 GradPLUS). Assumes current interest rate of 6.00% for all unsubsidized loans and 7.00% for all GradPLUS Loans, annual income of $55,000 and household size of 1. Note: The DOE Calculator rounds the interest rates down to 6% and 7%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12705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788B-C0FC-4325-B64C-0ABCE859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85182"/>
          </a:xfrm>
        </p:spPr>
        <p:txBody>
          <a:bodyPr/>
          <a:lstStyle/>
          <a:p>
            <a:r>
              <a:rPr lang="en-US" dirty="0"/>
              <a:t>Income documentation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ABEF06-92F6-4AEC-97DB-09AF26CC7B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5750" y="1953263"/>
            <a:ext cx="2804403" cy="1560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C8E2D0-C3D0-461F-8351-99FEFF8365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8649" y="1953263"/>
            <a:ext cx="4206605" cy="156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A434C-A88D-46C6-A97F-FAC3703AF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750" y="3939416"/>
            <a:ext cx="2804403" cy="1560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EB854-02E7-4E7D-8573-E171CE698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649" y="3939417"/>
            <a:ext cx="4206605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84E7-48E6-456F-BA17-FB926D88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19761"/>
          </a:xfrm>
        </p:spPr>
        <p:txBody>
          <a:bodyPr/>
          <a:lstStyle/>
          <a:p>
            <a:r>
              <a:rPr lang="en-US" dirty="0"/>
              <a:t>Failing to recertify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DAFFB5-C7F9-418C-A770-E32EFA2E35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6161511"/>
              </p:ext>
            </p:extLst>
          </p:nvPr>
        </p:nvGraphicFramePr>
        <p:xfrm>
          <a:off x="854303" y="2401137"/>
          <a:ext cx="103632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9407092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96427174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26918407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14223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REPAYE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7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STAYS IN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STAYS IN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STAYS IN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KICKED OUT OF 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1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INTEREST 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INTEREST CAPS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INTEREST CAPS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84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RETURNS TO 10 STANDARD REPAYMENT/AMT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TO 10 STANDARD REPAYMENT/AMT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TO 10 STANDARD REPAYMENT/AMT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 re-amortized over lesser of 10 years or time to forgiveness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6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60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75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8A45-28E5-474E-9E12-5F955A7B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468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AC76-CEBB-4EA4-9DFD-09F2B07DE9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PUBLIC SERVICE LOAN FORGIVENESS </a:t>
            </a:r>
          </a:p>
        </p:txBody>
      </p:sp>
    </p:spTree>
    <p:extLst>
      <p:ext uri="{BB962C8B-B14F-4D97-AF65-F5344CB8AC3E}">
        <p14:creationId xmlns:p14="http://schemas.microsoft.com/office/powerpoint/2010/main" val="314278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3D51-70D1-4457-BAD0-6B5DEE08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8374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Pslf</a:t>
            </a:r>
            <a:r>
              <a:rPr lang="en-US" dirty="0"/>
              <a:t>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358C00B-3273-452C-87AA-020F084FE91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834093" y="1745937"/>
            <a:ext cx="105238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2400" cap="none" dirty="0">
                <a:latin typeface="Arial" panose="020B0604020202020204" pitchFamily="34" charset="0"/>
              </a:rPr>
              <a:t>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stablished to encourage individuals to enter and continue in full-time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public service employment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Allows a student to receive forgiveness of the remaining balance of debt on Direct Loans after 120 qualifying monthly payments (10 years)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en-US" sz="2400" cap="none" dirty="0">
                <a:latin typeface="Arial" panose="020B0604020202020204" pitchFamily="34" charset="0"/>
              </a:rPr>
              <a:t>Student must work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ull time for a qualifying employer.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receive forgiveness, the student must be employed with a qualifying employer at the time you apply for and receive forgiveness for your loans</a:t>
            </a:r>
          </a:p>
        </p:txBody>
      </p:sp>
    </p:spTree>
    <p:extLst>
      <p:ext uri="{BB962C8B-B14F-4D97-AF65-F5344CB8AC3E}">
        <p14:creationId xmlns:p14="http://schemas.microsoft.com/office/powerpoint/2010/main" val="223366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04E7-36B1-41DD-824C-86C94335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46853"/>
          </a:xfrm>
        </p:spPr>
        <p:txBody>
          <a:bodyPr/>
          <a:lstStyle/>
          <a:p>
            <a:r>
              <a:rPr lang="en-US" dirty="0" err="1"/>
              <a:t>PSLF</a:t>
            </a:r>
            <a:r>
              <a:rPr lang="en-US" dirty="0"/>
              <a:t> eligibility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13450F4-F77E-46BE-B17E-8EE5E4014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83554"/>
            <a:ext cx="10363826" cy="39076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Eligibility limited to Federal Direct Student Loan Program (FDLP) Loans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FFELP Stafford, PLUS and Consolidation are not eligible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FFELP Borrowers may consolidate in the </a:t>
            </a:r>
            <a:r>
              <a:rPr lang="en-US" dirty="0" err="1">
                <a:solidFill>
                  <a:schemeClr val="tx1"/>
                </a:solidFill>
              </a:rPr>
              <a:t>FDLP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Eligible loans include:  Direct Stafford loans, Direct Parent Plus Loans, and Direct Consolidation Loans.</a:t>
            </a:r>
          </a:p>
          <a:p>
            <a:pPr lvl="1"/>
            <a:r>
              <a:rPr lang="en-US" sz="2000" dirty="0"/>
              <a:t>Perkins, FFELP loans are not eligible  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1501" dirty="0">
              <a:solidFill>
                <a:schemeClr val="tx1"/>
              </a:solidFill>
            </a:endParaRPr>
          </a:p>
          <a:p>
            <a:pPr marL="0" indent="0">
              <a:spcBef>
                <a:spcPts val="387"/>
              </a:spcBef>
              <a:buNone/>
            </a:pPr>
            <a:endParaRPr lang="en-US" sz="1351" b="1" dirty="0">
              <a:solidFill>
                <a:schemeClr val="tx1"/>
              </a:solidFill>
            </a:endParaRPr>
          </a:p>
        </p:txBody>
      </p:sp>
      <p:grpSp>
        <p:nvGrpSpPr>
          <p:cNvPr id="5" name="Group 112">
            <a:extLst>
              <a:ext uri="{FF2B5EF4-FFF2-40B4-BE49-F238E27FC236}">
                <a16:creationId xmlns:a16="http://schemas.microsoft.com/office/drawing/2014/main" id="{A0E341F5-FA1A-4081-9501-1543B5D0E57E}"/>
              </a:ext>
            </a:extLst>
          </p:cNvPr>
          <p:cNvGrpSpPr>
            <a:grpSpLocks/>
          </p:cNvGrpSpPr>
          <p:nvPr/>
        </p:nvGrpSpPr>
        <p:grpSpPr bwMode="auto">
          <a:xfrm>
            <a:off x="7662217" y="4566637"/>
            <a:ext cx="2112962" cy="2181364"/>
            <a:chOff x="2524195" y="2848839"/>
            <a:chExt cx="8742644" cy="9143405"/>
          </a:xfrm>
        </p:grpSpPr>
        <p:sp>
          <p:nvSpPr>
            <p:cNvPr id="6" name="Freeform 1092">
              <a:extLst>
                <a:ext uri="{FF2B5EF4-FFF2-40B4-BE49-F238E27FC236}">
                  <a16:creationId xmlns:a16="http://schemas.microsoft.com/office/drawing/2014/main" id="{EE645CE3-5155-462E-ADF0-5AC9F929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98" y="10996315"/>
              <a:ext cx="55686" cy="61896"/>
            </a:xfrm>
            <a:custGeom>
              <a:avLst/>
              <a:gdLst>
                <a:gd name="T0" fmla="*/ 2147483646 w 26"/>
                <a:gd name="T1" fmla="*/ 0 h 29"/>
                <a:gd name="T2" fmla="*/ 2147483646 w 26"/>
                <a:gd name="T3" fmla="*/ 0 h 29"/>
                <a:gd name="T4" fmla="*/ 2147483646 w 26"/>
                <a:gd name="T5" fmla="*/ 2147483646 h 29"/>
                <a:gd name="T6" fmla="*/ 2147483646 w 26"/>
                <a:gd name="T7" fmla="*/ 2147483646 h 29"/>
                <a:gd name="T8" fmla="*/ 2147483646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9">
                  <a:moveTo>
                    <a:pt x="3" y="0"/>
                  </a:moveTo>
                  <a:lnTo>
                    <a:pt x="3" y="0"/>
                  </a:lnTo>
                  <a:cubicBezTo>
                    <a:pt x="3" y="4"/>
                    <a:pt x="0" y="22"/>
                    <a:pt x="3" y="25"/>
                  </a:cubicBezTo>
                  <a:cubicBezTo>
                    <a:pt x="3" y="28"/>
                    <a:pt x="22" y="13"/>
                    <a:pt x="25" y="13"/>
                  </a:cubicBezTo>
                  <a:cubicBezTo>
                    <a:pt x="22" y="7"/>
                    <a:pt x="13" y="0"/>
                    <a:pt x="3" y="0"/>
                  </a:cubicBezTo>
                </a:path>
              </a:pathLst>
            </a:custGeom>
            <a:solidFill>
              <a:srgbClr val="FCB4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25027" tIns="162513" rIns="325027" bIns="162513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114">
              <a:extLst>
                <a:ext uri="{FF2B5EF4-FFF2-40B4-BE49-F238E27FC236}">
                  <a16:creationId xmlns:a16="http://schemas.microsoft.com/office/drawing/2014/main" id="{099C542B-8CCA-4E07-BD0B-02997CA6F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763" y="2848839"/>
              <a:ext cx="452341" cy="619323"/>
              <a:chOff x="558800" y="758825"/>
              <a:chExt cx="895350" cy="1225550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00968352-7CE9-43E2-9276-48D5FA375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2147483646 w 54"/>
                  <a:gd name="T1" fmla="*/ 2147483646 h 150"/>
                  <a:gd name="T2" fmla="*/ 2147483646 w 54"/>
                  <a:gd name="T3" fmla="*/ 2147483646 h 150"/>
                  <a:gd name="T4" fmla="*/ 2147483646 w 54"/>
                  <a:gd name="T5" fmla="*/ 2147483646 h 150"/>
                  <a:gd name="T6" fmla="*/ 2147483646 w 54"/>
                  <a:gd name="T7" fmla="*/ 2147483646 h 150"/>
                  <a:gd name="T8" fmla="*/ 2147483646 w 54"/>
                  <a:gd name="T9" fmla="*/ 2147483646 h 150"/>
                  <a:gd name="T10" fmla="*/ 2147483646 w 54"/>
                  <a:gd name="T11" fmla="*/ 2147483646 h 150"/>
                  <a:gd name="T12" fmla="*/ 2147483646 w 54"/>
                  <a:gd name="T13" fmla="*/ 2147483646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0312B59F-32E1-474E-AC6B-B1A3A75E0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2147483646 w 60"/>
                  <a:gd name="T1" fmla="*/ 2147483646 h 24"/>
                  <a:gd name="T2" fmla="*/ 2147483646 w 60"/>
                  <a:gd name="T3" fmla="*/ 2147483646 h 24"/>
                  <a:gd name="T4" fmla="*/ 2147483646 w 60"/>
                  <a:gd name="T5" fmla="*/ 2147483646 h 24"/>
                  <a:gd name="T6" fmla="*/ 2147483646 w 60"/>
                  <a:gd name="T7" fmla="*/ 2147483646 h 24"/>
                  <a:gd name="T8" fmla="*/ 2147483646 w 60"/>
                  <a:gd name="T9" fmla="*/ 2147483646 h 24"/>
                  <a:gd name="T10" fmla="*/ 2147483646 w 60"/>
                  <a:gd name="T11" fmla="*/ 2147483646 h 24"/>
                  <a:gd name="T12" fmla="*/ 2147483646 w 60"/>
                  <a:gd name="T13" fmla="*/ 2147483646 h 24"/>
                  <a:gd name="T14" fmla="*/ 2147483646 w 60"/>
                  <a:gd name="T15" fmla="*/ 2147483646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15">
              <a:extLst>
                <a:ext uri="{FF2B5EF4-FFF2-40B4-BE49-F238E27FC236}">
                  <a16:creationId xmlns:a16="http://schemas.microsoft.com/office/drawing/2014/main" id="{BB3161E0-7D90-45AE-ACFE-6489C2F12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9" name="Group 116">
                <a:extLst>
                  <a:ext uri="{FF2B5EF4-FFF2-40B4-BE49-F238E27FC236}">
                    <a16:creationId xmlns:a16="http://schemas.microsoft.com/office/drawing/2014/main" id="{A3B9640E-BB6C-4211-AE7C-F0060080E5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20" name="Freeform 129">
                  <a:extLst>
                    <a:ext uri="{FF2B5EF4-FFF2-40B4-BE49-F238E27FC236}">
                      <a16:creationId xmlns:a16="http://schemas.microsoft.com/office/drawing/2014/main" id="{DF35BC51-4CF5-489D-9BDC-59D0175C0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2147483646 w 424"/>
                    <a:gd name="T1" fmla="*/ 0 h 536"/>
                    <a:gd name="T2" fmla="*/ 0 w 424"/>
                    <a:gd name="T3" fmla="*/ 2147483646 h 536"/>
                    <a:gd name="T4" fmla="*/ 0 w 424"/>
                    <a:gd name="T5" fmla="*/ 2147483646 h 536"/>
                    <a:gd name="T6" fmla="*/ 2147483646 w 424"/>
                    <a:gd name="T7" fmla="*/ 2147483646 h 536"/>
                    <a:gd name="T8" fmla="*/ 2147483646 w 424"/>
                    <a:gd name="T9" fmla="*/ 2147483646 h 536"/>
                    <a:gd name="T10" fmla="*/ 2147483646 w 424"/>
                    <a:gd name="T11" fmla="*/ 2147483646 h 536"/>
                    <a:gd name="T12" fmla="*/ 2147483646 w 424"/>
                    <a:gd name="T13" fmla="*/ 2147483646 h 536"/>
                    <a:gd name="T14" fmla="*/ 2147483646 w 424"/>
                    <a:gd name="T15" fmla="*/ 2147483646 h 536"/>
                    <a:gd name="T16" fmla="*/ 2147483646 w 424"/>
                    <a:gd name="T17" fmla="*/ 2147483646 h 536"/>
                    <a:gd name="T18" fmla="*/ 2147483646 w 424"/>
                    <a:gd name="T19" fmla="*/ 2147483646 h 536"/>
                    <a:gd name="T20" fmla="*/ 2147483646 w 424"/>
                    <a:gd name="T21" fmla="*/ 0 h 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130">
                  <a:extLst>
                    <a:ext uri="{FF2B5EF4-FFF2-40B4-BE49-F238E27FC236}">
                      <a16:creationId xmlns:a16="http://schemas.microsoft.com/office/drawing/2014/main" id="{415C4571-2CC0-493F-B353-1BD187441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2147483646 w 430"/>
                    <a:gd name="T1" fmla="*/ 2147483646 h 551"/>
                    <a:gd name="T2" fmla="*/ 2147483646 w 430"/>
                    <a:gd name="T3" fmla="*/ 2147483646 h 551"/>
                    <a:gd name="T4" fmla="*/ 2147483646 w 430"/>
                    <a:gd name="T5" fmla="*/ 2147483646 h 551"/>
                    <a:gd name="T6" fmla="*/ 0 w 430"/>
                    <a:gd name="T7" fmla="*/ 2147483646 h 551"/>
                    <a:gd name="T8" fmla="*/ 0 w 430"/>
                    <a:gd name="T9" fmla="*/ 2147483646 h 551"/>
                    <a:gd name="T10" fmla="*/ 2147483646 w 430"/>
                    <a:gd name="T11" fmla="*/ 0 h 551"/>
                    <a:gd name="T12" fmla="*/ 2147483646 w 430"/>
                    <a:gd name="T13" fmla="*/ 0 h 551"/>
                    <a:gd name="T14" fmla="*/ 2147483646 w 430"/>
                    <a:gd name="T15" fmla="*/ 2147483646 h 551"/>
                    <a:gd name="T16" fmla="*/ 2147483646 w 430"/>
                    <a:gd name="T17" fmla="*/ 2147483646 h 5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131">
                  <a:extLst>
                    <a:ext uri="{FF2B5EF4-FFF2-40B4-BE49-F238E27FC236}">
                      <a16:creationId xmlns:a16="http://schemas.microsoft.com/office/drawing/2014/main" id="{C1323346-0BDC-4E9A-A701-E443327A7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2147483646 w 1549"/>
                    <a:gd name="T1" fmla="*/ 0 h 1974"/>
                    <a:gd name="T2" fmla="*/ 2147483646 w 1549"/>
                    <a:gd name="T3" fmla="*/ 0 h 1974"/>
                    <a:gd name="T4" fmla="*/ 2147483646 w 1549"/>
                    <a:gd name="T5" fmla="*/ 2147483646 h 1974"/>
                    <a:gd name="T6" fmla="*/ 2147483646 w 1549"/>
                    <a:gd name="T7" fmla="*/ 2147483646 h 1974"/>
                    <a:gd name="T8" fmla="*/ 0 w 1549"/>
                    <a:gd name="T9" fmla="*/ 2147483646 h 1974"/>
                    <a:gd name="T10" fmla="*/ 0 w 1549"/>
                    <a:gd name="T11" fmla="*/ 2147483646 h 1974"/>
                    <a:gd name="T12" fmla="*/ 2147483646 w 1549"/>
                    <a:gd name="T13" fmla="*/ 2147483646 h 1974"/>
                    <a:gd name="T14" fmla="*/ 2147483646 w 1549"/>
                    <a:gd name="T15" fmla="*/ 2147483646 h 1974"/>
                    <a:gd name="T16" fmla="*/ 2147483646 w 1549"/>
                    <a:gd name="T17" fmla="*/ 0 h 19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132">
                  <a:extLst>
                    <a:ext uri="{FF2B5EF4-FFF2-40B4-BE49-F238E27FC236}">
                      <a16:creationId xmlns:a16="http://schemas.microsoft.com/office/drawing/2014/main" id="{1BDAFCA8-7FD1-4E09-A54E-96388A658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2147483646 w 1549"/>
                    <a:gd name="T1" fmla="*/ 0 h 1974"/>
                    <a:gd name="T2" fmla="*/ 2147483646 w 1549"/>
                    <a:gd name="T3" fmla="*/ 0 h 1974"/>
                    <a:gd name="T4" fmla="*/ 2147483646 w 1549"/>
                    <a:gd name="T5" fmla="*/ 2147483646 h 1974"/>
                    <a:gd name="T6" fmla="*/ 2147483646 w 1549"/>
                    <a:gd name="T7" fmla="*/ 2147483646 h 1974"/>
                    <a:gd name="T8" fmla="*/ 0 w 1549"/>
                    <a:gd name="T9" fmla="*/ 2147483646 h 1974"/>
                    <a:gd name="T10" fmla="*/ 0 w 1549"/>
                    <a:gd name="T11" fmla="*/ 2147483646 h 1974"/>
                    <a:gd name="T12" fmla="*/ 2147483646 w 1549"/>
                    <a:gd name="T13" fmla="*/ 2147483646 h 1974"/>
                    <a:gd name="T14" fmla="*/ 2147483646 w 1549"/>
                    <a:gd name="T15" fmla="*/ 2147483646 h 1974"/>
                    <a:gd name="T16" fmla="*/ 2147483646 w 1549"/>
                    <a:gd name="T17" fmla="*/ 0 h 19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133">
                  <a:extLst>
                    <a:ext uri="{FF2B5EF4-FFF2-40B4-BE49-F238E27FC236}">
                      <a16:creationId xmlns:a16="http://schemas.microsoft.com/office/drawing/2014/main" id="{3D73B95C-5D9C-42CA-B885-505C10704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2147483646 w 1553"/>
                    <a:gd name="T1" fmla="*/ 2147483646 h 1970"/>
                    <a:gd name="T2" fmla="*/ 2147483646 w 1553"/>
                    <a:gd name="T3" fmla="*/ 2147483646 h 1970"/>
                    <a:gd name="T4" fmla="*/ 2147483646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2147483646 h 1970"/>
                    <a:gd name="T10" fmla="*/ 2147483646 w 1553"/>
                    <a:gd name="T11" fmla="*/ 2147483646 h 19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134">
                  <a:extLst>
                    <a:ext uri="{FF2B5EF4-FFF2-40B4-BE49-F238E27FC236}">
                      <a16:creationId xmlns:a16="http://schemas.microsoft.com/office/drawing/2014/main" id="{6FADDE6B-D5B4-4B8A-91D2-342B1E175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2147483646 w 1553"/>
                    <a:gd name="T1" fmla="*/ 2147483646 h 1970"/>
                    <a:gd name="T2" fmla="*/ 2147483646 w 1553"/>
                    <a:gd name="T3" fmla="*/ 2147483646 h 1970"/>
                    <a:gd name="T4" fmla="*/ 2147483646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2147483646 h 1970"/>
                    <a:gd name="T10" fmla="*/ 2147483646 w 1553"/>
                    <a:gd name="T11" fmla="*/ 2147483646 h 19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Rectangle 135">
                  <a:extLst>
                    <a:ext uri="{FF2B5EF4-FFF2-40B4-BE49-F238E27FC236}">
                      <a16:creationId xmlns:a16="http://schemas.microsoft.com/office/drawing/2014/main" id="{F292058F-F06B-44A1-A21C-43626B54C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7" name="Rectangle 136">
                  <a:extLst>
                    <a:ext uri="{FF2B5EF4-FFF2-40B4-BE49-F238E27FC236}">
                      <a16:creationId xmlns:a16="http://schemas.microsoft.com/office/drawing/2014/main" id="{29129517-E56E-44FE-B6E9-1BD62AC1D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8" name="Rectangle 137">
                  <a:extLst>
                    <a:ext uri="{FF2B5EF4-FFF2-40B4-BE49-F238E27FC236}">
                      <a16:creationId xmlns:a16="http://schemas.microsoft.com/office/drawing/2014/main" id="{78EC8915-6E1E-4833-81F9-67A16CB56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9" name="Rectangle 138">
                  <a:extLst>
                    <a:ext uri="{FF2B5EF4-FFF2-40B4-BE49-F238E27FC236}">
                      <a16:creationId xmlns:a16="http://schemas.microsoft.com/office/drawing/2014/main" id="{FCA6B0AC-C051-4EF5-9BA6-A8B18270E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0" name="Rectangle 139">
                  <a:extLst>
                    <a:ext uri="{FF2B5EF4-FFF2-40B4-BE49-F238E27FC236}">
                      <a16:creationId xmlns:a16="http://schemas.microsoft.com/office/drawing/2014/main" id="{59A1E5B6-7BD4-4B62-8C59-44E61FC82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1" name="Rectangle 140">
                  <a:extLst>
                    <a:ext uri="{FF2B5EF4-FFF2-40B4-BE49-F238E27FC236}">
                      <a16:creationId xmlns:a16="http://schemas.microsoft.com/office/drawing/2014/main" id="{DC016B1C-93C0-4AAF-A143-CB2A6B7D8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2" name="Rectangle 141">
                  <a:extLst>
                    <a:ext uri="{FF2B5EF4-FFF2-40B4-BE49-F238E27FC236}">
                      <a16:creationId xmlns:a16="http://schemas.microsoft.com/office/drawing/2014/main" id="{06E32465-3F0A-4BBF-9732-D2DAD60AD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3" name="Rectangle 142">
                  <a:extLst>
                    <a:ext uri="{FF2B5EF4-FFF2-40B4-BE49-F238E27FC236}">
                      <a16:creationId xmlns:a16="http://schemas.microsoft.com/office/drawing/2014/main" id="{58BE4795-47E4-4C13-97DB-CA388425F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4" name="Rectangle 143">
                  <a:extLst>
                    <a:ext uri="{FF2B5EF4-FFF2-40B4-BE49-F238E27FC236}">
                      <a16:creationId xmlns:a16="http://schemas.microsoft.com/office/drawing/2014/main" id="{2DA5A270-1B1D-4194-87A1-945523791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5" name="Rectangle 144">
                  <a:extLst>
                    <a:ext uri="{FF2B5EF4-FFF2-40B4-BE49-F238E27FC236}">
                      <a16:creationId xmlns:a16="http://schemas.microsoft.com/office/drawing/2014/main" id="{A00FE40E-790F-44B0-890E-C2769FE96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36" name="Freeform 146">
                  <a:extLst>
                    <a:ext uri="{FF2B5EF4-FFF2-40B4-BE49-F238E27FC236}">
                      <a16:creationId xmlns:a16="http://schemas.microsoft.com/office/drawing/2014/main" id="{DEA05973-13FF-4E34-9D67-4C8B1156A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2147483646 w 375"/>
                    <a:gd name="T1" fmla="*/ 0 h 351"/>
                    <a:gd name="T2" fmla="*/ 0 w 375"/>
                    <a:gd name="T3" fmla="*/ 0 h 351"/>
                    <a:gd name="T4" fmla="*/ 2147483646 w 375"/>
                    <a:gd name="T5" fmla="*/ 2147483646 h 351"/>
                    <a:gd name="T6" fmla="*/ 2147483646 w 375"/>
                    <a:gd name="T7" fmla="*/ 0 h 3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47">
                  <a:extLst>
                    <a:ext uri="{FF2B5EF4-FFF2-40B4-BE49-F238E27FC236}">
                      <a16:creationId xmlns:a16="http://schemas.microsoft.com/office/drawing/2014/main" id="{E5E4F926-8A56-4A40-9B29-FA5EA222B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2147483646 w 375"/>
                    <a:gd name="T1" fmla="*/ 0 h 351"/>
                    <a:gd name="T2" fmla="*/ 0 w 375"/>
                    <a:gd name="T3" fmla="*/ 0 h 351"/>
                    <a:gd name="T4" fmla="*/ 2147483646 w 375"/>
                    <a:gd name="T5" fmla="*/ 2147483646 h 351"/>
                    <a:gd name="T6" fmla="*/ 2147483646 w 375"/>
                    <a:gd name="T7" fmla="*/ 0 h 3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48">
                  <a:extLst>
                    <a:ext uri="{FF2B5EF4-FFF2-40B4-BE49-F238E27FC236}">
                      <a16:creationId xmlns:a16="http://schemas.microsoft.com/office/drawing/2014/main" id="{542835B2-A4E7-4A39-85BA-5491B5D1F5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2147483646 w 367"/>
                    <a:gd name="T1" fmla="*/ 2147483646 h 351"/>
                    <a:gd name="T2" fmla="*/ 0 w 367"/>
                    <a:gd name="T3" fmla="*/ 0 h 351"/>
                    <a:gd name="T4" fmla="*/ 2147483646 w 367"/>
                    <a:gd name="T5" fmla="*/ 2147483646 h 351"/>
                    <a:gd name="T6" fmla="*/ 2147483646 w 367"/>
                    <a:gd name="T7" fmla="*/ 2147483646 h 3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149">
                  <a:extLst>
                    <a:ext uri="{FF2B5EF4-FFF2-40B4-BE49-F238E27FC236}">
                      <a16:creationId xmlns:a16="http://schemas.microsoft.com/office/drawing/2014/main" id="{114A25AF-2E93-42F3-B8C0-CC0721C45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0" name="Group 117">
                <a:extLst>
                  <a:ext uri="{FF2B5EF4-FFF2-40B4-BE49-F238E27FC236}">
                    <a16:creationId xmlns:a16="http://schemas.microsoft.com/office/drawing/2014/main" id="{A1E8A4E2-5C2A-4CF5-8D15-D47E3575A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18" name="Freeform 279">
                  <a:extLst>
                    <a:ext uri="{FF2B5EF4-FFF2-40B4-BE49-F238E27FC236}">
                      <a16:creationId xmlns:a16="http://schemas.microsoft.com/office/drawing/2014/main" id="{6B2D2D10-1AC4-4436-B36D-2E6BCD01BD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2147483646 w 167"/>
                    <a:gd name="T1" fmla="*/ 2147483646 h 88"/>
                    <a:gd name="T2" fmla="*/ 2147483646 w 167"/>
                    <a:gd name="T3" fmla="*/ 2147483646 h 88"/>
                    <a:gd name="T4" fmla="*/ 2147483646 w 167"/>
                    <a:gd name="T5" fmla="*/ 0 h 88"/>
                    <a:gd name="T6" fmla="*/ 2147483646 w 167"/>
                    <a:gd name="T7" fmla="*/ 2147483646 h 88"/>
                    <a:gd name="T8" fmla="*/ 2147483646 w 167"/>
                    <a:gd name="T9" fmla="*/ 2147483646 h 88"/>
                    <a:gd name="T10" fmla="*/ 0 w 167"/>
                    <a:gd name="T11" fmla="*/ 2147483646 h 88"/>
                    <a:gd name="T12" fmla="*/ 0 w 167"/>
                    <a:gd name="T13" fmla="*/ 2147483646 h 88"/>
                    <a:gd name="T14" fmla="*/ 2147483646 w 167"/>
                    <a:gd name="T15" fmla="*/ 2147483646 h 88"/>
                    <a:gd name="T16" fmla="*/ 2147483646 w 167"/>
                    <a:gd name="T17" fmla="*/ 2147483646 h 88"/>
                    <a:gd name="T18" fmla="*/ 2147483646 w 167"/>
                    <a:gd name="T19" fmla="*/ 2147483646 h 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280">
                  <a:extLst>
                    <a:ext uri="{FF2B5EF4-FFF2-40B4-BE49-F238E27FC236}">
                      <a16:creationId xmlns:a16="http://schemas.microsoft.com/office/drawing/2014/main" id="{23E5D097-0E15-4BDD-B3C4-BF02A53F7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6842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400">
                    <a:solidFill>
                      <a:srgbClr val="445469"/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1" name="Group 118">
                <a:extLst>
                  <a:ext uri="{FF2B5EF4-FFF2-40B4-BE49-F238E27FC236}">
                    <a16:creationId xmlns:a16="http://schemas.microsoft.com/office/drawing/2014/main" id="{55B3B40E-E242-43D6-992C-6030BB061D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12" name="Freeform 5">
                  <a:extLst>
                    <a:ext uri="{FF2B5EF4-FFF2-40B4-BE49-F238E27FC236}">
                      <a16:creationId xmlns:a16="http://schemas.microsoft.com/office/drawing/2014/main" id="{BE94EF9C-C26F-4336-AE08-BB689326E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2147483646 w 117"/>
                    <a:gd name="T1" fmla="*/ 2147483646 h 71"/>
                    <a:gd name="T2" fmla="*/ 0 w 117"/>
                    <a:gd name="T3" fmla="*/ 2147483646 h 71"/>
                    <a:gd name="T4" fmla="*/ 2147483646 w 117"/>
                    <a:gd name="T5" fmla="*/ 2147483646 h 71"/>
                    <a:gd name="T6" fmla="*/ 2147483646 w 117"/>
                    <a:gd name="T7" fmla="*/ 2147483646 h 71"/>
                    <a:gd name="T8" fmla="*/ 2147483646 w 117"/>
                    <a:gd name="T9" fmla="*/ 2147483646 h 71"/>
                    <a:gd name="T10" fmla="*/ 2147483646 w 117"/>
                    <a:gd name="T11" fmla="*/ 2147483646 h 71"/>
                    <a:gd name="T12" fmla="*/ 2147483646 w 117"/>
                    <a:gd name="T13" fmla="*/ 2147483646 h 71"/>
                    <a:gd name="T14" fmla="*/ 2147483646 w 117"/>
                    <a:gd name="T15" fmla="*/ 2147483646 h 71"/>
                    <a:gd name="T16" fmla="*/ 2147483646 w 117"/>
                    <a:gd name="T17" fmla="*/ 2147483646 h 71"/>
                    <a:gd name="T18" fmla="*/ 2147483646 w 117"/>
                    <a:gd name="T19" fmla="*/ 2147483646 h 71"/>
                    <a:gd name="T20" fmla="*/ 2147483646 w 117"/>
                    <a:gd name="T21" fmla="*/ 2147483646 h 71"/>
                    <a:gd name="T22" fmla="*/ 2147483646 w 117"/>
                    <a:gd name="T23" fmla="*/ 2147483646 h 71"/>
                    <a:gd name="T24" fmla="*/ 2147483646 w 117"/>
                    <a:gd name="T25" fmla="*/ 2147483646 h 71"/>
                    <a:gd name="T26" fmla="*/ 2147483646 w 117"/>
                    <a:gd name="T27" fmla="*/ 2147483646 h 71"/>
                    <a:gd name="T28" fmla="*/ 2147483646 w 117"/>
                    <a:gd name="T29" fmla="*/ 2147483646 h 71"/>
                    <a:gd name="T30" fmla="*/ 2147483646 w 117"/>
                    <a:gd name="T31" fmla="*/ 0 h 71"/>
                    <a:gd name="T32" fmla="*/ 2147483646 w 117"/>
                    <a:gd name="T33" fmla="*/ 2147483646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A7092D37-DE9F-46B5-8570-6E6FEC853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47483646 w 2111"/>
                    <a:gd name="T1" fmla="*/ 2147483646 h 841"/>
                    <a:gd name="T2" fmla="*/ 2147483646 w 2111"/>
                    <a:gd name="T3" fmla="*/ 2147483646 h 841"/>
                    <a:gd name="T4" fmla="*/ 0 w 2111"/>
                    <a:gd name="T5" fmla="*/ 2147483646 h 841"/>
                    <a:gd name="T6" fmla="*/ 2147483646 w 2111"/>
                    <a:gd name="T7" fmla="*/ 0 h 841"/>
                    <a:gd name="T8" fmla="*/ 2147483646 w 2111"/>
                    <a:gd name="T9" fmla="*/ 2147483646 h 8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7">
                  <a:extLst>
                    <a:ext uri="{FF2B5EF4-FFF2-40B4-BE49-F238E27FC236}">
                      <a16:creationId xmlns:a16="http://schemas.microsoft.com/office/drawing/2014/main" id="{F84BF343-1337-461F-BC37-EFCA62792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47483646 w 2112"/>
                    <a:gd name="T1" fmla="*/ 2147483646 h 847"/>
                    <a:gd name="T2" fmla="*/ 2147483646 w 2112"/>
                    <a:gd name="T3" fmla="*/ 2147483646 h 847"/>
                    <a:gd name="T4" fmla="*/ 0 w 2112"/>
                    <a:gd name="T5" fmla="*/ 2147483646 h 847"/>
                    <a:gd name="T6" fmla="*/ 2147483646 w 2112"/>
                    <a:gd name="T7" fmla="*/ 0 h 847"/>
                    <a:gd name="T8" fmla="*/ 2147483646 w 2112"/>
                    <a:gd name="T9" fmla="*/ 2147483646 h 8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8">
                  <a:extLst>
                    <a:ext uri="{FF2B5EF4-FFF2-40B4-BE49-F238E27FC236}">
                      <a16:creationId xmlns:a16="http://schemas.microsoft.com/office/drawing/2014/main" id="{76E63B12-6717-4684-98A1-975F8C418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2147483646 w 56"/>
                    <a:gd name="T1" fmla="*/ 2147483646 h 89"/>
                    <a:gd name="T2" fmla="*/ 2147483646 w 56"/>
                    <a:gd name="T3" fmla="*/ 2147483646 h 89"/>
                    <a:gd name="T4" fmla="*/ 2147483646 w 56"/>
                    <a:gd name="T5" fmla="*/ 2147483646 h 89"/>
                    <a:gd name="T6" fmla="*/ 2147483646 w 56"/>
                    <a:gd name="T7" fmla="*/ 2147483646 h 89"/>
                    <a:gd name="T8" fmla="*/ 2147483646 w 56"/>
                    <a:gd name="T9" fmla="*/ 2147483646 h 89"/>
                    <a:gd name="T10" fmla="*/ 2147483646 w 56"/>
                    <a:gd name="T11" fmla="*/ 2147483646 h 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9">
                  <a:extLst>
                    <a:ext uri="{FF2B5EF4-FFF2-40B4-BE49-F238E27FC236}">
                      <a16:creationId xmlns:a16="http://schemas.microsoft.com/office/drawing/2014/main" id="{B2C19404-28D1-4B94-A0E9-BB241AEAF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2147483646 w 218"/>
                    <a:gd name="T1" fmla="*/ 2147483646 h 142"/>
                    <a:gd name="T2" fmla="*/ 0 w 218"/>
                    <a:gd name="T3" fmla="*/ 2147483646 h 142"/>
                    <a:gd name="T4" fmla="*/ 2147483646 w 218"/>
                    <a:gd name="T5" fmla="*/ 2147483646 h 142"/>
                    <a:gd name="T6" fmla="*/ 2147483646 w 218"/>
                    <a:gd name="T7" fmla="*/ 2147483646 h 142"/>
                    <a:gd name="T8" fmla="*/ 2147483646 w 218"/>
                    <a:gd name="T9" fmla="*/ 2147483646 h 142"/>
                    <a:gd name="T10" fmla="*/ 2147483646 w 218"/>
                    <a:gd name="T11" fmla="*/ 2147483646 h 142"/>
                    <a:gd name="T12" fmla="*/ 2147483646 w 218"/>
                    <a:gd name="T13" fmla="*/ 2147483646 h 142"/>
                    <a:gd name="T14" fmla="*/ 2147483646 w 218"/>
                    <a:gd name="T15" fmla="*/ 2147483646 h 142"/>
                    <a:gd name="T16" fmla="*/ 2147483646 w 218"/>
                    <a:gd name="T17" fmla="*/ 2147483646 h 142"/>
                    <a:gd name="T18" fmla="*/ 2147483646 w 218"/>
                    <a:gd name="T19" fmla="*/ 2147483646 h 142"/>
                    <a:gd name="T20" fmla="*/ 2147483646 w 218"/>
                    <a:gd name="T21" fmla="*/ 2147483646 h 142"/>
                    <a:gd name="T22" fmla="*/ 2147483646 w 218"/>
                    <a:gd name="T23" fmla="*/ 2147483646 h 142"/>
                    <a:gd name="T24" fmla="*/ 2147483646 w 218"/>
                    <a:gd name="T25" fmla="*/ 2147483646 h 142"/>
                    <a:gd name="T26" fmla="*/ 2147483646 w 218"/>
                    <a:gd name="T27" fmla="*/ 2147483646 h 142"/>
                    <a:gd name="T28" fmla="*/ 2147483646 w 218"/>
                    <a:gd name="T29" fmla="*/ 2147483646 h 1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0">
                  <a:extLst>
                    <a:ext uri="{FF2B5EF4-FFF2-40B4-BE49-F238E27FC236}">
                      <a16:creationId xmlns:a16="http://schemas.microsoft.com/office/drawing/2014/main" id="{8CFC6320-2773-464C-9E73-242AC03B2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2147483646 w 217"/>
                    <a:gd name="T1" fmla="*/ 2147483646 h 536"/>
                    <a:gd name="T2" fmla="*/ 2147483646 w 217"/>
                    <a:gd name="T3" fmla="*/ 2147483646 h 536"/>
                    <a:gd name="T4" fmla="*/ 2147483646 w 217"/>
                    <a:gd name="T5" fmla="*/ 0 h 536"/>
                    <a:gd name="T6" fmla="*/ 0 w 217"/>
                    <a:gd name="T7" fmla="*/ 2147483646 h 536"/>
                    <a:gd name="T8" fmla="*/ 2147483646 w 217"/>
                    <a:gd name="T9" fmla="*/ 2147483646 h 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2" name="TextBox 3">
            <a:extLst>
              <a:ext uri="{FF2B5EF4-FFF2-40B4-BE49-F238E27FC236}">
                <a16:creationId xmlns:a16="http://schemas.microsoft.com/office/drawing/2014/main" id="{C2599556-ABB4-4059-970C-3D5D3EFA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993" y="4999887"/>
            <a:ext cx="1546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Federal Direct </a:t>
            </a:r>
          </a:p>
          <a:p>
            <a:pPr algn="ctr" eaLnBrk="1" hangingPunct="1"/>
            <a:r>
              <a:rPr lang="en-US" altLang="en-US" sz="1100" b="1" dirty="0"/>
              <a:t>Student Loan</a:t>
            </a:r>
          </a:p>
        </p:txBody>
      </p:sp>
    </p:spTree>
    <p:extLst>
      <p:ext uri="{BB962C8B-B14F-4D97-AF65-F5344CB8AC3E}">
        <p14:creationId xmlns:p14="http://schemas.microsoft.com/office/powerpoint/2010/main" val="327321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3948-26A8-4551-99AC-C997C73C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90657"/>
          </a:xfrm>
        </p:spPr>
        <p:txBody>
          <a:bodyPr/>
          <a:lstStyle/>
          <a:p>
            <a:r>
              <a:rPr lang="en-US" dirty="0"/>
              <a:t>Qualified Employment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381E-0F79-41D3-9578-9A5CB066CA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9782"/>
            <a:ext cx="10363826" cy="4181417"/>
          </a:xfrm>
        </p:spPr>
        <p:txBody>
          <a:bodyPr/>
          <a:lstStyle/>
          <a:p>
            <a:r>
              <a:rPr lang="en-US" sz="2400" b="1" dirty="0"/>
              <a:t>It matters where you work! </a:t>
            </a:r>
          </a:p>
          <a:p>
            <a:pPr lvl="1"/>
            <a:r>
              <a:rPr lang="en-US" sz="2400" dirty="0"/>
              <a:t>Students must be employed at a qualified 501© (3) ORGANIZATION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</a:rPr>
              <a:t>Other not-for-profit organizations providing specific qualifying services as primary purpose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</a:rPr>
              <a:t>GOVERNMENT ORGANIZATIONS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0FB3-579A-4F74-9B1F-836FE5D2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07083"/>
          </a:xfrm>
        </p:spPr>
        <p:txBody>
          <a:bodyPr/>
          <a:lstStyle/>
          <a:p>
            <a:r>
              <a:rPr lang="en-US" dirty="0"/>
              <a:t>FULL TIME EMPLOYMENT REQUIRED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584AC-5A65-4D87-ACF7-B3AE1911B50D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914400" y="1625600"/>
            <a:ext cx="10363200" cy="416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Full-time is the greater of:</a:t>
            </a:r>
          </a:p>
          <a:p>
            <a:pPr marL="684213" lvl="1" indent="-227013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Employer’s definition of full-time</a:t>
            </a:r>
          </a:p>
          <a:p>
            <a:pPr marL="684213" lvl="1" indent="-227013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30 hours per week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work multiple qualifying part-time jobs that equal full-time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borrowers at a non-profit organization, hours spent in religious instruction, worship services, or proselytizing do not count</a:t>
            </a:r>
          </a:p>
        </p:txBody>
      </p:sp>
    </p:spTree>
    <p:extLst>
      <p:ext uri="{BB962C8B-B14F-4D97-AF65-F5344CB8AC3E}">
        <p14:creationId xmlns:p14="http://schemas.microsoft.com/office/powerpoint/2010/main" val="88620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6440-A2C9-4C25-8B3E-CFC96A37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08525"/>
          </a:xfrm>
        </p:spPr>
        <p:txBody>
          <a:bodyPr/>
          <a:lstStyle/>
          <a:p>
            <a:r>
              <a:rPr lang="en-US" dirty="0"/>
              <a:t>QUALIFYING REPAYMENT PLANS FOR </a:t>
            </a:r>
            <a:r>
              <a:rPr lang="en-US" dirty="0" err="1"/>
              <a:t>PSLF</a:t>
            </a:r>
            <a:r>
              <a:rPr lang="en-US" dirty="0"/>
              <a:t>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FB96AF-CF3A-43B9-929E-C59471EE1748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2201132" y="1417638"/>
            <a:ext cx="9076468" cy="437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10-Year Standard – WILL NOT GENERATE FORGIVENESS </a:t>
            </a:r>
          </a:p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IBR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 As You Earn</a:t>
            </a:r>
          </a:p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REPAYE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Income-driven plans are most likely to yield a balance for forgiveness</a:t>
            </a:r>
          </a:p>
          <a:p>
            <a:pPr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1AA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rgbClr val="1AA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4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8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C83E-CB05-C44C-934D-389943EC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46200"/>
            <a:ext cx="10363200" cy="695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Agenda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5767BA-AC4E-F644-928D-DFBFC08C4C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00275"/>
            <a:ext cx="10363200" cy="3424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Traditional repayment plans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Income driven repayment plans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Public service loan forgiveness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Resources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9A04-7632-4E2A-BA74-52366B97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728" y="551370"/>
            <a:ext cx="10363200" cy="871441"/>
          </a:xfrm>
        </p:spPr>
        <p:txBody>
          <a:bodyPr/>
          <a:lstStyle/>
          <a:p>
            <a:r>
              <a:rPr lang="en-US" dirty="0"/>
              <a:t>Repayment forgiveness 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E45149-02EE-4925-B166-1E51B6EC4C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5102" y="1612036"/>
            <a:ext cx="2365453" cy="628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121F1-578F-4EB6-A9B3-9A58CC3C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706" y="1887988"/>
            <a:ext cx="1518036" cy="1048603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4B9A0132-B7A6-4D20-B5A6-D442CBD1A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712" y="1957952"/>
            <a:ext cx="4540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 err="1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ICR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Lato"/>
            </a:endParaRPr>
          </a:p>
        </p:txBody>
      </p:sp>
      <p:sp>
        <p:nvSpPr>
          <p:cNvPr id="8" name="Round Same Side Corner Rectangle 23">
            <a:extLst>
              <a:ext uri="{FF2B5EF4-FFF2-40B4-BE49-F238E27FC236}">
                <a16:creationId xmlns:a16="http://schemas.microsoft.com/office/drawing/2014/main" id="{10BD6161-BF2C-499A-9383-5A0406EE2B1F}"/>
              </a:ext>
            </a:extLst>
          </p:cNvPr>
          <p:cNvSpPr/>
          <p:nvPr/>
        </p:nvSpPr>
        <p:spPr>
          <a:xfrm rot="10800000">
            <a:off x="3508705" y="2923815"/>
            <a:ext cx="1490663" cy="344487"/>
          </a:xfrm>
          <a:prstGeom prst="round2SameRect">
            <a:avLst/>
          </a:prstGeom>
          <a:solidFill>
            <a:srgbClr val="29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anchor="ctr"/>
          <a:lstStyle/>
          <a:p>
            <a:pPr algn="ctr" eaLnBrk="1" hangingPunct="1">
              <a:defRPr/>
            </a:pPr>
            <a:endParaRPr lang="bg-BG" dirty="0">
              <a:latin typeface="Calibri Ligh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59AC0D5-883C-46B0-89DF-50EECBD7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712" y="2989477"/>
            <a:ext cx="3968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Lato Regular"/>
                <a:ea typeface="Lato"/>
                <a:cs typeface="Lato Regular"/>
              </a:rPr>
              <a:t> </a:t>
            </a:r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 Regular"/>
              </a:rPr>
              <a:t>$0</a:t>
            </a:r>
          </a:p>
        </p:txBody>
      </p:sp>
      <p:sp>
        <p:nvSpPr>
          <p:cNvPr id="12" name="Right Arrow 37">
            <a:extLst>
              <a:ext uri="{FF2B5EF4-FFF2-40B4-BE49-F238E27FC236}">
                <a16:creationId xmlns:a16="http://schemas.microsoft.com/office/drawing/2014/main" id="{AA6F5AD5-812A-43FA-A9AA-8BFD21D0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840" y="2319029"/>
            <a:ext cx="381000" cy="188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Right Arrow 37">
            <a:extLst>
              <a:ext uri="{FF2B5EF4-FFF2-40B4-BE49-F238E27FC236}">
                <a16:creationId xmlns:a16="http://schemas.microsoft.com/office/drawing/2014/main" id="{969FF6AE-5CEA-4DD3-A890-E97DD9B9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840" y="2667780"/>
            <a:ext cx="381000" cy="188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Right Arrow 37">
            <a:extLst>
              <a:ext uri="{FF2B5EF4-FFF2-40B4-BE49-F238E27FC236}">
                <a16:creationId xmlns:a16="http://schemas.microsoft.com/office/drawing/2014/main" id="{6AC55F78-76F6-49D6-AB3B-0E66ACA8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203" y="3018520"/>
            <a:ext cx="381000" cy="188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714E1CA7-F6C2-4C69-AC48-BF8649F2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53" y="2244119"/>
            <a:ext cx="2286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Time in Repayment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AFB8B8A2-86BE-47C6-A0CE-249F05CA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50" y="2581668"/>
            <a:ext cx="2286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               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Total Paid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13A22E4F-4D96-4C09-A46A-ED1D6A3D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29" y="2919217"/>
            <a:ext cx="2286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         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Total Forgiven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CB896FB-9380-4A17-9172-F706632A0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60356"/>
              </p:ext>
            </p:extLst>
          </p:nvPr>
        </p:nvGraphicFramePr>
        <p:xfrm>
          <a:off x="5196642" y="1892130"/>
          <a:ext cx="1490663" cy="1027087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Lato"/>
                        <a:cs typeface="Lato Regular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26">
                <a:tc>
                  <a:txBody>
                    <a:bodyPr/>
                    <a:lstStyle>
                      <a:lvl1pPr defTabSz="18272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8272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8272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827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19 years</a:t>
                      </a:r>
                      <a:endParaRPr kumimoji="0" lang="bg-BG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$116,181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ound Same Side Corner Rectangle 29">
            <a:extLst>
              <a:ext uri="{FF2B5EF4-FFF2-40B4-BE49-F238E27FC236}">
                <a16:creationId xmlns:a16="http://schemas.microsoft.com/office/drawing/2014/main" id="{77C54923-EB3E-4887-AAEF-793A1366C1E1}"/>
              </a:ext>
            </a:extLst>
          </p:cNvPr>
          <p:cNvSpPr/>
          <p:nvPr/>
        </p:nvSpPr>
        <p:spPr>
          <a:xfrm rot="10800000">
            <a:off x="5196642" y="2920804"/>
            <a:ext cx="1490663" cy="344488"/>
          </a:xfrm>
          <a:prstGeom prst="round2SameRect">
            <a:avLst/>
          </a:prstGeom>
          <a:solidFill>
            <a:srgbClr val="FF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anchor="ctr"/>
          <a:lstStyle/>
          <a:p>
            <a:pPr algn="ctr" eaLnBrk="1" hangingPunct="1">
              <a:defRPr/>
            </a:pPr>
            <a:endParaRPr lang="bg-BG" dirty="0">
              <a:latin typeface="Calibri Light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6F4261D-3CEF-421A-BAC6-52937D8B2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198" y="1926281"/>
            <a:ext cx="4524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 err="1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IBR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Lato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B6EBD39-64B3-42B6-923F-F3195E50C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35" y="2973217"/>
            <a:ext cx="3968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Lato Regular"/>
                <a:ea typeface="Lato"/>
                <a:cs typeface="Lato Regular"/>
              </a:rPr>
              <a:t> </a:t>
            </a:r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 Regular"/>
              </a:rPr>
              <a:t>$0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DC8D6F5-CB23-47AE-8429-125ADAB44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67904"/>
              </p:ext>
            </p:extLst>
          </p:nvPr>
        </p:nvGraphicFramePr>
        <p:xfrm>
          <a:off x="6890578" y="1908568"/>
          <a:ext cx="1490662" cy="1019175"/>
        </p:xfrm>
        <a:graphic>
          <a:graphicData uri="http://schemas.openxmlformats.org/drawingml/2006/table">
            <a:tbl>
              <a:tblPr/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 defTabSz="18272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8272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8272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827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years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$85,596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ound Same Side Corner Rectangle 33">
            <a:extLst>
              <a:ext uri="{FF2B5EF4-FFF2-40B4-BE49-F238E27FC236}">
                <a16:creationId xmlns:a16="http://schemas.microsoft.com/office/drawing/2014/main" id="{A5BBBE2D-D3B8-4EBB-951A-FB025E8C853F}"/>
              </a:ext>
            </a:extLst>
          </p:cNvPr>
          <p:cNvSpPr/>
          <p:nvPr/>
        </p:nvSpPr>
        <p:spPr>
          <a:xfrm rot="10800000">
            <a:off x="6890578" y="2925067"/>
            <a:ext cx="1490662" cy="344487"/>
          </a:xfrm>
          <a:prstGeom prst="round2SameRect">
            <a:avLst/>
          </a:prstGeom>
          <a:solidFill>
            <a:srgbClr val="8FC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anchor="ctr"/>
          <a:lstStyle/>
          <a:p>
            <a:pPr algn="ctr" eaLnBrk="1" hangingPunct="1">
              <a:defRPr/>
            </a:pPr>
            <a:endParaRPr lang="bg-BG" dirty="0">
              <a:latin typeface="Calibri Light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9EEF08E5-CEAF-4130-B45A-A0FCA5A9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34" y="1961544"/>
            <a:ext cx="5905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PAYE</a:t>
            </a: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0274F8FB-3A91-4EBA-A938-0E49C72E5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940" y="2956022"/>
            <a:ext cx="7699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$49,021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48B6FD9-00BD-4652-80AD-F652FFF47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90360"/>
              </p:ext>
            </p:extLst>
          </p:nvPr>
        </p:nvGraphicFramePr>
        <p:xfrm>
          <a:off x="8557141" y="1892130"/>
          <a:ext cx="1490663" cy="1019175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9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 defTabSz="18272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8272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8272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827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years</a:t>
                      </a:r>
                      <a:endParaRPr kumimoji="0" lang="bg-BG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$130,021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Round Same Side Corner Rectangle 46">
            <a:extLst>
              <a:ext uri="{FF2B5EF4-FFF2-40B4-BE49-F238E27FC236}">
                <a16:creationId xmlns:a16="http://schemas.microsoft.com/office/drawing/2014/main" id="{1FD0D3F0-E2A7-421F-8D52-9DA0C235250E}"/>
              </a:ext>
            </a:extLst>
          </p:cNvPr>
          <p:cNvSpPr/>
          <p:nvPr/>
        </p:nvSpPr>
        <p:spPr>
          <a:xfrm rot="10800000">
            <a:off x="8557140" y="2914903"/>
            <a:ext cx="1490663" cy="344488"/>
          </a:xfrm>
          <a:prstGeom prst="round2SameRect">
            <a:avLst/>
          </a:prstGeom>
          <a:solidFill>
            <a:srgbClr val="29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anchor="ctr"/>
          <a:lstStyle/>
          <a:p>
            <a:pPr algn="ctr" eaLnBrk="1" hangingPunct="1">
              <a:defRPr/>
            </a:pPr>
            <a:endParaRPr lang="bg-BG" dirty="0">
              <a:latin typeface="Calibri Light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F77E91F4-53A3-47CF-BE6E-E7A29374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102" y="1942821"/>
            <a:ext cx="8207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 err="1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REPAYE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Lato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8027BA7F-325E-4609-A362-9D5925DD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2901" y="2924858"/>
            <a:ext cx="7191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Lato Regular"/>
                <a:ea typeface="Lato"/>
                <a:cs typeface="Lato Regular"/>
              </a:rPr>
              <a:t> </a:t>
            </a:r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 Regular"/>
              </a:rPr>
              <a:t>$7,834</a:t>
            </a: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E100CF41-5BA5-4A30-96AA-41A2217B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53" y="3931226"/>
            <a:ext cx="1673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8FC854"/>
                </a:solidFill>
                <a:latin typeface="Arial" panose="020B0604020202020204" pitchFamily="34" charset="0"/>
              </a:rPr>
              <a:t>With </a:t>
            </a:r>
            <a:r>
              <a:rPr lang="en-US" altLang="en-US" sz="2400" b="1" dirty="0" err="1">
                <a:solidFill>
                  <a:srgbClr val="8FC854"/>
                </a:solidFill>
                <a:latin typeface="Arial" panose="020B0604020202020204" pitchFamily="34" charset="0"/>
              </a:rPr>
              <a:t>PSLF</a:t>
            </a:r>
            <a:endParaRPr lang="en-US" altLang="en-US" sz="2400" b="1" dirty="0">
              <a:solidFill>
                <a:srgbClr val="8FC854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ACAF3F6D-6766-477C-B5C8-3CE782C6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53" y="4446130"/>
            <a:ext cx="2286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Time in Repayment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9DE21D45-11E1-40E1-AF53-6FBB5DB04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81" y="4802265"/>
            <a:ext cx="2286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               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Total Paid</a:t>
            </a:r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50BE84EC-8C1F-442B-8F1C-EEFB52F1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35" y="5165559"/>
            <a:ext cx="2286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          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Total Forgiven</a:t>
            </a:r>
          </a:p>
        </p:txBody>
      </p:sp>
      <p:sp>
        <p:nvSpPr>
          <p:cNvPr id="35" name="Right Arrow 37">
            <a:extLst>
              <a:ext uri="{FF2B5EF4-FFF2-40B4-BE49-F238E27FC236}">
                <a16:creationId xmlns:a16="http://schemas.microsoft.com/office/drawing/2014/main" id="{DD677D14-56C4-482E-8457-0E1A72CAC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776" y="4884425"/>
            <a:ext cx="381000" cy="188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4E4E57B-C441-4BF0-83D0-9BABB7F60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575" y="5179015"/>
            <a:ext cx="475529" cy="304826"/>
          </a:xfrm>
          <a:prstGeom prst="rect">
            <a:avLst/>
          </a:prstGeom>
        </p:spPr>
      </p:pic>
      <p:sp>
        <p:nvSpPr>
          <p:cNvPr id="37" name="Right Arrow 37">
            <a:extLst>
              <a:ext uri="{FF2B5EF4-FFF2-40B4-BE49-F238E27FC236}">
                <a16:creationId xmlns:a16="http://schemas.microsoft.com/office/drawing/2014/main" id="{D08CB589-2CDF-447A-8B0C-3DEE42DB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3840" y="4524925"/>
            <a:ext cx="381000" cy="188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" name="Round Same Side Corner Rectangle 23">
            <a:extLst>
              <a:ext uri="{FF2B5EF4-FFF2-40B4-BE49-F238E27FC236}">
                <a16:creationId xmlns:a16="http://schemas.microsoft.com/office/drawing/2014/main" id="{5097945D-AFFA-46DE-B245-D22BB4F88A69}"/>
              </a:ext>
            </a:extLst>
          </p:cNvPr>
          <p:cNvSpPr/>
          <p:nvPr/>
        </p:nvSpPr>
        <p:spPr>
          <a:xfrm rot="10800000">
            <a:off x="3535959" y="5139354"/>
            <a:ext cx="1490663" cy="344487"/>
          </a:xfrm>
          <a:prstGeom prst="round2SameRect">
            <a:avLst/>
          </a:prstGeom>
          <a:solidFill>
            <a:srgbClr val="29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anchor="ctr"/>
          <a:lstStyle/>
          <a:p>
            <a:pPr algn="ctr" eaLnBrk="1" hangingPunct="1">
              <a:defRPr/>
            </a:pPr>
            <a:endParaRPr lang="bg-BG" dirty="0">
              <a:latin typeface="Calibri Light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79E1A70C-6514-4916-86AA-C77A2CCC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711" y="4175407"/>
            <a:ext cx="4540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 err="1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ICR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Lato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45C09A3-2043-448F-A1A6-48B4A1941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753"/>
              </p:ext>
            </p:extLst>
          </p:nvPr>
        </p:nvGraphicFramePr>
        <p:xfrm>
          <a:off x="3530079" y="4128117"/>
          <a:ext cx="1490663" cy="1011237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9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>
                      <a:lvl1pPr defTabSz="18272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8272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8272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827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years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$65,869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Rectangle 11">
            <a:extLst>
              <a:ext uri="{FF2B5EF4-FFF2-40B4-BE49-F238E27FC236}">
                <a16:creationId xmlns:a16="http://schemas.microsoft.com/office/drawing/2014/main" id="{F89B1E48-F04F-4F1A-BFE4-81DA29FB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712" y="4170239"/>
            <a:ext cx="4540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 err="1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ICR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Lato"/>
            </a:endParaRP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32C3E288-19DC-459B-AFD0-AFA34D7A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960" y="5165559"/>
            <a:ext cx="771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</a:rPr>
              <a:t>$26,789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E953207-1D5D-44B2-95F1-AFB74C33F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75820"/>
              </p:ext>
            </p:extLst>
          </p:nvPr>
        </p:nvGraphicFramePr>
        <p:xfrm>
          <a:off x="5196640" y="4120179"/>
          <a:ext cx="1490663" cy="1019175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Lato"/>
                        <a:cs typeface="Lato Regular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 defTabSz="18272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8272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8272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827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years</a:t>
                      </a:r>
                      <a:endParaRPr kumimoji="0" lang="bg-BG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$45,252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Round Same Side Corner Rectangle 14">
            <a:extLst>
              <a:ext uri="{FF2B5EF4-FFF2-40B4-BE49-F238E27FC236}">
                <a16:creationId xmlns:a16="http://schemas.microsoft.com/office/drawing/2014/main" id="{5356FAAC-E600-487B-9B2A-F71251B626D6}"/>
              </a:ext>
            </a:extLst>
          </p:cNvPr>
          <p:cNvSpPr/>
          <p:nvPr/>
        </p:nvSpPr>
        <p:spPr>
          <a:xfrm rot="10800000">
            <a:off x="5196639" y="5142897"/>
            <a:ext cx="1490663" cy="344487"/>
          </a:xfrm>
          <a:prstGeom prst="round2SameRect">
            <a:avLst/>
          </a:prstGeom>
          <a:solidFill>
            <a:srgbClr val="FF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anchor="ctr"/>
          <a:lstStyle/>
          <a:p>
            <a:pPr algn="ctr" eaLnBrk="1" hangingPunct="1">
              <a:defRPr/>
            </a:pPr>
            <a:endParaRPr lang="bg-BG" dirty="0">
              <a:latin typeface="Calibri Light"/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CB00A5BF-90D8-49EF-B951-B9A2148F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218" y="5160467"/>
            <a:ext cx="7699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$54,922</a:t>
            </a:r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ADA72CD1-C2DC-436A-9404-A6BEBFCE4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321" y="4141292"/>
            <a:ext cx="4524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 err="1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IBR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Lato"/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EDF5C8A-BE96-49FF-B74E-5D1EEB38B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78971"/>
              </p:ext>
            </p:extLst>
          </p:nvPr>
        </p:nvGraphicFramePr>
        <p:xfrm>
          <a:off x="6890578" y="4109579"/>
          <a:ext cx="1490662" cy="1019175"/>
        </p:xfrm>
        <a:graphic>
          <a:graphicData uri="http://schemas.openxmlformats.org/drawingml/2006/table">
            <a:tbl>
              <a:tblPr/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 defTabSz="18272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8272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8272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827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years</a:t>
                      </a:r>
                      <a:endParaRPr kumimoji="0" lang="bg-BG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$30,168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ound Same Side Corner Rectangle 18">
            <a:extLst>
              <a:ext uri="{FF2B5EF4-FFF2-40B4-BE49-F238E27FC236}">
                <a16:creationId xmlns:a16="http://schemas.microsoft.com/office/drawing/2014/main" id="{75C1FA2D-C748-45F5-B6C9-6DF8F7BDC990}"/>
              </a:ext>
            </a:extLst>
          </p:cNvPr>
          <p:cNvSpPr/>
          <p:nvPr/>
        </p:nvSpPr>
        <p:spPr>
          <a:xfrm rot="10800000">
            <a:off x="6890578" y="5112544"/>
            <a:ext cx="1490662" cy="344488"/>
          </a:xfrm>
          <a:prstGeom prst="round2SameRect">
            <a:avLst/>
          </a:prstGeom>
          <a:solidFill>
            <a:srgbClr val="8FC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anchor="ctr"/>
          <a:lstStyle/>
          <a:p>
            <a:pPr algn="ctr" eaLnBrk="1" hangingPunct="1">
              <a:defRPr/>
            </a:pPr>
            <a:endParaRPr lang="bg-BG" dirty="0">
              <a:latin typeface="Calibri Light"/>
            </a:endParaRPr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B9DDD5AA-C8EB-446A-86A3-0A819345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33" y="4120179"/>
            <a:ext cx="5905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PAYE</a:t>
            </a:r>
          </a:p>
        </p:txBody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D965EF3F-796C-461C-99DB-1FBA88A3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939" y="5142897"/>
            <a:ext cx="7699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$71,357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C4F326D-06A1-41EF-83A5-24182C8ED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51990"/>
              </p:ext>
            </p:extLst>
          </p:nvPr>
        </p:nvGraphicFramePr>
        <p:xfrm>
          <a:off x="8551258" y="4109578"/>
          <a:ext cx="1490663" cy="1019175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9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 defTabSz="1827213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827213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827213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827213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827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8272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years</a:t>
                      </a:r>
                      <a:endParaRPr kumimoji="0" lang="bg-BG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$30,168</a:t>
                      </a:r>
                      <a:endParaRPr kumimoji="0" lang="bg-BG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Lato"/>
                        <a:cs typeface="Lato"/>
                      </a:endParaRPr>
                    </a:p>
                  </a:txBody>
                  <a:tcPr marL="82301" marR="82301" marT="41166" marB="4116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" name="Round Same Side Corner Rectangle 44">
            <a:extLst>
              <a:ext uri="{FF2B5EF4-FFF2-40B4-BE49-F238E27FC236}">
                <a16:creationId xmlns:a16="http://schemas.microsoft.com/office/drawing/2014/main" id="{E70B928A-75F7-4115-928B-52F17EC29E23}"/>
              </a:ext>
            </a:extLst>
          </p:cNvPr>
          <p:cNvSpPr/>
          <p:nvPr/>
        </p:nvSpPr>
        <p:spPr>
          <a:xfrm rot="10800000">
            <a:off x="8551257" y="5107211"/>
            <a:ext cx="1490663" cy="344487"/>
          </a:xfrm>
          <a:prstGeom prst="round2SameRect">
            <a:avLst/>
          </a:prstGeom>
          <a:solidFill>
            <a:srgbClr val="29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anchor="ctr"/>
          <a:lstStyle/>
          <a:p>
            <a:pPr algn="ctr" eaLnBrk="1" hangingPunct="1">
              <a:defRPr/>
            </a:pPr>
            <a:endParaRPr lang="bg-BG" dirty="0">
              <a:latin typeface="Calibri Light"/>
            </a:endParaRP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B577F33E-CFD0-4E12-A45D-1540F38A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619" y="5137976"/>
            <a:ext cx="7699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Arial" panose="020B0604020202020204" pitchFamily="34" charset="0"/>
              </a:rPr>
              <a:t>$67,523</a:t>
            </a:r>
          </a:p>
        </p:txBody>
      </p:sp>
      <p:sp>
        <p:nvSpPr>
          <p:cNvPr id="59" name="Rectangle 11">
            <a:extLst>
              <a:ext uri="{FF2B5EF4-FFF2-40B4-BE49-F238E27FC236}">
                <a16:creationId xmlns:a16="http://schemas.microsoft.com/office/drawing/2014/main" id="{ED7A04DE-4EBA-4F21-A584-E71CDAB66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218" y="4128117"/>
            <a:ext cx="8207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2" tIns="41141" rIns="82282" bIns="411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 err="1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Lato"/>
              </a:rPr>
              <a:t>REPAYE</a:t>
            </a:r>
            <a:endParaRPr lang="en-US" altLang="en-US" sz="13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Lato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94506C-A8B3-48F9-8AC5-BD5B180CC704}"/>
              </a:ext>
            </a:extLst>
          </p:cNvPr>
          <p:cNvSpPr txBox="1"/>
          <p:nvPr/>
        </p:nvSpPr>
        <p:spPr>
          <a:xfrm>
            <a:off x="653022" y="5741006"/>
            <a:ext cx="659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dependent, </a:t>
            </a:r>
            <a:r>
              <a:rPr lang="en-US" dirty="0" err="1"/>
              <a:t>AGI</a:t>
            </a:r>
            <a:r>
              <a:rPr lang="en-US" dirty="0"/>
              <a:t> $40,000 with 5% annual increase</a:t>
            </a:r>
          </a:p>
          <a:p>
            <a:r>
              <a:rPr lang="en-US" dirty="0"/>
              <a:t>$65,000 loan debt, (23,000 sub)</a:t>
            </a:r>
          </a:p>
          <a:p>
            <a:r>
              <a:rPr lang="en-US" dirty="0"/>
              <a:t>5.5% Interest rate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18A917-327B-40C9-BBAF-A70F5579C575}"/>
              </a:ext>
            </a:extLst>
          </p:cNvPr>
          <p:cNvSpPr txBox="1"/>
          <p:nvPr/>
        </p:nvSpPr>
        <p:spPr>
          <a:xfrm>
            <a:off x="672365" y="6548920"/>
            <a:ext cx="1963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Example provided by Dept of Ed FSA </a:t>
            </a:r>
          </a:p>
        </p:txBody>
      </p:sp>
    </p:spTree>
    <p:extLst>
      <p:ext uri="{BB962C8B-B14F-4D97-AF65-F5344CB8AC3E}">
        <p14:creationId xmlns:p14="http://schemas.microsoft.com/office/powerpoint/2010/main" val="236652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C168C91-9848-47C7-94B1-805D60A5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842963"/>
          </a:xfrm>
        </p:spPr>
        <p:txBody>
          <a:bodyPr/>
          <a:lstStyle/>
          <a:p>
            <a:r>
              <a:rPr lang="en-US" dirty="0"/>
              <a:t>PSLF Employment Certification Form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B76ED98-EAAF-433F-9697-014C96A974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587499"/>
            <a:ext cx="10363200" cy="4651375"/>
          </a:xfrm>
        </p:spPr>
        <p:txBody>
          <a:bodyPr>
            <a:normAutofit lnSpcReduction="10000"/>
          </a:bodyPr>
          <a:lstStyle/>
          <a:p>
            <a:r>
              <a:rPr lang="en-US" sz="1201" dirty="0">
                <a:solidFill>
                  <a:schemeClr val="tx1"/>
                </a:solidFill>
              </a:rPr>
              <a:t>It will take you at least 10 years to make the 120 qualifying payments necessary to receive PSLF</a:t>
            </a:r>
          </a:p>
          <a:p>
            <a:r>
              <a:rPr lang="en-US" sz="1201" dirty="0">
                <a:solidFill>
                  <a:schemeClr val="tx1"/>
                </a:solidFill>
              </a:rPr>
              <a:t>During this time you’ll want to track your periods of qualifying employment</a:t>
            </a:r>
          </a:p>
          <a:p>
            <a:r>
              <a:rPr lang="en-US" sz="1201" dirty="0">
                <a:solidFill>
                  <a:schemeClr val="tx1"/>
                </a:solidFill>
              </a:rPr>
              <a:t>The Employment Certification Form will allow you to get your employer’s certification of employment while you are still employed </a:t>
            </a:r>
          </a:p>
          <a:p>
            <a:endParaRPr lang="en-US" sz="1201" dirty="0"/>
          </a:p>
          <a:p>
            <a:endParaRPr lang="en-US" sz="1201" dirty="0"/>
          </a:p>
          <a:p>
            <a:endParaRPr lang="en-US" sz="1201" dirty="0"/>
          </a:p>
          <a:p>
            <a:endParaRPr lang="en-US" sz="1201" dirty="0"/>
          </a:p>
          <a:p>
            <a:endParaRPr lang="en-US" sz="1201" dirty="0"/>
          </a:p>
          <a:p>
            <a:endParaRPr lang="en-US" sz="1201" dirty="0"/>
          </a:p>
          <a:p>
            <a:endParaRPr lang="en-US" sz="1201" dirty="0"/>
          </a:p>
          <a:p>
            <a:pPr>
              <a:buNone/>
            </a:pPr>
            <a:endParaRPr lang="en-US" sz="1201" dirty="0"/>
          </a:p>
          <a:p>
            <a:endParaRPr lang="en-US" sz="1501" dirty="0"/>
          </a:p>
          <a:p>
            <a:pPr>
              <a:buNone/>
            </a:pPr>
            <a:endParaRPr lang="en-US" sz="1201" dirty="0"/>
          </a:p>
          <a:p>
            <a:pPr>
              <a:buNone/>
            </a:pPr>
            <a:r>
              <a:rPr lang="en-US" sz="1201" dirty="0"/>
              <a:t>                     Learn More: </a:t>
            </a:r>
            <a:r>
              <a:rPr lang="en-US" sz="1201" u="sng" dirty="0">
                <a:hlinkClick r:id="rId2"/>
              </a:rPr>
              <a:t>http://studentaid.ed.gov/publicservice</a:t>
            </a:r>
            <a:r>
              <a:rPr lang="en-US" sz="1201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18B062-6FFA-4C5C-B5EC-599A88B0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5893"/>
          <a:stretch>
            <a:fillRect/>
          </a:stretch>
        </p:blipFill>
        <p:spPr bwMode="auto">
          <a:xfrm>
            <a:off x="2672020" y="2465285"/>
            <a:ext cx="6433652" cy="33277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907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9BBF-9950-4EB4-8450-AC542306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809967"/>
          </a:xfrm>
        </p:spPr>
        <p:txBody>
          <a:bodyPr/>
          <a:lstStyle/>
          <a:p>
            <a:r>
              <a:rPr lang="en-US" dirty="0"/>
              <a:t>Common issues and misconceptions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633B9-C85E-43C7-A96D-5D887DF732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7713" y="1637159"/>
            <a:ext cx="4506294" cy="48013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en-US" sz="7200" dirty="0">
                <a:solidFill>
                  <a:srgbClr val="FF3F5F"/>
                </a:solidFill>
                <a:latin typeface="Arial" panose="020B0604020202020204" pitchFamily="34" charset="0"/>
              </a:rPr>
              <a:t>Inaccurate or Missing End Date on </a:t>
            </a:r>
            <a:r>
              <a:rPr lang="en-US" altLang="en-US" sz="7200" dirty="0" err="1">
                <a:solidFill>
                  <a:srgbClr val="FF3F5F"/>
                </a:solidFill>
                <a:latin typeface="Arial" panose="020B0604020202020204" pitchFamily="34" charset="0"/>
              </a:rPr>
              <a:t>ECF</a:t>
            </a:r>
            <a:r>
              <a:rPr lang="en-US" altLang="en-US" sz="7200" dirty="0">
                <a:solidFill>
                  <a:srgbClr val="FF3F5F"/>
                </a:solidFill>
                <a:latin typeface="Arial" panose="020B0604020202020204" pitchFamily="34" charset="0"/>
              </a:rPr>
              <a:t> Form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6400" dirty="0">
                <a:latin typeface="Arial" panose="020B0604020202020204" pitchFamily="34" charset="0"/>
              </a:rPr>
              <a:t>Blank end date when the borrower is still employed vs. checking “still employed”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6400" dirty="0">
                <a:latin typeface="Arial" panose="020B0604020202020204" pitchFamily="34" charset="0"/>
              </a:rPr>
              <a:t>Missing required fields (such as EIN number)</a:t>
            </a:r>
          </a:p>
          <a:p>
            <a:endParaRPr lang="en-US" altLang="en-US" sz="35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7200" dirty="0">
                <a:solidFill>
                  <a:srgbClr val="FF3F5F"/>
                </a:solidFill>
                <a:latin typeface="Arial" panose="020B0604020202020204" pitchFamily="34" charset="0"/>
              </a:rPr>
              <a:t>Payment Tracking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6400" dirty="0">
                <a:latin typeface="Arial" panose="020B0604020202020204" pitchFamily="34" charset="0"/>
              </a:rPr>
              <a:t>Must submit an </a:t>
            </a:r>
            <a:r>
              <a:rPr lang="en-US" altLang="en-US" sz="6400" dirty="0" err="1">
                <a:latin typeface="Arial" panose="020B0604020202020204" pitchFamily="34" charset="0"/>
              </a:rPr>
              <a:t>ECF</a:t>
            </a:r>
            <a:r>
              <a:rPr lang="en-US" altLang="en-US" sz="6400" dirty="0">
                <a:latin typeface="Arial" panose="020B0604020202020204" pitchFamily="34" charset="0"/>
              </a:rPr>
              <a:t> for an updated qualifying payment 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6400" dirty="0">
                <a:latin typeface="Arial" panose="020B0604020202020204" pitchFamily="34" charset="0"/>
              </a:rPr>
              <a:t>Payments made to other servicers (not just </a:t>
            </a:r>
            <a:r>
              <a:rPr lang="en-US" altLang="en-US" sz="6400" dirty="0" err="1">
                <a:latin typeface="Arial" panose="020B0604020202020204" pitchFamily="34" charset="0"/>
              </a:rPr>
              <a:t>FedLoan</a:t>
            </a:r>
            <a:r>
              <a:rPr lang="en-US" altLang="en-US" sz="6400" dirty="0">
                <a:latin typeface="Arial" panose="020B0604020202020204" pitchFamily="34" charset="0"/>
              </a:rPr>
              <a:t>) can be counted toward </a:t>
            </a:r>
            <a:r>
              <a:rPr lang="en-US" altLang="en-US" sz="6400" dirty="0" err="1">
                <a:latin typeface="Arial" panose="020B0604020202020204" pitchFamily="34" charset="0"/>
              </a:rPr>
              <a:t>PSLF</a:t>
            </a:r>
            <a:endParaRPr lang="en-US" altLang="en-US" sz="6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14A8F-E71A-42CE-9719-F90A39921F71}"/>
              </a:ext>
            </a:extLst>
          </p:cNvPr>
          <p:cNvSpPr txBox="1"/>
          <p:nvPr/>
        </p:nvSpPr>
        <p:spPr>
          <a:xfrm>
            <a:off x="6207960" y="1637159"/>
            <a:ext cx="58763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ELIGIBLE LOAN TYPES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All loans can be eligible through consolidation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EMPLOYER ELIGIBILITY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altLang="en-US" dirty="0">
                <a:latin typeface="Arial" panose="020B0604020202020204" pitchFamily="34" charset="0"/>
              </a:rPr>
              <a:t> Employment for the </a:t>
            </a:r>
            <a:r>
              <a:rPr lang="en-US" altLang="en-US" dirty="0" err="1">
                <a:latin typeface="Arial" panose="020B0604020202020204" pitchFamily="34" charset="0"/>
              </a:rPr>
              <a:t>PSLF</a:t>
            </a:r>
            <a:r>
              <a:rPr lang="en-US" altLang="en-US" dirty="0">
                <a:latin typeface="Arial" panose="020B0604020202020204" pitchFamily="34" charset="0"/>
              </a:rPr>
              <a:t> Program is not about the specific job a borrower does, but rather, who the employer is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QUALIFYING LOAN PAYMENT PLANS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altLang="en-US" dirty="0">
                <a:latin typeface="Arial" panose="020B0604020202020204" pitchFamily="34" charset="0"/>
              </a:rPr>
              <a:t> Repayment plans include all income-driven repayment plans and the 10-year Standard Repayment Plan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TRACKING </a:t>
            </a:r>
            <a:r>
              <a:rPr lang="en-US" dirty="0" err="1">
                <a:solidFill>
                  <a:srgbClr val="FF0000"/>
                </a:solidFill>
              </a:rPr>
              <a:t>PSLF</a:t>
            </a:r>
            <a:r>
              <a:rPr lang="en-US" dirty="0">
                <a:solidFill>
                  <a:srgbClr val="FF0000"/>
                </a:solidFill>
              </a:rPr>
              <a:t> PAYMENTS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altLang="en-US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Borrowers shouldn’t wait to submit an </a:t>
            </a:r>
            <a:r>
              <a:rPr lang="en-US" altLang="en-US" dirty="0" err="1">
                <a:latin typeface="Arial" panose="020B0604020202020204" pitchFamily="34" charset="0"/>
              </a:rPr>
              <a:t>ECF</a:t>
            </a:r>
            <a:r>
              <a:rPr lang="en-US" altLang="en-US" dirty="0">
                <a:latin typeface="Arial" panose="020B0604020202020204" pitchFamily="34" charset="0"/>
              </a:rPr>
              <a:t> until after they have made 10 years of qualifying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67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1AF8-FF8A-4380-BA2D-68EEC170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24952"/>
          </a:xfrm>
        </p:spPr>
        <p:txBody>
          <a:bodyPr/>
          <a:lstStyle/>
          <a:p>
            <a:r>
              <a:rPr lang="en-US" dirty="0"/>
              <a:t>Interesting facts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F395DF-5178-41EF-B970-FD42B32C3B1F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914400" y="1489075"/>
            <a:ext cx="10363200" cy="430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borrowers who submitted at least one approved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ECF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Nearly 68% have submitted only one form;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19.4% have submitted two forms;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7.6% have submitted three forms;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5.0% have submitted four or more forms.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borrowers who have submitted only one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ECF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average period of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covered by the form is 4 years, 9 months.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entire period of time will not necessarily provide credit towards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PSLF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average period of time since the borrower submitted the form is more than 17 months.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NSLDS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as of January 2017.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63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D3A9-95A8-4E29-9A43-EAD815EE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01608"/>
          </a:xfrm>
        </p:spPr>
        <p:txBody>
          <a:bodyPr/>
          <a:lstStyle/>
          <a:p>
            <a:r>
              <a:rPr lang="en-US" dirty="0"/>
              <a:t>What we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CBCB-0E36-49EB-A084-8F8B5F32C6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27650"/>
            <a:ext cx="10716080" cy="42635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first cohort occurred October 2017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66% approved, 34% denied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					47% missing information on the application</a:t>
            </a:r>
          </a:p>
          <a:p>
            <a:pPr marL="457200" lvl="1" indent="0">
              <a:buNone/>
            </a:pPr>
            <a:r>
              <a:rPr lang="en-US" dirty="0"/>
              <a:t>						32% loan eligibility issues </a:t>
            </a:r>
          </a:p>
          <a:p>
            <a:pPr marL="457200" lvl="1" indent="0">
              <a:buNone/>
            </a:pPr>
            <a:r>
              <a:rPr lang="en-US" dirty="0"/>
              <a:t>						21% employers did not qualify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81D5FA-B7FF-4BBB-9A57-0AEDF77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887" y="3475095"/>
            <a:ext cx="1482874" cy="141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ECDF300-9826-41CC-BA00-EC3E36E7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9211" y="3703481"/>
            <a:ext cx="1246976" cy="118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6E8A0382-DF29-4D3D-B3BB-EF3D3DA3B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548" y="2249055"/>
            <a:ext cx="2569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1,8864,377 Processed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355E387-145B-4036-BB33-BB780754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12637"/>
          <a:stretch>
            <a:fillRect/>
          </a:stretch>
        </p:blipFill>
        <p:spPr bwMode="auto">
          <a:xfrm>
            <a:off x="6978849" y="2086728"/>
            <a:ext cx="2857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3A99C8-F812-41C5-857F-6F8B0C8E42C4}"/>
              </a:ext>
            </a:extLst>
          </p:cNvPr>
          <p:cNvSpPr txBox="1"/>
          <p:nvPr/>
        </p:nvSpPr>
        <p:spPr>
          <a:xfrm>
            <a:off x="8805267" y="5949219"/>
            <a:ext cx="20621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FedLoan Servicing</a:t>
            </a:r>
          </a:p>
        </p:txBody>
      </p:sp>
    </p:spTree>
    <p:extLst>
      <p:ext uri="{BB962C8B-B14F-4D97-AF65-F5344CB8AC3E}">
        <p14:creationId xmlns:p14="http://schemas.microsoft.com/office/powerpoint/2010/main" val="205037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86AC-5A35-411A-B3D8-435AD2E9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85182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EF830E-F303-4714-A15B-4D7DA751E799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914400" y="1685925"/>
            <a:ext cx="10363200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StudentAid.gov/IDR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 – IDR Info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StudentLoans.gov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IDR Application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StudentAid.gov/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publicservice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 –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PSLF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Info &amp; Forms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StudentAid.gov/repayment-estimator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Calculator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StudentLoans.gov/repay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Find a student loan solution in 5 steps or less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http://go.usa.gov/cu8aV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Blog on choosing IDR plans</a:t>
            </a:r>
          </a:p>
          <a:p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https://go.usa.gov/xnCQx</a:t>
            </a:r>
            <a:r>
              <a:rPr lang="en-US" alt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Blog on </a:t>
            </a:r>
            <a:r>
              <a:rPr lang="en-US" altLang="en-US" sz="20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PSLF</a:t>
            </a:r>
            <a:endParaRPr lang="en-US" altLang="en-US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896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3EFA-6DB4-42A1-BC12-521D4174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24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75B88-9AFF-4E09-B5D8-4C044262B6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44078"/>
            <a:ext cx="10363826" cy="4247122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Thank you for attending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      Don’t forget to complete the session evaluation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DEF4"/>
            </a:gs>
            <a:gs pos="100000">
              <a:srgbClr val="B8B8B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606425" y="3160713"/>
            <a:ext cx="11314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MV Boli" panose="02000500030200090000" pitchFamily="2" charset="0"/>
              </a:rPr>
              <a:t>Join us May 20 - 24, 2019 for FASFAA 2019 at the Hyatt Regency Coconut Point Resort &amp; Spa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1395413"/>
            <a:ext cx="46942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6AF6-01F8-4E7C-97DB-A880CC3F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28985"/>
          </a:xfrm>
        </p:spPr>
        <p:txBody>
          <a:bodyPr/>
          <a:lstStyle/>
          <a:p>
            <a:r>
              <a:rPr lang="en-US" dirty="0"/>
              <a:t>Repayment 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8F0F-4099-4C3A-A941-84DC21B5C9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06898"/>
            <a:ext cx="10363826" cy="3984301"/>
          </a:xfrm>
        </p:spPr>
        <p:txBody>
          <a:bodyPr/>
          <a:lstStyle/>
          <a:p>
            <a:r>
              <a:rPr lang="en-US" dirty="0"/>
              <a:t>9 repayment plans available </a:t>
            </a:r>
          </a:p>
          <a:p>
            <a:r>
              <a:rPr lang="en-US" dirty="0"/>
              <a:t>Choice adds to confusion </a:t>
            </a:r>
          </a:p>
          <a:p>
            <a:r>
              <a:rPr lang="en-US" dirty="0"/>
              <a:t>Knowledge and understanding can lead to savings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4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3FF4-D19B-4663-A012-CD218AB2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782590"/>
          </a:xfrm>
        </p:spPr>
        <p:txBody>
          <a:bodyPr/>
          <a:lstStyle/>
          <a:p>
            <a:r>
              <a:rPr lang="en-US" alt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Rise of IDR’s</a:t>
            </a:r>
            <a:endParaRPr lang="en-US" dirty="0"/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E4B8E8C4-0B5C-46AF-A57C-8FDFE4C2338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1287998"/>
              </p:ext>
            </p:extLst>
          </p:nvPr>
        </p:nvGraphicFramePr>
        <p:xfrm>
          <a:off x="1023909" y="1604307"/>
          <a:ext cx="10731880" cy="412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imgW="8632684" imgH="3987130" progId="Excel.Chart.8">
                  <p:embed/>
                </p:oleObj>
              </mc:Choice>
              <mc:Fallback>
                <p:oleObj r:id="rId3" imgW="8632684" imgH="3987130" progId="Excel.Chart.8">
                  <p:embed/>
                  <p:pic>
                    <p:nvPicPr>
                      <p:cNvPr id="11268" name="Chart 2">
                        <a:extLst>
                          <a:ext uri="{FF2B5EF4-FFF2-40B4-BE49-F238E27FC236}">
                            <a16:creationId xmlns:a16="http://schemas.microsoft.com/office/drawing/2014/main" id="{56CDE6CD-4D5C-4539-A0D7-C8EFB95F54E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09" y="1604307"/>
                        <a:ext cx="10731880" cy="4120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87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AB32-F776-4810-8D11-9751831F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12559"/>
          </a:xfrm>
        </p:spPr>
        <p:txBody>
          <a:bodyPr/>
          <a:lstStyle/>
          <a:p>
            <a:r>
              <a:rPr lang="en-US" dirty="0"/>
              <a:t>Repayment plans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D19C-AD16-4552-B917-5EC197A0C4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1479" y="1850702"/>
            <a:ext cx="4994236" cy="4000727"/>
          </a:xfrm>
        </p:spPr>
        <p:txBody>
          <a:bodyPr>
            <a:normAutofit/>
          </a:bodyPr>
          <a:lstStyle/>
          <a:p>
            <a:r>
              <a:rPr lang="en-US" dirty="0"/>
              <a:t>Income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driven repayment plans </a:t>
            </a:r>
          </a:p>
          <a:p>
            <a:pPr lvl="1"/>
            <a:r>
              <a:rPr lang="en-US" sz="2000" dirty="0"/>
              <a:t>Income contingent ( direct only) </a:t>
            </a:r>
          </a:p>
          <a:p>
            <a:pPr lvl="1"/>
            <a:r>
              <a:rPr lang="en-US" sz="2000" dirty="0"/>
              <a:t>Income based repayment  </a:t>
            </a:r>
          </a:p>
          <a:p>
            <a:pPr lvl="1"/>
            <a:r>
              <a:rPr lang="en-US" sz="2000" dirty="0"/>
              <a:t>Pay as you earn</a:t>
            </a:r>
          </a:p>
          <a:p>
            <a:pPr lvl="1"/>
            <a:r>
              <a:rPr lang="en-US" sz="2000" dirty="0"/>
              <a:t>Revised pay as you earn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C300CD-A628-4ABB-8590-6ABFF1AC34BD}"/>
              </a:ext>
            </a:extLst>
          </p:cNvPr>
          <p:cNvSpPr txBox="1">
            <a:spLocks/>
          </p:cNvSpPr>
          <p:nvPr/>
        </p:nvSpPr>
        <p:spPr>
          <a:xfrm>
            <a:off x="1066174" y="1850702"/>
            <a:ext cx="4342657" cy="409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rtl="0" eaLnBrk="1" fontAlgn="base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Traditional repayment plans </a:t>
            </a:r>
          </a:p>
          <a:p>
            <a:pPr lvl="1"/>
            <a:r>
              <a:rPr lang="en-US" sz="2000" dirty="0"/>
              <a:t>Standard </a:t>
            </a:r>
          </a:p>
          <a:p>
            <a:pPr lvl="1"/>
            <a:r>
              <a:rPr lang="en-US" sz="2000" dirty="0"/>
              <a:t>Graduated </a:t>
            </a:r>
          </a:p>
          <a:p>
            <a:pPr lvl="1"/>
            <a:r>
              <a:rPr lang="en-US" sz="2000" dirty="0"/>
              <a:t>Income sensitive ( federal only)</a:t>
            </a:r>
          </a:p>
          <a:p>
            <a:pPr lvl="1"/>
            <a:r>
              <a:rPr lang="en-US" sz="2000" dirty="0"/>
              <a:t>Extended  </a:t>
            </a:r>
          </a:p>
        </p:txBody>
      </p:sp>
    </p:spTree>
    <p:extLst>
      <p:ext uri="{BB962C8B-B14F-4D97-AF65-F5344CB8AC3E}">
        <p14:creationId xmlns:p14="http://schemas.microsoft.com/office/powerpoint/2010/main" val="393652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B263-6FD8-46A2-84D6-CDD3566D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96132"/>
          </a:xfrm>
        </p:spPr>
        <p:txBody>
          <a:bodyPr/>
          <a:lstStyle/>
          <a:p>
            <a:r>
              <a:rPr lang="en-US" dirty="0"/>
              <a:t>Traditional plans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B349E62-E4B3-4CBB-B768-FC823355E1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84996"/>
            <a:ext cx="10363826" cy="400620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Standard Repayment (Federal and Direct Loans)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Level monthly payments that cover accruing interest and a portion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of principal over a 10-year period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Higher monthly payments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Lowest overall cost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Graduated Repayment (Federal and Direct Loans)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Payments start low, increase over time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Interest only payments followed by standard principal &amp; interest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Finish in 10 years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Higher overall cost – but provides lower initial payment amounts</a:t>
            </a:r>
          </a:p>
          <a:p>
            <a:endParaRPr lang="en-US" sz="1501" dirty="0"/>
          </a:p>
        </p:txBody>
      </p:sp>
    </p:spTree>
    <p:extLst>
      <p:ext uri="{BB962C8B-B14F-4D97-AF65-F5344CB8AC3E}">
        <p14:creationId xmlns:p14="http://schemas.microsoft.com/office/powerpoint/2010/main" val="89558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4AE1-3A18-4B27-ABB7-15B488C9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79706"/>
          </a:xfrm>
        </p:spPr>
        <p:txBody>
          <a:bodyPr/>
          <a:lstStyle/>
          <a:p>
            <a:r>
              <a:rPr lang="en-US" dirty="0"/>
              <a:t>Traditional plans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6615FF9-DCFF-47C6-B74B-FEBD56A94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824038"/>
            <a:ext cx="10363200" cy="4215382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dirty="0"/>
              <a:t>Income Sensitive Repayment (Federal Loans Only)</a:t>
            </a:r>
          </a:p>
          <a:p>
            <a:pPr lvl="1"/>
            <a:r>
              <a:rPr lang="en-US" sz="1700" dirty="0"/>
              <a:t>Payments are based on percentage of your monthly income</a:t>
            </a:r>
          </a:p>
          <a:p>
            <a:pPr lvl="1"/>
            <a:r>
              <a:rPr lang="en-US" sz="1700" dirty="0"/>
              <a:t>Payments must be sufficient to cover accruing interest</a:t>
            </a:r>
          </a:p>
          <a:p>
            <a:pPr lvl="1"/>
            <a:r>
              <a:rPr lang="en-US" sz="1700" dirty="0"/>
              <a:t>Finish in 10 years (may be extended to 15 years)</a:t>
            </a:r>
            <a:r>
              <a:rPr lang="en-US" sz="1700" dirty="0">
                <a:solidFill>
                  <a:schemeClr val="tx1"/>
                </a:solidFill>
              </a:rPr>
              <a:t/>
            </a:r>
            <a:br>
              <a:rPr lang="en-US" sz="1700" dirty="0">
                <a:solidFill>
                  <a:schemeClr val="tx1"/>
                </a:solidFill>
              </a:rPr>
            </a:br>
            <a:endParaRPr lang="en-US" sz="1700" dirty="0">
              <a:solidFill>
                <a:schemeClr val="tx1"/>
              </a:solidFill>
            </a:endParaRPr>
          </a:p>
          <a:p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Extended Repayment (Federal and Direct Loans)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Available to borrowers who have accumulated more than $30K in Direct or </a:t>
            </a:r>
            <a:r>
              <a:rPr lang="en-US" sz="1700" dirty="0" err="1">
                <a:solidFill>
                  <a:schemeClr val="tx1"/>
                </a:solidFill>
              </a:rPr>
              <a:t>FFELP</a:t>
            </a:r>
            <a:r>
              <a:rPr lang="en-US" sz="1700" dirty="0">
                <a:solidFill>
                  <a:schemeClr val="tx1"/>
                </a:solidFill>
              </a:rPr>
              <a:t> Federal Stafford, PLUS &amp; Consolidation loans first disbursed on or after October 7, 1998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Direct and Federal Loans are accumulated separately in determining eligibility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Repayment can be extended up to 25 years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Permits you to manage monthly cash flow needs, but will increase your cost</a:t>
            </a:r>
            <a:r>
              <a:rPr lang="en-US" sz="1051" dirty="0">
                <a:solidFill>
                  <a:schemeClr val="tx1"/>
                </a:solidFill>
              </a:rPr>
              <a:t/>
            </a:r>
            <a:br>
              <a:rPr lang="en-US" sz="1051" dirty="0">
                <a:solidFill>
                  <a:schemeClr val="tx1"/>
                </a:solidFill>
              </a:rPr>
            </a:br>
            <a:endParaRPr lang="en-US" sz="1351" dirty="0">
              <a:solidFill>
                <a:schemeClr val="tx1"/>
              </a:solidFill>
            </a:endParaRPr>
          </a:p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01684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5CF6-334E-4568-A9CB-7C233F44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979706"/>
          </a:xfrm>
        </p:spPr>
        <p:txBody>
          <a:bodyPr/>
          <a:lstStyle/>
          <a:p>
            <a:r>
              <a:rPr lang="en-US" dirty="0"/>
              <a:t>Income driven plans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9591-BA3C-4EFD-91DC-31BEA273EA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9813" y="2068409"/>
            <a:ext cx="9001638" cy="419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Income contingent – 1994 (direct)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Income based  – 2009 (federal/direct)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Pay as you ear (</a:t>
            </a:r>
            <a:r>
              <a:rPr lang="en-US" sz="3200" dirty="0" err="1">
                <a:solidFill>
                  <a:srgbClr val="00B0F0"/>
                </a:solidFill>
              </a:rPr>
              <a:t>paye</a:t>
            </a:r>
            <a:r>
              <a:rPr lang="en-US" sz="3200" dirty="0">
                <a:solidFill>
                  <a:srgbClr val="00B0F0"/>
                </a:solidFill>
              </a:rPr>
              <a:t>) – 2012 (direct)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Revised pay as you earn (</a:t>
            </a:r>
            <a:r>
              <a:rPr lang="en-US" sz="3200" dirty="0" err="1">
                <a:solidFill>
                  <a:srgbClr val="7030A0"/>
                </a:solidFill>
              </a:rPr>
              <a:t>repaye</a:t>
            </a:r>
            <a:r>
              <a:rPr lang="en-US" sz="3200" dirty="0">
                <a:solidFill>
                  <a:srgbClr val="7030A0"/>
                </a:solidFill>
              </a:rPr>
              <a:t>) - 2013 (direct)</a:t>
            </a:r>
          </a:p>
        </p:txBody>
      </p:sp>
    </p:spTree>
    <p:extLst>
      <p:ext uri="{BB962C8B-B14F-4D97-AF65-F5344CB8AC3E}">
        <p14:creationId xmlns:p14="http://schemas.microsoft.com/office/powerpoint/2010/main" val="35800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B62106-60B1-4E0E-9EA9-430C9C815A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399" y="1724766"/>
            <a:ext cx="10085778" cy="4539148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56CF70D6-54EA-42E6-BE27-C25D80AEA7B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823803"/>
            <a:ext cx="1036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Most IDR plans have two formulas – </a:t>
            </a:r>
          </a:p>
          <a:p>
            <a:pPr algn="l"/>
            <a:r>
              <a:rPr lang="en-US" altLang="en-US" sz="2000" dirty="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for those that qualify, borrowers always pay the lesser of the two.</a:t>
            </a:r>
          </a:p>
        </p:txBody>
      </p:sp>
    </p:spTree>
    <p:extLst>
      <p:ext uri="{BB962C8B-B14F-4D97-AF65-F5344CB8AC3E}">
        <p14:creationId xmlns:p14="http://schemas.microsoft.com/office/powerpoint/2010/main" val="382848178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6A8E60-5619-40B0-A5A8-8C0CD397CDAF}" vid="{27024E55-41B5-4830-B796-EC1E131553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FASFAA 2018 Conference Template Plain.pot</Template>
  <TotalTime>1505</TotalTime>
  <Words>1097</Words>
  <Application>Microsoft Office PowerPoint</Application>
  <PresentationFormat>Widescreen</PresentationFormat>
  <Paragraphs>253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Lato</vt:lpstr>
      <vt:lpstr>Lato Regular</vt:lpstr>
      <vt:lpstr>MV Boli</vt:lpstr>
      <vt:lpstr>Tw Cen MT</vt:lpstr>
      <vt:lpstr>Wingdings</vt:lpstr>
      <vt:lpstr>Droplet</vt:lpstr>
      <vt:lpstr>Microsoft Excel Chart</vt:lpstr>
      <vt:lpstr>Federal Repayment Plans and  public service loan forgiveness</vt:lpstr>
      <vt:lpstr>Agenda </vt:lpstr>
      <vt:lpstr>Repayment options </vt:lpstr>
      <vt:lpstr>The Rise of IDR’s</vt:lpstr>
      <vt:lpstr>Repayment plans </vt:lpstr>
      <vt:lpstr>Traditional plans </vt:lpstr>
      <vt:lpstr>Traditional plans </vt:lpstr>
      <vt:lpstr>Income driven plans </vt:lpstr>
      <vt:lpstr>Most IDR plans have two formulas –  for those that qualify, borrowers always pay the lesser of the two.</vt:lpstr>
      <vt:lpstr>Additional things to consider</vt:lpstr>
      <vt:lpstr>Repayment sample</vt:lpstr>
      <vt:lpstr>Income documentation</vt:lpstr>
      <vt:lpstr>Failing to recertify </vt:lpstr>
      <vt:lpstr>PowerPoint Presentation</vt:lpstr>
      <vt:lpstr>WHAT IS Pslf?</vt:lpstr>
      <vt:lpstr>PSLF eligibility</vt:lpstr>
      <vt:lpstr>Qualified Employment </vt:lpstr>
      <vt:lpstr>FULL TIME EMPLOYMENT REQUIRED </vt:lpstr>
      <vt:lpstr>QUALIFYING REPAYMENT PLANS FOR PSLF </vt:lpstr>
      <vt:lpstr>Repayment forgiveness example </vt:lpstr>
      <vt:lpstr>PSLF Employment Certification Form</vt:lpstr>
      <vt:lpstr>Common issues and misconceptions </vt:lpstr>
      <vt:lpstr>Interesting facts </vt:lpstr>
      <vt:lpstr>What we learned </vt:lpstr>
      <vt:lpstr>resources</vt:lpstr>
      <vt:lpstr>PowerPoint Presentation</vt:lpstr>
      <vt:lpstr>PowerPoint Presentation</vt:lpstr>
    </vt:vector>
  </TitlesOfParts>
  <Company>SF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Kamia Mwango</dc:creator>
  <cp:lastModifiedBy>Stephenie Annarumma</cp:lastModifiedBy>
  <cp:revision>35</cp:revision>
  <dcterms:created xsi:type="dcterms:W3CDTF">2018-04-24T16:15:17Z</dcterms:created>
  <dcterms:modified xsi:type="dcterms:W3CDTF">2018-05-21T16:14:28Z</dcterms:modified>
</cp:coreProperties>
</file>