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9" r:id="rId4"/>
    <p:sldId id="266" r:id="rId5"/>
    <p:sldId id="267" r:id="rId6"/>
    <p:sldId id="270" r:id="rId7"/>
    <p:sldId id="272" r:id="rId8"/>
    <p:sldId id="269" r:id="rId9"/>
    <p:sldId id="264" r:id="rId10"/>
    <p:sldId id="273" r:id="rId11"/>
    <p:sldId id="268" r:id="rId12"/>
    <p:sldId id="257" r:id="rId13"/>
    <p:sldId id="265" r:id="rId14"/>
    <p:sldId id="275" r:id="rId15"/>
    <p:sldId id="276" r:id="rId16"/>
    <p:sldId id="258" r:id="rId17"/>
    <p:sldId id="279" r:id="rId18"/>
    <p:sldId id="281" r:id="rId19"/>
    <p:sldId id="278" r:id="rId20"/>
    <p:sldId id="260" r:id="rId21"/>
    <p:sldId id="282" r:id="rId22"/>
    <p:sldId id="262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74" autoAdjust="0"/>
  </p:normalViewPr>
  <p:slideViewPr>
    <p:cSldViewPr snapToGrid="0">
      <p:cViewPr varScale="1">
        <p:scale>
          <a:sx n="81" d="100"/>
          <a:sy n="81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6F44-38D0-4810-9EBD-B1ACA230839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3911-595D-4C4A-8EB0-030725B2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0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6F44-38D0-4810-9EBD-B1ACA230839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3911-595D-4C4A-8EB0-030725B2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5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6F44-38D0-4810-9EBD-B1ACA230839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3911-595D-4C4A-8EB0-030725B2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5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6F44-38D0-4810-9EBD-B1ACA230839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3911-595D-4C4A-8EB0-030725B2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6F44-38D0-4810-9EBD-B1ACA230839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3911-595D-4C4A-8EB0-030725B2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7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6F44-38D0-4810-9EBD-B1ACA230839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3911-595D-4C4A-8EB0-030725B2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8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6F44-38D0-4810-9EBD-B1ACA230839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3911-595D-4C4A-8EB0-030725B2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4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6F44-38D0-4810-9EBD-B1ACA230839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3911-595D-4C4A-8EB0-030725B2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3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6F44-38D0-4810-9EBD-B1ACA230839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3911-595D-4C4A-8EB0-030725B2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2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6F44-38D0-4810-9EBD-B1ACA230839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3911-595D-4C4A-8EB0-030725B2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0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6F44-38D0-4810-9EBD-B1ACA230839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3911-595D-4C4A-8EB0-030725B2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1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86F44-38D0-4810-9EBD-B1ACA2308391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63911-595D-4C4A-8EB0-030725B21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687701" y="379827"/>
            <a:ext cx="5323267" cy="154127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"/>
              </a:rPr>
              <a:t>SASFAA Update</a:t>
            </a:r>
            <a:endParaRPr lang="en-US" dirty="0">
              <a:latin typeface="Helvetic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687701" y="2293743"/>
            <a:ext cx="5323267" cy="165576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Helvetic"/>
              </a:rPr>
              <a:t>Presenter:</a:t>
            </a:r>
          </a:p>
          <a:p>
            <a:r>
              <a:rPr lang="en-US" b="1" dirty="0" smtClean="0">
                <a:latin typeface="Helvetic"/>
              </a:rPr>
              <a:t>Bryan Erslan</a:t>
            </a:r>
          </a:p>
          <a:p>
            <a:r>
              <a:rPr lang="en-US" b="1" dirty="0" smtClean="0">
                <a:latin typeface="Helvetic"/>
              </a:rPr>
              <a:t>SASFAA President-Elect</a:t>
            </a:r>
          </a:p>
          <a:p>
            <a:r>
              <a:rPr lang="en-US" b="1" dirty="0" smtClean="0">
                <a:latin typeface="Helvetic"/>
              </a:rPr>
              <a:t>Eastern Kentucky University (KY)</a:t>
            </a:r>
            <a:endParaRPr lang="en-US" b="1" dirty="0">
              <a:latin typeface="Helvetic"/>
            </a:endParaRPr>
          </a:p>
        </p:txBody>
      </p:sp>
    </p:spTree>
    <p:extLst>
      <p:ext uri="{BB962C8B-B14F-4D97-AF65-F5344CB8AC3E}">
        <p14:creationId xmlns:p14="http://schemas.microsoft.com/office/powerpoint/2010/main" val="11547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Advocacy Topics and SASFAA Position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Helvetic"/>
              </a:rPr>
              <a:t>SASFAA Endorsed</a:t>
            </a:r>
          </a:p>
          <a:p>
            <a:r>
              <a:rPr lang="en-US" dirty="0" smtClean="0">
                <a:latin typeface="Helvetic"/>
              </a:rPr>
              <a:t>Create a Super Pell </a:t>
            </a:r>
          </a:p>
          <a:p>
            <a:r>
              <a:rPr lang="en-US" dirty="0" smtClean="0">
                <a:latin typeface="Helvetic"/>
              </a:rPr>
              <a:t>Ability to Reduce Loan Limits for Categories of Students</a:t>
            </a:r>
            <a:endParaRPr lang="en-US" b="1" dirty="0" smtClean="0">
              <a:solidFill>
                <a:srgbClr val="00B050"/>
              </a:solidFill>
              <a:latin typeface="Helvetic"/>
            </a:endParaRPr>
          </a:p>
          <a:p>
            <a:r>
              <a:rPr lang="en-US" dirty="0" smtClean="0">
                <a:latin typeface="Helvetic"/>
              </a:rPr>
              <a:t>Elimination of Origination Fee </a:t>
            </a:r>
            <a:endParaRPr lang="en-US" b="1" i="1" dirty="0" smtClean="0">
              <a:solidFill>
                <a:srgbClr val="00B050"/>
              </a:solidFill>
              <a:latin typeface="Helvetic"/>
            </a:endParaRPr>
          </a:p>
          <a:p>
            <a:r>
              <a:rPr lang="en-US" dirty="0" smtClean="0">
                <a:latin typeface="Helvetic"/>
              </a:rPr>
              <a:t>Eliminate Private Sector Caps and Community Service Requirements for Work-Study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  <a:latin typeface="Helvetic"/>
              </a:rPr>
              <a:t>SASFAA Encouraged </a:t>
            </a:r>
            <a:r>
              <a:rPr lang="en-US" b="1" i="1" dirty="0">
                <a:solidFill>
                  <a:srgbClr val="FF0000"/>
                </a:solidFill>
                <a:latin typeface="Helvetic"/>
              </a:rPr>
              <a:t>Reconsideration of </a:t>
            </a:r>
            <a:r>
              <a:rPr lang="en-US" b="1" i="1" dirty="0" smtClean="0">
                <a:solidFill>
                  <a:srgbClr val="FF0000"/>
                </a:solidFill>
                <a:latin typeface="Helvetic"/>
              </a:rPr>
              <a:t>these Proposals</a:t>
            </a:r>
            <a:endParaRPr lang="en-US" dirty="0" smtClean="0">
              <a:solidFill>
                <a:srgbClr val="00B050"/>
              </a:solidFill>
              <a:latin typeface="Helvetic"/>
            </a:endParaRPr>
          </a:p>
          <a:p>
            <a:r>
              <a:rPr lang="en-US" dirty="0" smtClean="0">
                <a:latin typeface="Helvetic"/>
              </a:rPr>
              <a:t>One Grant, One Loan</a:t>
            </a:r>
            <a:endParaRPr lang="en-US" b="1" i="1" dirty="0" smtClean="0">
              <a:solidFill>
                <a:srgbClr val="FF0000"/>
              </a:solidFill>
              <a:latin typeface="Helvetic"/>
            </a:endParaRPr>
          </a:p>
          <a:p>
            <a:r>
              <a:rPr lang="en-US" dirty="0" smtClean="0">
                <a:latin typeface="Helvetic"/>
              </a:rPr>
              <a:t>Aid as a Paycheck </a:t>
            </a:r>
          </a:p>
          <a:p>
            <a:r>
              <a:rPr lang="en-US" dirty="0" smtClean="0">
                <a:latin typeface="Helvetic"/>
              </a:rPr>
              <a:t>Loss of Graduate Plus </a:t>
            </a:r>
            <a:endParaRPr lang="en-US" b="1" dirty="0" smtClean="0">
              <a:solidFill>
                <a:srgbClr val="FF0000"/>
              </a:solidFill>
              <a:latin typeface="Helvetic"/>
            </a:endParaRPr>
          </a:p>
          <a:p>
            <a:r>
              <a:rPr lang="en-US" dirty="0" smtClean="0">
                <a:latin typeface="Helvetic"/>
              </a:rPr>
              <a:t>Loss of Interest Subsidy </a:t>
            </a:r>
            <a:r>
              <a:rPr lang="en-US" b="1" i="1" dirty="0" smtClean="0">
                <a:solidFill>
                  <a:srgbClr val="FF0000"/>
                </a:solidFill>
                <a:latin typeface="Helvetic"/>
              </a:rPr>
              <a:t> </a:t>
            </a:r>
            <a:endParaRPr lang="en-US" dirty="0" smtClean="0">
              <a:solidFill>
                <a:srgbClr val="FF0000"/>
              </a:solidFill>
              <a:latin typeface="Helvetic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9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Networking Opportunities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"/>
              </a:rPr>
              <a:t>Learn innovative techniques to administer FA</a:t>
            </a:r>
          </a:p>
          <a:p>
            <a:r>
              <a:rPr lang="en-US" dirty="0" smtClean="0">
                <a:latin typeface="Helvetic"/>
              </a:rPr>
              <a:t>Engage with Colleagues</a:t>
            </a:r>
          </a:p>
          <a:p>
            <a:r>
              <a:rPr lang="en-US" dirty="0" smtClean="0">
                <a:latin typeface="Helvetic"/>
              </a:rPr>
              <a:t>Chat with New Professionals</a:t>
            </a:r>
          </a:p>
          <a:p>
            <a:r>
              <a:rPr lang="en-US" dirty="0" smtClean="0">
                <a:latin typeface="Helvetic"/>
              </a:rPr>
              <a:t>Discuss FA Changes</a:t>
            </a:r>
          </a:p>
          <a:p>
            <a:pPr lvl="1"/>
            <a:r>
              <a:rPr lang="en-US" dirty="0" smtClean="0">
                <a:latin typeface="Helvetic"/>
              </a:rPr>
              <a:t>Privacy and Security</a:t>
            </a:r>
          </a:p>
          <a:p>
            <a:pPr lvl="1"/>
            <a:r>
              <a:rPr lang="en-US" dirty="0" smtClean="0">
                <a:latin typeface="Helvetic"/>
              </a:rPr>
              <a:t>Third Party Entities New Guidance</a:t>
            </a:r>
          </a:p>
          <a:p>
            <a:pPr lvl="1"/>
            <a:r>
              <a:rPr lang="en-US" dirty="0" smtClean="0">
                <a:latin typeface="Helvetic"/>
              </a:rPr>
              <a:t>Verification above 30%</a:t>
            </a:r>
          </a:p>
          <a:p>
            <a:pPr lvl="1"/>
            <a:r>
              <a:rPr lang="en-US" dirty="0" smtClean="0">
                <a:latin typeface="Helvetic"/>
              </a:rPr>
              <a:t>Pell Increase</a:t>
            </a:r>
          </a:p>
          <a:p>
            <a:r>
              <a:rPr lang="en-US" dirty="0" smtClean="0">
                <a:latin typeface="Helvetic"/>
              </a:rPr>
              <a:t>Develop Lifetime Friendships</a:t>
            </a:r>
            <a:endParaRPr lang="en-US" dirty="0">
              <a:latin typeface="Helvet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57" y="2359742"/>
            <a:ext cx="4680155" cy="351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NASFAA Partnership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"/>
              </a:rPr>
              <a:t>Advocate Key Federal Issues        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Helvetic"/>
              </a:rPr>
              <a:t>2018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Helvetic"/>
              </a:rPr>
              <a:t>NASFAA National 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Helvetic"/>
              </a:rPr>
              <a:t>Conference</a:t>
            </a:r>
          </a:p>
          <a:p>
            <a:pPr lvl="1"/>
            <a:r>
              <a:rPr lang="en-US" dirty="0" smtClean="0">
                <a:latin typeface="Helvetic"/>
              </a:rPr>
              <a:t>Department of Education Officials  	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Helvetic"/>
              </a:rPr>
              <a:t>                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Helvetic"/>
              </a:rPr>
              <a:t>Location: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  <a:latin typeface="Helvetic"/>
              </a:rPr>
              <a:t>  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Helvetic"/>
              </a:rPr>
              <a:t>Austin, TX</a:t>
            </a:r>
          </a:p>
          <a:p>
            <a:pPr lvl="1"/>
            <a:r>
              <a:rPr lang="en-US" dirty="0" smtClean="0">
                <a:latin typeface="Helvetic"/>
              </a:rPr>
              <a:t>Congressional Leaders			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Helvetic"/>
              </a:rPr>
              <a:t>  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Helvetic"/>
              </a:rPr>
              <a:t>Dates:  June 24-27, 2018</a:t>
            </a:r>
          </a:p>
          <a:p>
            <a:pPr lvl="2"/>
            <a:r>
              <a:rPr lang="en-US" dirty="0" smtClean="0">
                <a:latin typeface="Helvetic"/>
              </a:rPr>
              <a:t>PROSPER</a:t>
            </a:r>
          </a:p>
          <a:p>
            <a:pPr lvl="2"/>
            <a:r>
              <a:rPr lang="en-US" dirty="0" smtClean="0">
                <a:latin typeface="Helvetic"/>
              </a:rPr>
              <a:t>Verification High Selection Rate</a:t>
            </a:r>
          </a:p>
          <a:p>
            <a:pPr lvl="2"/>
            <a:r>
              <a:rPr lang="en-US" dirty="0" smtClean="0">
                <a:latin typeface="Helvetic"/>
              </a:rPr>
              <a:t>Third Party Entities</a:t>
            </a:r>
          </a:p>
          <a:p>
            <a:r>
              <a:rPr lang="en-US" dirty="0" smtClean="0">
                <a:latin typeface="Helvetic"/>
              </a:rPr>
              <a:t>Conduct Leadership Workshop/Training</a:t>
            </a:r>
          </a:p>
          <a:p>
            <a:r>
              <a:rPr lang="en-US" dirty="0" smtClean="0">
                <a:latin typeface="Helvetic"/>
              </a:rPr>
              <a:t>Presenters for Annual Conference</a:t>
            </a:r>
          </a:p>
          <a:p>
            <a:r>
              <a:rPr lang="en-US" dirty="0" smtClean="0">
                <a:latin typeface="Helvetic"/>
              </a:rPr>
              <a:t>Host Regional Presidents Meeting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913" y="3276969"/>
            <a:ext cx="3296654" cy="21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Helvetic"/>
              </a:rPr>
              <a:t>SASFAA Making A Difference Scholarship</a:t>
            </a:r>
            <a:endParaRPr lang="en-US" b="1" dirty="0">
              <a:latin typeface="Helvet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"/>
              </a:rPr>
              <a:t>Criteria</a:t>
            </a:r>
          </a:p>
          <a:p>
            <a:pPr lvl="1"/>
            <a:r>
              <a:rPr lang="en-US" dirty="0" smtClean="0">
                <a:latin typeface="Helvetic"/>
              </a:rPr>
              <a:t>Undergraduate Student </a:t>
            </a:r>
          </a:p>
          <a:p>
            <a:pPr lvl="1"/>
            <a:r>
              <a:rPr lang="en-US" dirty="0">
                <a:latin typeface="Helvetic"/>
              </a:rPr>
              <a:t>A</a:t>
            </a:r>
            <a:r>
              <a:rPr lang="en-US" dirty="0" smtClean="0">
                <a:latin typeface="Helvetic"/>
              </a:rPr>
              <a:t>ttending a college in </a:t>
            </a:r>
            <a:r>
              <a:rPr lang="en-US" dirty="0">
                <a:latin typeface="Helvetic"/>
              </a:rPr>
              <a:t>AL, FL, GA, KY, MS, VA, TN, SC, or </a:t>
            </a:r>
            <a:r>
              <a:rPr lang="en-US" dirty="0" smtClean="0">
                <a:latin typeface="Helvetic"/>
              </a:rPr>
              <a:t>NC for 2017-18</a:t>
            </a:r>
            <a:endParaRPr lang="en-US" sz="2000" dirty="0">
              <a:latin typeface="Helvetic"/>
            </a:endParaRPr>
          </a:p>
          <a:p>
            <a:pPr lvl="1"/>
            <a:r>
              <a:rPr lang="en-US" dirty="0" smtClean="0">
                <a:latin typeface="Helvetic"/>
              </a:rPr>
              <a:t>GPA of a 2.50 or higher</a:t>
            </a:r>
          </a:p>
          <a:p>
            <a:pPr lvl="1"/>
            <a:r>
              <a:rPr lang="en-US" dirty="0" smtClean="0">
                <a:latin typeface="Helvetic"/>
              </a:rPr>
              <a:t>Complete SASFAA’s Making A Difference Scholarship Application</a:t>
            </a:r>
          </a:p>
          <a:p>
            <a:pPr lvl="1"/>
            <a:r>
              <a:rPr lang="en-US" dirty="0" smtClean="0">
                <a:latin typeface="Helvetic"/>
              </a:rPr>
              <a:t>Upload video (2-5 minutes) sharing how financial aid has made a difference in the applicant’s collegiate experience</a:t>
            </a:r>
          </a:p>
          <a:p>
            <a:pPr lvl="1"/>
            <a:r>
              <a:rPr lang="en-US" dirty="0" smtClean="0">
                <a:latin typeface="Helvetic"/>
              </a:rPr>
              <a:t>32 Eligible Applicants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991"/>
          </a:xfrm>
        </p:spPr>
        <p:txBody>
          <a:bodyPr/>
          <a:lstStyle/>
          <a:p>
            <a:pPr algn="ctr"/>
            <a:r>
              <a:rPr lang="en-US" b="1" dirty="0" smtClean="0"/>
              <a:t>Scholarship Applicants by State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7224" y="1224116"/>
            <a:ext cx="5757552" cy="464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Making A Difference Scholarship Winners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839" y="2212258"/>
            <a:ext cx="9031425" cy="206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/>
          <a:lstStyle/>
          <a:p>
            <a:pPr algn="ctr"/>
            <a:r>
              <a:rPr lang="en-US" dirty="0" smtClean="0">
                <a:latin typeface="Helvetic"/>
              </a:rPr>
              <a:t>Florida Volunteers</a:t>
            </a:r>
            <a:endParaRPr lang="en-US" dirty="0">
              <a:latin typeface="Helvet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356852"/>
            <a:ext cx="10515600" cy="482011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"/>
              </a:rPr>
              <a:t>David Alexander – Executive Board- State President </a:t>
            </a:r>
          </a:p>
          <a:p>
            <a:r>
              <a:rPr lang="en-US" dirty="0" smtClean="0">
                <a:latin typeface="Helvetic"/>
              </a:rPr>
              <a:t>Joan Bailey – Global Issues, Awards, Conf., Comm. &amp; Outreach</a:t>
            </a:r>
          </a:p>
          <a:p>
            <a:r>
              <a:rPr lang="en-US" dirty="0" smtClean="0">
                <a:latin typeface="Helvetic"/>
              </a:rPr>
              <a:t>Daniel </a:t>
            </a:r>
            <a:r>
              <a:rPr lang="en-US" dirty="0" err="1" smtClean="0">
                <a:latin typeface="Helvetic"/>
              </a:rPr>
              <a:t>Barkowitz</a:t>
            </a:r>
            <a:r>
              <a:rPr lang="en-US" dirty="0" smtClean="0">
                <a:latin typeface="Helvetic"/>
              </a:rPr>
              <a:t> – Professional Advancement</a:t>
            </a:r>
          </a:p>
          <a:p>
            <a:r>
              <a:rPr lang="en-US" dirty="0" smtClean="0">
                <a:latin typeface="Helvetic"/>
              </a:rPr>
              <a:t>Lisa </a:t>
            </a:r>
            <a:r>
              <a:rPr lang="en-US" dirty="0" err="1" smtClean="0">
                <a:latin typeface="Helvetic"/>
              </a:rPr>
              <a:t>Bascurt</a:t>
            </a:r>
            <a:r>
              <a:rPr lang="en-US" dirty="0" smtClean="0">
                <a:latin typeface="Helvetic"/>
              </a:rPr>
              <a:t> – Communication and Outreach</a:t>
            </a:r>
          </a:p>
          <a:p>
            <a:r>
              <a:rPr lang="en-US" dirty="0" smtClean="0">
                <a:latin typeface="Helvetic"/>
              </a:rPr>
              <a:t>Nathan Basford – Legacy –LRP, Professional Advancement</a:t>
            </a:r>
          </a:p>
          <a:p>
            <a:r>
              <a:rPr lang="en-US" dirty="0" smtClean="0">
                <a:latin typeface="Helvetic"/>
              </a:rPr>
              <a:t>Katie Conrad – Site Selection and Professional Advancement</a:t>
            </a:r>
          </a:p>
          <a:p>
            <a:r>
              <a:rPr lang="en-US" dirty="0" smtClean="0">
                <a:latin typeface="Helvetic"/>
              </a:rPr>
              <a:t>Nichole Crowley – Communication and Outreach</a:t>
            </a:r>
          </a:p>
          <a:p>
            <a:r>
              <a:rPr lang="en-US" dirty="0" smtClean="0">
                <a:latin typeface="Helvetic"/>
              </a:rPr>
              <a:t>Jeff Daniels – Professional Advancement</a:t>
            </a:r>
          </a:p>
          <a:p>
            <a:r>
              <a:rPr lang="en-US" dirty="0" smtClean="0">
                <a:latin typeface="Helvetic"/>
              </a:rPr>
              <a:t>Arminta Johnson – Electronic Services</a:t>
            </a:r>
          </a:p>
          <a:p>
            <a:pPr marL="0" indent="0">
              <a:buNone/>
            </a:pPr>
            <a:endParaRPr lang="en-US" dirty="0" smtClean="0">
              <a:latin typeface="Helvetic"/>
            </a:endParaRPr>
          </a:p>
          <a:p>
            <a:pPr marL="0" indent="0">
              <a:buNone/>
            </a:pPr>
            <a:endParaRPr lang="en-US" dirty="0" smtClean="0">
              <a:latin typeface="Helvetic"/>
            </a:endParaRPr>
          </a:p>
          <a:p>
            <a:pPr marL="0" indent="0">
              <a:buNone/>
            </a:pPr>
            <a:endParaRPr lang="en-US" dirty="0" smtClean="0">
              <a:latin typeface="Helvetic"/>
            </a:endParaRPr>
          </a:p>
          <a:p>
            <a:pPr marL="0" indent="0">
              <a:buNone/>
            </a:pPr>
            <a:endParaRPr lang="en-US" dirty="0">
              <a:latin typeface="Helvetic"/>
            </a:endParaRPr>
          </a:p>
        </p:txBody>
      </p:sp>
    </p:spTree>
    <p:extLst>
      <p:ext uri="{BB962C8B-B14F-4D97-AF65-F5344CB8AC3E}">
        <p14:creationId xmlns:p14="http://schemas.microsoft.com/office/powerpoint/2010/main" val="5980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Helvetic"/>
              </a:rPr>
              <a:t>Florida Volunteers (Cont.)</a:t>
            </a:r>
            <a:endParaRPr lang="en-US" dirty="0">
              <a:latin typeface="Helvet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01097"/>
            <a:ext cx="10515600" cy="477586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"/>
              </a:rPr>
              <a:t>Sean Johnson – Global Issues</a:t>
            </a:r>
          </a:p>
          <a:p>
            <a:r>
              <a:rPr lang="en-US" dirty="0" smtClean="0">
                <a:latin typeface="Helvetic"/>
              </a:rPr>
              <a:t>Sara Kaufman – Professional Advancement</a:t>
            </a:r>
          </a:p>
          <a:p>
            <a:r>
              <a:rPr lang="en-US" dirty="0" smtClean="0">
                <a:latin typeface="Helvetic"/>
              </a:rPr>
              <a:t>Donna Kolb – Budget and Finance</a:t>
            </a:r>
          </a:p>
          <a:p>
            <a:r>
              <a:rPr lang="en-US" dirty="0" smtClean="0">
                <a:latin typeface="Helvetic"/>
              </a:rPr>
              <a:t>Wayne Kruger – Executive Board and Bylaws</a:t>
            </a:r>
          </a:p>
          <a:p>
            <a:r>
              <a:rPr lang="en-US" dirty="0" smtClean="0">
                <a:latin typeface="Helvetic"/>
              </a:rPr>
              <a:t>Jeremiah McMahon – Electronic Services</a:t>
            </a:r>
          </a:p>
          <a:p>
            <a:r>
              <a:rPr lang="en-US" dirty="0" smtClean="0">
                <a:latin typeface="Helvetic"/>
              </a:rPr>
              <a:t>William “Bill” Spiers – Conference, Legislative Relations, </a:t>
            </a:r>
          </a:p>
          <a:p>
            <a:r>
              <a:rPr lang="en-US" dirty="0" smtClean="0">
                <a:latin typeface="Helvetic"/>
              </a:rPr>
              <a:t>GAP and Professional Advancement</a:t>
            </a:r>
          </a:p>
          <a:p>
            <a:pPr marL="0" indent="0">
              <a:buNone/>
            </a:pPr>
            <a:endParaRPr lang="en-US" dirty="0">
              <a:latin typeface="Helvet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405" y="1691913"/>
            <a:ext cx="2796156" cy="209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Helvetic"/>
              </a:rPr>
              <a:t>Special Recognition</a:t>
            </a:r>
            <a:endParaRPr lang="en-US" b="1" dirty="0">
              <a:latin typeface="Helvet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976283"/>
            <a:ext cx="10515600" cy="4200679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SASFAA Past-Presidents</a:t>
            </a:r>
          </a:p>
          <a:p>
            <a:r>
              <a:rPr lang="en-US" sz="4400" dirty="0"/>
              <a:t>SASFAA Former Officers</a:t>
            </a:r>
          </a:p>
          <a:p>
            <a:pPr lvl="1"/>
            <a:r>
              <a:rPr lang="en-US" sz="4400" dirty="0"/>
              <a:t>Vice President</a:t>
            </a:r>
          </a:p>
          <a:p>
            <a:pPr lvl="1"/>
            <a:r>
              <a:rPr lang="en-US" sz="4400" dirty="0"/>
              <a:t>Treasurer</a:t>
            </a:r>
          </a:p>
          <a:p>
            <a:pPr lvl="1"/>
            <a:r>
              <a:rPr lang="en-US" sz="4400" dirty="0" smtClean="0"/>
              <a:t>Secretary</a:t>
            </a:r>
          </a:p>
          <a:p>
            <a:r>
              <a:rPr lang="en-US" sz="4800" dirty="0" smtClean="0"/>
              <a:t>SASFAA Former Committee Chairs</a:t>
            </a:r>
            <a:endParaRPr lang="en-US" sz="4800" dirty="0"/>
          </a:p>
          <a:p>
            <a:pPr marL="0" indent="0">
              <a:buNone/>
            </a:pPr>
            <a:endParaRPr lang="en-US" dirty="0">
              <a:latin typeface="Helvet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15831"/>
          <a:stretch/>
        </p:blipFill>
        <p:spPr>
          <a:xfrm>
            <a:off x="9166123" y="2727143"/>
            <a:ext cx="2077064" cy="2462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" r="13361" b="-1800"/>
          <a:stretch/>
        </p:blipFill>
        <p:spPr>
          <a:xfrm>
            <a:off x="6813756" y="1976283"/>
            <a:ext cx="2241754" cy="26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6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Helvetic"/>
              </a:rPr>
              <a:t>SASFAA Board Members 17-18</a:t>
            </a:r>
            <a:endParaRPr lang="en-US" b="1" dirty="0">
              <a:latin typeface="Helvetic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90551" y="1607136"/>
            <a:ext cx="5157787" cy="490745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Elected Officers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90550" y="2097881"/>
            <a:ext cx="5157787" cy="3684588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Helvetic"/>
              </a:rPr>
              <a:t>Sharon Oliver, President (NC)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Helvetic"/>
              </a:rPr>
              <a:t>Bryan Erslan, President-Elect (KY)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Helvetic"/>
              </a:rPr>
              <a:t>Marian Dill, Past-President (TN)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Helvetic"/>
              </a:rPr>
              <a:t>Celena Tulloss, Vice-President (TN)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Helvetic"/>
              </a:rPr>
              <a:t>Wayne Kruger, Secretary (FL)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Helvetic"/>
              </a:rPr>
              <a:t>Jenelle Handcox, Treasurer (NC)</a:t>
            </a:r>
            <a:endParaRPr lang="en-US" sz="2400" b="1" dirty="0">
              <a:solidFill>
                <a:schemeClr val="bg1"/>
              </a:solidFill>
              <a:latin typeface="Helvet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4" y="1690688"/>
            <a:ext cx="5008845" cy="4021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549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</a:t>
            </a:r>
            <a:r>
              <a:rPr lang="en-US" b="1" dirty="0" smtClean="0"/>
              <a:t>ASFAA President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Helvetic"/>
              </a:rPr>
              <a:t>Attended SASFAA </a:t>
            </a:r>
            <a:r>
              <a:rPr lang="en-US" dirty="0" smtClean="0">
                <a:latin typeface="Helvetic"/>
              </a:rPr>
              <a:t>Board Meetings </a:t>
            </a:r>
            <a:r>
              <a:rPr lang="en-US" dirty="0">
                <a:latin typeface="Helvetic"/>
              </a:rPr>
              <a:t>with Voting Privileges </a:t>
            </a:r>
          </a:p>
          <a:p>
            <a:r>
              <a:rPr lang="en-US" dirty="0">
                <a:latin typeface="Helvetic"/>
              </a:rPr>
              <a:t>Updated Getting Involved PowerPoint</a:t>
            </a:r>
          </a:p>
          <a:p>
            <a:r>
              <a:rPr lang="en-US" dirty="0">
                <a:latin typeface="Helvetic"/>
              </a:rPr>
              <a:t>Reviewed and Completed State Presidents </a:t>
            </a:r>
            <a:r>
              <a:rPr lang="en-US" dirty="0" smtClean="0">
                <a:latin typeface="Helvetic"/>
              </a:rPr>
              <a:t>Guidebook </a:t>
            </a:r>
            <a:endParaRPr lang="en-US" dirty="0">
              <a:latin typeface="Helvetic"/>
            </a:endParaRPr>
          </a:p>
          <a:p>
            <a:r>
              <a:rPr lang="en-US" dirty="0">
                <a:latin typeface="Helvetic"/>
              </a:rPr>
              <a:t>Highlighted State Accomplishments in Board Reports</a:t>
            </a:r>
          </a:p>
          <a:p>
            <a:r>
              <a:rPr lang="en-US" dirty="0">
                <a:latin typeface="Helvetic"/>
              </a:rPr>
              <a:t>Participated in SASFAA’s Fashion Show and After </a:t>
            </a:r>
            <a:r>
              <a:rPr lang="en-US" dirty="0" smtClean="0">
                <a:latin typeface="Helvetic"/>
              </a:rPr>
              <a:t>Party</a:t>
            </a:r>
          </a:p>
          <a:p>
            <a:r>
              <a:rPr lang="en-US" dirty="0" smtClean="0">
                <a:latin typeface="Helvetic"/>
              </a:rPr>
              <a:t>Attended SASFAA’s Annual Conference</a:t>
            </a:r>
            <a:endParaRPr lang="en-US" dirty="0">
              <a:latin typeface="Helvetic"/>
            </a:endParaRPr>
          </a:p>
          <a:p>
            <a:r>
              <a:rPr lang="en-US" dirty="0">
                <a:latin typeface="Helvetic"/>
              </a:rPr>
              <a:t>Selected Recipients of the SASFAA Making A Difference </a:t>
            </a:r>
            <a:r>
              <a:rPr lang="en-US" dirty="0" smtClean="0">
                <a:latin typeface="Helvetic"/>
              </a:rPr>
              <a:t>Scholarship</a:t>
            </a:r>
          </a:p>
          <a:p>
            <a:r>
              <a:rPr lang="en-US" dirty="0" smtClean="0">
                <a:latin typeface="Helvetic"/>
              </a:rPr>
              <a:t>Voice on Behalf of FASFAA on the SASFAA Executive Board</a:t>
            </a:r>
            <a:endParaRPr lang="en-US" dirty="0">
              <a:latin typeface="Helvetic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Helvetic"/>
              </a:rPr>
              <a:t>SASFAA Elected Officers</a:t>
            </a:r>
            <a:endParaRPr lang="en-US" b="1" dirty="0">
              <a:latin typeface="Helvetic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79949" y="1690688"/>
            <a:ext cx="6835251" cy="490746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2018-19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9949" y="2181434"/>
            <a:ext cx="6835251" cy="3688424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elvetic"/>
              </a:rPr>
              <a:t>Bryan Erslan, President (KY)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elvetic"/>
              </a:rPr>
              <a:t>William “Bill” Spiers,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Helvetic"/>
              </a:rPr>
              <a:t>President-Elect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elvetic"/>
              </a:rPr>
              <a:t>(FL)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elvetic"/>
              </a:rPr>
              <a:t>Sharon Oliver, Past President (NC)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elvetic"/>
              </a:rPr>
              <a:t>Celena Tulloss, Vice-President  (TN)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elvetic"/>
              </a:rPr>
              <a:t>Tarik Boyd, Secretary (VA)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elvetic"/>
              </a:rPr>
              <a:t>Jenelle Handcox, Treasurer (NC)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Helvetic"/>
              </a:rPr>
              <a:t>Leah Louallen, Treasurer-Elect (TN)</a:t>
            </a:r>
          </a:p>
          <a:p>
            <a:endParaRPr lang="en-US" dirty="0"/>
          </a:p>
        </p:txBody>
      </p:sp>
      <p:pic>
        <p:nvPicPr>
          <p:cNvPr id="7" name="Picture 6" descr="C:\Users\soliver\AppData\Local\Microsoft\Windows\Temporary Internet Files\Content.Outlook\3U5TXSBF\DSCN07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683" y="1690688"/>
            <a:ext cx="3421626" cy="4179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7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Helvetic"/>
              </a:rPr>
              <a:t>Conference Sites</a:t>
            </a:r>
            <a:endParaRPr lang="en-US" b="1" dirty="0">
              <a:latin typeface="Helvet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976283"/>
            <a:ext cx="10515600" cy="4200679"/>
          </a:xfrm>
        </p:spPr>
        <p:txBody>
          <a:bodyPr>
            <a:normAutofit/>
          </a:bodyPr>
          <a:lstStyle/>
          <a:p>
            <a:r>
              <a:rPr lang="en-US" b="1" dirty="0">
                <a:latin typeface="Helvetic"/>
              </a:rPr>
              <a:t>Atlanta, GA</a:t>
            </a:r>
          </a:p>
          <a:p>
            <a:pPr lvl="1"/>
            <a:r>
              <a:rPr lang="en-US" dirty="0">
                <a:latin typeface="Helvetic"/>
              </a:rPr>
              <a:t>Grand Hyatt Buck Head</a:t>
            </a:r>
          </a:p>
          <a:p>
            <a:pPr lvl="1"/>
            <a:r>
              <a:rPr lang="en-US" dirty="0">
                <a:latin typeface="Helvetic"/>
              </a:rPr>
              <a:t>February 17-20, 2019	</a:t>
            </a:r>
          </a:p>
          <a:p>
            <a:pPr lvl="1"/>
            <a:r>
              <a:rPr lang="en-US" dirty="0">
                <a:latin typeface="Helvetic"/>
              </a:rPr>
              <a:t>Conference Chair – Katie Harrison (SC)</a:t>
            </a:r>
          </a:p>
          <a:p>
            <a:pPr marL="457200" lvl="1" indent="0">
              <a:buNone/>
            </a:pPr>
            <a:r>
              <a:rPr lang="en-US" dirty="0">
                <a:latin typeface="Helvetic"/>
              </a:rPr>
              <a:t>	</a:t>
            </a:r>
          </a:p>
          <a:p>
            <a:r>
              <a:rPr lang="en-US" b="1" dirty="0">
                <a:latin typeface="Helvetic"/>
              </a:rPr>
              <a:t>Norfolk, VA</a:t>
            </a:r>
          </a:p>
          <a:p>
            <a:pPr lvl="1"/>
            <a:r>
              <a:rPr lang="en-US" dirty="0">
                <a:latin typeface="Helvetic"/>
              </a:rPr>
              <a:t>Hilton Norfolk The Main</a:t>
            </a:r>
          </a:p>
          <a:p>
            <a:pPr lvl="1"/>
            <a:r>
              <a:rPr lang="en-US" dirty="0">
                <a:latin typeface="Helvetic"/>
              </a:rPr>
              <a:t>February 9-12, 2020</a:t>
            </a:r>
          </a:p>
          <a:p>
            <a:pPr marL="0" indent="0">
              <a:buNone/>
            </a:pPr>
            <a:endParaRPr lang="en-US" dirty="0">
              <a:latin typeface="Helvetic"/>
            </a:endParaRPr>
          </a:p>
        </p:txBody>
      </p:sp>
      <p:pic>
        <p:nvPicPr>
          <p:cNvPr id="4" name="Picture 8" descr="Image result for grand hyatt buckhead atlanta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291" y="2020885"/>
            <a:ext cx="3434275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e Main Exter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96" y="4126834"/>
            <a:ext cx="4407027" cy="205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52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003322" y="268103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46142" y="720374"/>
            <a:ext cx="3950110" cy="424731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Helvetic"/>
              </a:rPr>
              <a:t>Thank You FASFAA </a:t>
            </a:r>
          </a:p>
          <a:p>
            <a:pPr algn="ctr"/>
            <a:r>
              <a:rPr lang="en-US" sz="5400" dirty="0" smtClean="0">
                <a:latin typeface="Helvetic"/>
              </a:rPr>
              <a:t>for </a:t>
            </a:r>
          </a:p>
          <a:p>
            <a:pPr algn="ctr"/>
            <a:r>
              <a:rPr lang="en-US" sz="5400" dirty="0" smtClean="0">
                <a:latin typeface="Helvetic"/>
              </a:rPr>
              <a:t>Supporting SASFAA!</a:t>
            </a:r>
            <a:endParaRPr lang="en-US" sz="5400" dirty="0">
              <a:latin typeface="Helvet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7" b="-521"/>
          <a:stretch/>
        </p:blipFill>
        <p:spPr>
          <a:xfrm>
            <a:off x="314632" y="433161"/>
            <a:ext cx="6623588" cy="497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00051" y="1312606"/>
            <a:ext cx="41737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Brush Script MT" panose="03060802040406070304" pitchFamily="66" charset="0"/>
              </a:rPr>
              <a:t>Please VOLUNTEER </a:t>
            </a: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Brush Script MT" panose="03060802040406070304" pitchFamily="66" charset="0"/>
              </a:rPr>
              <a:t>for </a:t>
            </a: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Brush Script MT" panose="03060802040406070304" pitchFamily="66" charset="0"/>
              </a:rPr>
              <a:t>FASFAA &amp; SASFAA</a:t>
            </a:r>
          </a:p>
          <a:p>
            <a:pPr algn="ctr"/>
            <a:r>
              <a:rPr lang="en-US" sz="4400" dirty="0" smtClean="0">
                <a:solidFill>
                  <a:srgbClr val="002060"/>
                </a:solidFill>
                <a:latin typeface="Brush Script MT" panose="03060802040406070304" pitchFamily="66" charset="0"/>
              </a:rPr>
              <a:t>2018-19 </a:t>
            </a:r>
            <a:endParaRPr lang="en-US" sz="4400" dirty="0">
              <a:solidFill>
                <a:srgbClr val="00206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4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SASFAA Accomplishments for 2017-18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44487"/>
            <a:ext cx="10515600" cy="473247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Helvetic"/>
              </a:rPr>
              <a:t>Conducted Several Membership Surveys</a:t>
            </a:r>
          </a:p>
          <a:p>
            <a:pPr lvl="1"/>
            <a:r>
              <a:rPr lang="en-US" dirty="0" smtClean="0">
                <a:latin typeface="Helvetic"/>
              </a:rPr>
              <a:t>Pre-Conference Topics</a:t>
            </a:r>
          </a:p>
          <a:p>
            <a:pPr lvl="1"/>
            <a:r>
              <a:rPr lang="en-US" dirty="0" smtClean="0">
                <a:latin typeface="Helvetic"/>
              </a:rPr>
              <a:t>Conference Topics</a:t>
            </a:r>
          </a:p>
          <a:p>
            <a:pPr lvl="1"/>
            <a:r>
              <a:rPr lang="en-US" dirty="0" smtClean="0">
                <a:latin typeface="Helvetic"/>
              </a:rPr>
              <a:t>Legislative Survey</a:t>
            </a:r>
          </a:p>
          <a:p>
            <a:r>
              <a:rPr lang="en-US" sz="2400" dirty="0" smtClean="0">
                <a:latin typeface="Helvetic"/>
              </a:rPr>
              <a:t>Assessed </a:t>
            </a:r>
            <a:r>
              <a:rPr lang="en-US" sz="2400" dirty="0">
                <a:latin typeface="Helvetic"/>
              </a:rPr>
              <a:t>New Aid Officer’s </a:t>
            </a:r>
            <a:r>
              <a:rPr lang="en-US" sz="2400" dirty="0" smtClean="0">
                <a:latin typeface="Helvetic"/>
              </a:rPr>
              <a:t>Workshop</a:t>
            </a:r>
          </a:p>
          <a:p>
            <a:r>
              <a:rPr lang="en-US" sz="2400" dirty="0" smtClean="0">
                <a:latin typeface="Helvetic"/>
              </a:rPr>
              <a:t>Developed a 5-year Financial Plan</a:t>
            </a:r>
          </a:p>
          <a:p>
            <a:r>
              <a:rPr lang="en-US" sz="2400" dirty="0" smtClean="0">
                <a:latin typeface="Helvetic"/>
              </a:rPr>
              <a:t>Inaugural Enrollment Management Forum</a:t>
            </a:r>
          </a:p>
          <a:p>
            <a:r>
              <a:rPr lang="en-US" sz="2400" dirty="0" smtClean="0">
                <a:latin typeface="Helvetic"/>
              </a:rPr>
              <a:t>Developed and Awarded SASFAA Scholarship</a:t>
            </a:r>
          </a:p>
          <a:p>
            <a:r>
              <a:rPr lang="en-US" sz="2400" dirty="0" smtClean="0">
                <a:latin typeface="Helvetic"/>
              </a:rPr>
              <a:t>Invited Members to Attend Congressional </a:t>
            </a:r>
          </a:p>
          <a:p>
            <a:pPr marL="0" indent="0">
              <a:buNone/>
            </a:pPr>
            <a:r>
              <a:rPr lang="en-US" sz="2400" dirty="0">
                <a:latin typeface="Helvetic"/>
              </a:rPr>
              <a:t> </a:t>
            </a:r>
            <a:r>
              <a:rPr lang="en-US" sz="2400" dirty="0" smtClean="0">
                <a:latin typeface="Helvetic"/>
              </a:rPr>
              <a:t>  Hill Visits</a:t>
            </a:r>
          </a:p>
          <a:p>
            <a:r>
              <a:rPr lang="en-US" sz="2400" dirty="0" smtClean="0">
                <a:latin typeface="Helvetic"/>
              </a:rPr>
              <a:t>Live Streamed Awards Ceremony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684" y="1690687"/>
            <a:ext cx="3891116" cy="382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Membership Benefits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Training Sessions</a:t>
            </a:r>
          </a:p>
          <a:p>
            <a:r>
              <a:rPr lang="en-US" sz="4400" dirty="0" smtClean="0"/>
              <a:t>Advocacy</a:t>
            </a:r>
          </a:p>
          <a:p>
            <a:r>
              <a:rPr lang="en-US" sz="4400" dirty="0"/>
              <a:t>Networking </a:t>
            </a:r>
            <a:r>
              <a:rPr lang="en-US" sz="4400" dirty="0" smtClean="0"/>
              <a:t>Opportunities</a:t>
            </a:r>
          </a:p>
          <a:p>
            <a:r>
              <a:rPr lang="en-US" sz="4400" dirty="0" smtClean="0"/>
              <a:t>NASFAA Partnership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046" y="1690688"/>
            <a:ext cx="4399936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Training Sessions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89587"/>
            <a:ext cx="10515600" cy="436291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"/>
              </a:rPr>
              <a:t>Webinars</a:t>
            </a:r>
          </a:p>
          <a:p>
            <a:pPr lvl="1"/>
            <a:r>
              <a:rPr lang="en-US" dirty="0">
                <a:latin typeface="Helvetic"/>
              </a:rPr>
              <a:t>Satisfactory Academic </a:t>
            </a:r>
            <a:r>
              <a:rPr lang="en-US" dirty="0" smtClean="0">
                <a:latin typeface="Helvetic"/>
              </a:rPr>
              <a:t>Progress – November, 2017</a:t>
            </a:r>
            <a:endParaRPr lang="en-US" dirty="0">
              <a:latin typeface="Helvetic"/>
            </a:endParaRPr>
          </a:p>
          <a:p>
            <a:pPr lvl="1"/>
            <a:r>
              <a:rPr lang="en-US" dirty="0">
                <a:latin typeface="Helvetic"/>
              </a:rPr>
              <a:t>Legislative Advocacy- Everything You Need to Know- </a:t>
            </a:r>
            <a:r>
              <a:rPr lang="en-US" dirty="0" smtClean="0">
                <a:latin typeface="Helvetic"/>
              </a:rPr>
              <a:t>November, 2017</a:t>
            </a:r>
            <a:endParaRPr lang="en-US" dirty="0">
              <a:latin typeface="Helvetic"/>
            </a:endParaRPr>
          </a:p>
          <a:p>
            <a:pPr lvl="1"/>
            <a:r>
              <a:rPr lang="en-US" dirty="0">
                <a:latin typeface="Helvetic"/>
              </a:rPr>
              <a:t>SAR comment Codes- </a:t>
            </a:r>
            <a:r>
              <a:rPr lang="en-US" dirty="0" smtClean="0">
                <a:latin typeface="Helvetic"/>
              </a:rPr>
              <a:t>February, </a:t>
            </a:r>
            <a:r>
              <a:rPr lang="en-US" dirty="0">
                <a:latin typeface="Helvetic"/>
              </a:rPr>
              <a:t>2018</a:t>
            </a:r>
          </a:p>
          <a:p>
            <a:pPr lvl="1"/>
            <a:r>
              <a:rPr lang="en-US" dirty="0">
                <a:latin typeface="Helvetic"/>
              </a:rPr>
              <a:t>Professional Judgment, Best Practices and Practical Examples- </a:t>
            </a:r>
            <a:r>
              <a:rPr lang="en-US" dirty="0" smtClean="0">
                <a:latin typeface="Helvetic"/>
              </a:rPr>
              <a:t>March, 2018</a:t>
            </a:r>
            <a:endParaRPr lang="en-US" dirty="0">
              <a:latin typeface="Helvetic"/>
            </a:endParaRPr>
          </a:p>
          <a:p>
            <a:r>
              <a:rPr lang="en-US" dirty="0" smtClean="0">
                <a:latin typeface="Helvetic"/>
              </a:rPr>
              <a:t>Enrollment Management Forum</a:t>
            </a:r>
          </a:p>
          <a:p>
            <a:r>
              <a:rPr lang="en-US" dirty="0" smtClean="0">
                <a:latin typeface="Helvetic"/>
              </a:rPr>
              <a:t>Pre-Conference Workshops</a:t>
            </a:r>
          </a:p>
          <a:p>
            <a:pPr lvl="1"/>
            <a:r>
              <a:rPr lang="en-US" dirty="0" smtClean="0">
                <a:latin typeface="Helvetic"/>
              </a:rPr>
              <a:t>Professional Judgement – “PJ in the Era of PPY”</a:t>
            </a:r>
          </a:p>
          <a:p>
            <a:pPr lvl="1"/>
            <a:r>
              <a:rPr lang="en-US" dirty="0" smtClean="0">
                <a:latin typeface="Helvetic"/>
              </a:rPr>
              <a:t>Excel for Financial Aid – “Going Beyond Worksheets”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256"/>
          </a:xfrm>
        </p:spPr>
        <p:txBody>
          <a:bodyPr/>
          <a:lstStyle/>
          <a:p>
            <a:pPr algn="ctr"/>
            <a:r>
              <a:rPr lang="en-US" b="1" dirty="0" smtClean="0"/>
              <a:t>Training Sessions (Cont.)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091383"/>
            <a:ext cx="10515600" cy="52209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55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Annual SASFAA Conference</a:t>
            </a:r>
          </a:p>
          <a:p>
            <a:r>
              <a:rPr lang="en-US" dirty="0" smtClean="0">
                <a:latin typeface="Helvetic"/>
              </a:rPr>
              <a:t>February 11-14, 2018, Alexandria</a:t>
            </a:r>
            <a:r>
              <a:rPr lang="en-US" dirty="0">
                <a:latin typeface="Helvetic"/>
              </a:rPr>
              <a:t>, </a:t>
            </a:r>
            <a:r>
              <a:rPr lang="en-US" dirty="0" smtClean="0">
                <a:latin typeface="Helvetic"/>
              </a:rPr>
              <a:t>VA</a:t>
            </a:r>
          </a:p>
          <a:p>
            <a:r>
              <a:rPr lang="en-US" dirty="0" smtClean="0">
                <a:latin typeface="Helvetic"/>
              </a:rPr>
              <a:t>Over 350 attendees</a:t>
            </a:r>
          </a:p>
          <a:p>
            <a:r>
              <a:rPr lang="en-US" dirty="0" smtClean="0">
                <a:latin typeface="Helvetic"/>
              </a:rPr>
              <a:t>33 Sponsors</a:t>
            </a:r>
          </a:p>
          <a:p>
            <a:r>
              <a:rPr lang="en-US" dirty="0" smtClean="0">
                <a:latin typeface="Helvetic"/>
              </a:rPr>
              <a:t>General Sessions (5)</a:t>
            </a:r>
          </a:p>
          <a:p>
            <a:r>
              <a:rPr lang="en-US" dirty="0" smtClean="0">
                <a:latin typeface="Helvetic"/>
              </a:rPr>
              <a:t>Department of Education Officials (6)</a:t>
            </a:r>
          </a:p>
          <a:p>
            <a:r>
              <a:rPr lang="en-US" dirty="0" smtClean="0">
                <a:latin typeface="Helvetic"/>
              </a:rPr>
              <a:t>NASFAA Representatives (3)</a:t>
            </a:r>
          </a:p>
          <a:p>
            <a:r>
              <a:rPr lang="en-US" dirty="0" smtClean="0">
                <a:latin typeface="Helvetic"/>
              </a:rPr>
              <a:t>Concurrent Sessions (Nearly 50)</a:t>
            </a:r>
          </a:p>
          <a:p>
            <a:r>
              <a:rPr lang="en-US" dirty="0">
                <a:latin typeface="Helvetic"/>
              </a:rPr>
              <a:t>Charity - The Possibilities Project </a:t>
            </a:r>
          </a:p>
          <a:p>
            <a:pPr lvl="1"/>
            <a:r>
              <a:rPr lang="en-US" dirty="0">
                <a:latin typeface="Helvetic"/>
              </a:rPr>
              <a:t>Support Aged Out of Foster Care Youth</a:t>
            </a:r>
          </a:p>
          <a:p>
            <a:r>
              <a:rPr lang="en-US" dirty="0" smtClean="0">
                <a:latin typeface="Helvetic"/>
              </a:rPr>
              <a:t>Keynote </a:t>
            </a:r>
            <a:r>
              <a:rPr lang="en-US" dirty="0">
                <a:latin typeface="Helvetic"/>
              </a:rPr>
              <a:t>Speaker – A. Hasan Davis, J. D.</a:t>
            </a:r>
          </a:p>
          <a:p>
            <a:r>
              <a:rPr lang="en-US" dirty="0">
                <a:latin typeface="Helvetic"/>
              </a:rPr>
              <a:t>Regional Exchange - RMASFAA President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78" y="1275737"/>
            <a:ext cx="4399936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748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Spring Training Events 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89587"/>
            <a:ext cx="10515600" cy="43629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Helvetic"/>
              </a:rPr>
              <a:t>Webinars</a:t>
            </a:r>
          </a:p>
          <a:p>
            <a:r>
              <a:rPr lang="en-US" dirty="0" smtClean="0">
                <a:latin typeface="Helvetic"/>
              </a:rPr>
              <a:t>Credit </a:t>
            </a:r>
            <a:r>
              <a:rPr lang="en-US" dirty="0">
                <a:latin typeface="Helvetic"/>
              </a:rPr>
              <a:t>Education with Experian- </a:t>
            </a:r>
            <a:r>
              <a:rPr lang="en-US" b="1" dirty="0" smtClean="0">
                <a:latin typeface="Helvetic"/>
              </a:rPr>
              <a:t>April 5, 2018</a:t>
            </a:r>
          </a:p>
          <a:p>
            <a:r>
              <a:rPr lang="en-US" dirty="0">
                <a:latin typeface="Helvetic"/>
              </a:rPr>
              <a:t>“Tax Reform: How it Affects Students, Parents and Colleges</a:t>
            </a:r>
            <a:r>
              <a:rPr lang="en-US" dirty="0" smtClean="0">
                <a:latin typeface="Helvetic"/>
              </a:rPr>
              <a:t>” – </a:t>
            </a:r>
            <a:r>
              <a:rPr lang="en-US" b="1" dirty="0" smtClean="0">
                <a:latin typeface="Helvetic"/>
              </a:rPr>
              <a:t>April 19, 2018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Helvetic"/>
            </a:endParaRPr>
          </a:p>
          <a:p>
            <a:pPr marL="0" indent="0">
              <a:buNone/>
            </a:pPr>
            <a:r>
              <a:rPr lang="en-US" b="1" dirty="0" smtClean="0">
                <a:latin typeface="Helvetic"/>
              </a:rPr>
              <a:t>Summer New Aid Officer’s Workshop –120 Participants(Capacity)</a:t>
            </a:r>
          </a:p>
          <a:p>
            <a:r>
              <a:rPr lang="en-US" dirty="0" smtClean="0">
                <a:latin typeface="Helvetic"/>
              </a:rPr>
              <a:t>Unique Training Opportunity</a:t>
            </a:r>
          </a:p>
          <a:p>
            <a:r>
              <a:rPr lang="en-US" dirty="0" smtClean="0">
                <a:latin typeface="Helvetic"/>
              </a:rPr>
              <a:t>One Week of Hands on Financial Aid Training </a:t>
            </a:r>
          </a:p>
          <a:p>
            <a:r>
              <a:rPr lang="en-US" dirty="0" smtClean="0">
                <a:latin typeface="Helvetic"/>
              </a:rPr>
              <a:t>Designed for Relatively New Financial Aid Professionals or </a:t>
            </a:r>
          </a:p>
          <a:p>
            <a:pPr marL="0" indent="0">
              <a:buNone/>
            </a:pPr>
            <a:r>
              <a:rPr lang="en-US" dirty="0">
                <a:latin typeface="Helvetic"/>
              </a:rPr>
              <a:t> </a:t>
            </a:r>
            <a:r>
              <a:rPr lang="en-US" dirty="0" smtClean="0">
                <a:latin typeface="Helvetic"/>
              </a:rPr>
              <a:t> Refresher for Experienced Professionals</a:t>
            </a:r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0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 Summer Training Event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25625"/>
            <a:ext cx="5943600" cy="19513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4358652"/>
            <a:ext cx="6096000" cy="16471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Helvetic"/>
                <a:ea typeface="Calibri" panose="020F0502020204030204" pitchFamily="34" charset="0"/>
                <a:cs typeface="Times New Roman" panose="02020603050405020304" pitchFamily="18" charset="0"/>
              </a:rPr>
              <a:t>Wofford College - Spartanburg, SC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Helvetic"/>
                <a:ea typeface="Calibri" panose="020F0502020204030204" pitchFamily="34" charset="0"/>
                <a:cs typeface="Times New Roman" panose="02020603050405020304" pitchFamily="18" charset="0"/>
              </a:rPr>
              <a:t>June 3-8, 2018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Helvetic"/>
                <a:ea typeface="Calibri" panose="020F0502020204030204" pitchFamily="34" charset="0"/>
                <a:cs typeface="Times New Roman" panose="02020603050405020304" pitchFamily="18" charset="0"/>
              </a:rPr>
              <a:t>SASFAA.org/NAOW2018</a:t>
            </a:r>
            <a:endParaRPr lang="en-US" sz="2800" b="1" dirty="0">
              <a:effectLst/>
              <a:latin typeface="Helvetic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Helvetic"/>
              </a:rPr>
              <a:t>Advocacy</a:t>
            </a:r>
            <a:endParaRPr lang="en-US" b="1" dirty="0">
              <a:latin typeface="Helvet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 smtClean="0">
                <a:latin typeface="Helvetic"/>
              </a:rPr>
              <a:t>SASFAA Hill Visits</a:t>
            </a:r>
            <a:endParaRPr lang="en-US" sz="3400" dirty="0">
              <a:latin typeface="Helvetic"/>
            </a:endParaRPr>
          </a:p>
          <a:p>
            <a:pPr lvl="1"/>
            <a:r>
              <a:rPr lang="en-US" sz="3400" dirty="0" smtClean="0">
                <a:latin typeface="Helvetic"/>
              </a:rPr>
              <a:t>Held during the Annual Conference</a:t>
            </a:r>
          </a:p>
          <a:p>
            <a:pPr lvl="1"/>
            <a:r>
              <a:rPr lang="en-US" sz="3400" dirty="0" smtClean="0">
                <a:latin typeface="Helvetic"/>
              </a:rPr>
              <a:t>18 SASFAA Members Participated</a:t>
            </a:r>
          </a:p>
          <a:p>
            <a:pPr lvl="1"/>
            <a:r>
              <a:rPr lang="en-US" sz="3400" dirty="0" smtClean="0">
                <a:latin typeface="Helvetic"/>
              </a:rPr>
              <a:t>5 Senators</a:t>
            </a:r>
          </a:p>
          <a:p>
            <a:pPr lvl="1"/>
            <a:r>
              <a:rPr lang="en-US" sz="3400" dirty="0" smtClean="0">
                <a:latin typeface="Helvetic"/>
              </a:rPr>
              <a:t>11 House of Representatives</a:t>
            </a:r>
          </a:p>
          <a:p>
            <a:r>
              <a:rPr lang="en-US" sz="3400" dirty="0" smtClean="0">
                <a:latin typeface="Helvetic"/>
              </a:rPr>
              <a:t>NASFAA Leadership Conference</a:t>
            </a:r>
          </a:p>
          <a:p>
            <a:pPr lvl="1"/>
            <a:r>
              <a:rPr lang="en-US" sz="3400" dirty="0" smtClean="0">
                <a:latin typeface="Helvetic"/>
              </a:rPr>
              <a:t>SASFAA Members 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CE37B26-E2C4-4354-8DAB-EE66518BEEF5}" vid="{16EFCB20-3AB6-4381-B0DC-423E7AD647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4086</TotalTime>
  <Words>807</Words>
  <Application>Microsoft Office PowerPoint</Application>
  <PresentationFormat>Widescreen</PresentationFormat>
  <Paragraphs>184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Brush Script MT</vt:lpstr>
      <vt:lpstr>Calibri</vt:lpstr>
      <vt:lpstr>Calibri Light</vt:lpstr>
      <vt:lpstr>Helvetic</vt:lpstr>
      <vt:lpstr>Times New Roman</vt:lpstr>
      <vt:lpstr>Office Theme</vt:lpstr>
      <vt:lpstr>SASFAA Update</vt:lpstr>
      <vt:lpstr>FASFAA President</vt:lpstr>
      <vt:lpstr>SASFAA Accomplishments for 2017-18</vt:lpstr>
      <vt:lpstr>Membership Benefits</vt:lpstr>
      <vt:lpstr>Training Sessions</vt:lpstr>
      <vt:lpstr>Training Sessions (Cont.)</vt:lpstr>
      <vt:lpstr>Spring Training Events  </vt:lpstr>
      <vt:lpstr> Summer Training Event</vt:lpstr>
      <vt:lpstr>Advocacy</vt:lpstr>
      <vt:lpstr>Advocacy Topics and SASFAA Position</vt:lpstr>
      <vt:lpstr>Networking Opportunities</vt:lpstr>
      <vt:lpstr>NASFAA Partnership</vt:lpstr>
      <vt:lpstr>SASFAA Making A Difference Scholarship</vt:lpstr>
      <vt:lpstr>Scholarship Applicants by State</vt:lpstr>
      <vt:lpstr>Making A Difference Scholarship Winners</vt:lpstr>
      <vt:lpstr>Florida Volunteers</vt:lpstr>
      <vt:lpstr>Florida Volunteers (Cont.)</vt:lpstr>
      <vt:lpstr>Special Recognition</vt:lpstr>
      <vt:lpstr>SASFAA Board Members 17-18</vt:lpstr>
      <vt:lpstr>SASFAA Elected Officers</vt:lpstr>
      <vt:lpstr>Conference Sites</vt:lpstr>
      <vt:lpstr>PowerPoint Presentation</vt:lpstr>
      <vt:lpstr>PowerPoint Presentation</vt:lpstr>
    </vt:vector>
  </TitlesOfParts>
  <Company>North Carolina Central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SASFAA Update</dc:title>
  <dc:creator>Oliver, Sharon J</dc:creator>
  <cp:lastModifiedBy>Erslan, Bryan</cp:lastModifiedBy>
  <cp:revision>105</cp:revision>
  <dcterms:created xsi:type="dcterms:W3CDTF">2018-03-20T19:18:35Z</dcterms:created>
  <dcterms:modified xsi:type="dcterms:W3CDTF">2018-05-31T11:20:27Z</dcterms:modified>
</cp:coreProperties>
</file>