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5" autoAdjust="0"/>
    <p:restoredTop sz="94637" autoAdjust="0"/>
  </p:normalViewPr>
  <p:slideViewPr>
    <p:cSldViewPr snapToGrid="0">
      <p:cViewPr varScale="1">
        <p:scale>
          <a:sx n="75" d="100"/>
          <a:sy n="75" d="100"/>
        </p:scale>
        <p:origin x="-84" y="-86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E5CC77-7ABD-41A5-894C-7583B855CE69}" type="datetimeFigureOut">
              <a:rPr lang="en-US" smtClean="0"/>
              <a:pPr/>
              <a:t>5/10/2018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81ED4B2-9738-4417-9967-5416269F5244}" type="slidenum">
              <a:rPr lang="en-US" smtClean="0"/>
              <a:pPr/>
              <a:t>‹#›</a:t>
            </a:fld>
            <a:endParaRPr lang="en-US" dirty="0"/>
          </a:p>
        </p:txBody>
      </p:sp>
    </p:spTree>
    <p:extLst>
      <p:ext uri="{BB962C8B-B14F-4D97-AF65-F5344CB8AC3E}">
        <p14:creationId xmlns="" xmlns:p14="http://schemas.microsoft.com/office/powerpoint/2010/main" val="22653653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572400-E133-48CC-93E8-E4E17D17FAF1}" type="datetimeFigureOut">
              <a:rPr lang="en-US" smtClean="0"/>
              <a:pPr/>
              <a:t>5/10/2018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6C3C55-E36B-4D1E-8071-C6EB9D96475F}" type="slidenum">
              <a:rPr lang="en-US" smtClean="0"/>
              <a:pPr/>
              <a:t>‹#›</a:t>
            </a:fld>
            <a:endParaRPr lang="en-US" dirty="0"/>
          </a:p>
        </p:txBody>
      </p:sp>
    </p:spTree>
    <p:extLst>
      <p:ext uri="{BB962C8B-B14F-4D97-AF65-F5344CB8AC3E}">
        <p14:creationId xmlns="" xmlns:p14="http://schemas.microsoft.com/office/powerpoint/2010/main" val="26818156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Droplets-HD-Title-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a:xfrm>
            <a:off x="10440988" y="6432550"/>
            <a:ext cx="973137" cy="365125"/>
          </a:xfrm>
        </p:spPr>
        <p:txBody>
          <a:bodyPr/>
          <a:lstStyle>
            <a:lvl1pPr>
              <a:defRPr/>
            </a:lvl1pPr>
          </a:lstStyle>
          <a:p>
            <a:pPr>
              <a:defRPr/>
            </a:pPr>
            <a:fld id="{C4BDA121-EAB9-4BFF-9B5C-AF8E8A5A500E}" type="datetimeFigureOut">
              <a:rPr lang="en-US"/>
              <a:pPr>
                <a:defRPr/>
              </a:pPr>
              <a:t>5/10/2018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1428413" y="6432550"/>
            <a:ext cx="763587" cy="365125"/>
          </a:xfrm>
        </p:spPr>
        <p:txBody>
          <a:bodyPr/>
          <a:lstStyle>
            <a:lvl1pPr>
              <a:defRPr/>
            </a:lvl1pPr>
          </a:lstStyle>
          <a:p>
            <a:pPr>
              <a:defRPr/>
            </a:pPr>
            <a:fld id="{AE76FCD2-8CDF-43EE-B0E5-982570F85212}" type="slidenum">
              <a:rPr lang="en-US"/>
              <a:pPr>
                <a:defRPr/>
              </a:pPr>
              <a:t>‹#›</a:t>
            </a:fld>
            <a:endParaRPr lang="en-US"/>
          </a:p>
        </p:txBody>
      </p:sp>
    </p:spTree>
    <p:extLst>
      <p:ext uri="{BB962C8B-B14F-4D97-AF65-F5344CB8AC3E}">
        <p14:creationId xmlns="" xmlns:p14="http://schemas.microsoft.com/office/powerpoint/2010/main" val="251264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897D56C0-EBA9-49E9-9017-D84CE4F75699}" type="datetimeFigureOut">
              <a:rPr lang="en-US"/>
              <a:pPr>
                <a:defRPr/>
              </a:pPr>
              <a:t>5/10/2018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2D1C055-6E64-4CD4-A17E-B5B46D5A76F9}" type="slidenum">
              <a:rPr lang="en-US"/>
              <a:pPr>
                <a:defRPr/>
              </a:pPr>
              <a:t>‹#›</a:t>
            </a:fld>
            <a:endParaRPr lang="en-US"/>
          </a:p>
        </p:txBody>
      </p:sp>
    </p:spTree>
    <p:extLst>
      <p:ext uri="{BB962C8B-B14F-4D97-AF65-F5344CB8AC3E}">
        <p14:creationId xmlns="" xmlns:p14="http://schemas.microsoft.com/office/powerpoint/2010/main" val="75845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6FC98609-5B26-4AEC-BBD2-B646B3A63C02}" type="datetimeFigureOut">
              <a:rPr lang="en-US"/>
              <a:pPr>
                <a:defRPr/>
              </a:pPr>
              <a:t>5/10/2018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9375A3B-BA20-45EE-96D0-9E44D0929F12}" type="slidenum">
              <a:rPr lang="en-US"/>
              <a:pPr>
                <a:defRPr/>
              </a:pPr>
              <a:t>‹#›</a:t>
            </a:fld>
            <a:endParaRPr lang="en-US"/>
          </a:p>
        </p:txBody>
      </p:sp>
    </p:spTree>
    <p:extLst>
      <p:ext uri="{BB962C8B-B14F-4D97-AF65-F5344CB8AC3E}">
        <p14:creationId xmlns="" xmlns:p14="http://schemas.microsoft.com/office/powerpoint/2010/main" val="96801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4"/>
          <p:cNvSpPr>
            <a:spLocks noGrp="1"/>
          </p:cNvSpPr>
          <p:nvPr>
            <p:ph type="dt" sz="half" idx="14"/>
          </p:nvPr>
        </p:nvSpPr>
        <p:spPr/>
        <p:txBody>
          <a:bodyPr/>
          <a:lstStyle>
            <a:lvl1pPr>
              <a:defRPr/>
            </a:lvl1pPr>
          </a:lstStyle>
          <a:p>
            <a:pPr>
              <a:defRPr/>
            </a:pPr>
            <a:fld id="{351919E7-020B-45C1-968B-C058F75F38C2}" type="datetimeFigureOut">
              <a:rPr lang="en-US"/>
              <a:pPr>
                <a:defRPr/>
              </a:pPr>
              <a:t>5/10/2018</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9F0524CA-7F17-42A9-AE7C-7C15BB4CC240}" type="slidenum">
              <a:rPr lang="en-US"/>
              <a:pPr>
                <a:defRPr/>
              </a:pPr>
              <a:t>‹#›</a:t>
            </a:fld>
            <a:endParaRPr lang="en-US"/>
          </a:p>
        </p:txBody>
      </p:sp>
    </p:spTree>
    <p:extLst>
      <p:ext uri="{BB962C8B-B14F-4D97-AF65-F5344CB8AC3E}">
        <p14:creationId xmlns="" xmlns:p14="http://schemas.microsoft.com/office/powerpoint/2010/main" val="175275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A2CEAF61-2C0F-4A73-8648-FAD96D1498F2}" type="datetimeFigureOut">
              <a:rPr lang="en-US"/>
              <a:pPr>
                <a:defRPr/>
              </a:pPr>
              <a:t>5/10/2018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D0628C1-6EA1-4980-8A0B-F1138EA5D233}" type="slidenum">
              <a:rPr lang="en-US"/>
              <a:pPr>
                <a:defRPr/>
              </a:pPr>
              <a:t>‹#›</a:t>
            </a:fld>
            <a:endParaRPr lang="en-US"/>
          </a:p>
        </p:txBody>
      </p:sp>
    </p:spTree>
    <p:extLst>
      <p:ext uri="{BB962C8B-B14F-4D97-AF65-F5344CB8AC3E}">
        <p14:creationId xmlns="" xmlns:p14="http://schemas.microsoft.com/office/powerpoint/2010/main" val="2991609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13"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Date Placeholder 2"/>
          <p:cNvSpPr>
            <a:spLocks noGrp="1"/>
          </p:cNvSpPr>
          <p:nvPr>
            <p:ph type="dt" sz="half" idx="18"/>
          </p:nvPr>
        </p:nvSpPr>
        <p:spPr/>
        <p:txBody>
          <a:bodyPr/>
          <a:lstStyle>
            <a:lvl1pPr>
              <a:defRPr/>
            </a:lvl1pPr>
          </a:lstStyle>
          <a:p>
            <a:pPr>
              <a:defRPr/>
            </a:pPr>
            <a:fld id="{55026E54-1A7B-4027-BD5C-54211D49F21D}" type="datetimeFigureOut">
              <a:rPr lang="en-US"/>
              <a:pPr>
                <a:defRPr/>
              </a:pPr>
              <a:t>5/10/2018</a:t>
            </a:fld>
            <a:endParaRPr lang="en-US"/>
          </a:p>
        </p:txBody>
      </p:sp>
      <p:sp>
        <p:nvSpPr>
          <p:cNvPr id="16" name="Footer Placeholder 3"/>
          <p:cNvSpPr>
            <a:spLocks noGrp="1"/>
          </p:cNvSpPr>
          <p:nvPr>
            <p:ph type="ftr" sz="quarter" idx="19"/>
          </p:nvPr>
        </p:nvSpPr>
        <p:spPr/>
        <p:txBody>
          <a:bodyPr/>
          <a:lstStyle>
            <a:lvl1pPr>
              <a:defRPr/>
            </a:lvl1pPr>
          </a:lstStyle>
          <a:p>
            <a:pPr>
              <a:defRPr/>
            </a:pPr>
            <a:endParaRPr lang="en-US"/>
          </a:p>
        </p:txBody>
      </p:sp>
      <p:sp>
        <p:nvSpPr>
          <p:cNvPr id="17" name="Slide Number Placeholder 4"/>
          <p:cNvSpPr>
            <a:spLocks noGrp="1"/>
          </p:cNvSpPr>
          <p:nvPr>
            <p:ph type="sldNum" sz="quarter" idx="20"/>
          </p:nvPr>
        </p:nvSpPr>
        <p:spPr/>
        <p:txBody>
          <a:bodyPr/>
          <a:lstStyle>
            <a:lvl1pPr>
              <a:defRPr/>
            </a:lvl1pPr>
          </a:lstStyle>
          <a:p>
            <a:pPr>
              <a:defRPr/>
            </a:pPr>
            <a:fld id="{EB7A9DCE-B93A-4D82-AA8F-FDB8C21318B5}" type="slidenum">
              <a:rPr lang="en-US"/>
              <a:pPr>
                <a:defRPr/>
              </a:pPr>
              <a:t>‹#›</a:t>
            </a:fld>
            <a:endParaRPr lang="en-US"/>
          </a:p>
        </p:txBody>
      </p:sp>
    </p:spTree>
    <p:extLst>
      <p:ext uri="{BB962C8B-B14F-4D97-AF65-F5344CB8AC3E}">
        <p14:creationId xmlns="" xmlns:p14="http://schemas.microsoft.com/office/powerpoint/2010/main" val="1934658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12"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Date Placeholder 2"/>
          <p:cNvSpPr>
            <a:spLocks noGrp="1"/>
          </p:cNvSpPr>
          <p:nvPr>
            <p:ph type="dt" sz="half" idx="23"/>
          </p:nvPr>
        </p:nvSpPr>
        <p:spPr/>
        <p:txBody>
          <a:bodyPr/>
          <a:lstStyle>
            <a:lvl1pPr>
              <a:defRPr/>
            </a:lvl1pPr>
          </a:lstStyle>
          <a:p>
            <a:pPr>
              <a:defRPr/>
            </a:pPr>
            <a:fld id="{CD27BAC5-9E4F-443A-972E-04ABE32C7D2E}" type="datetimeFigureOut">
              <a:rPr lang="en-US"/>
              <a:pPr>
                <a:defRPr/>
              </a:pPr>
              <a:t>5/10/2018</a:t>
            </a:fld>
            <a:endParaRPr lang="en-US"/>
          </a:p>
        </p:txBody>
      </p:sp>
      <p:sp>
        <p:nvSpPr>
          <p:cNvPr id="14" name="Footer Placeholder 3"/>
          <p:cNvSpPr>
            <a:spLocks noGrp="1"/>
          </p:cNvSpPr>
          <p:nvPr>
            <p:ph type="ftr" sz="quarter" idx="24"/>
          </p:nvPr>
        </p:nvSpPr>
        <p:spPr/>
        <p:txBody>
          <a:bodyPr/>
          <a:lstStyle>
            <a:lvl1pPr>
              <a:defRPr/>
            </a:lvl1pPr>
          </a:lstStyle>
          <a:p>
            <a:pPr>
              <a:defRPr/>
            </a:pPr>
            <a:endParaRPr lang="en-US"/>
          </a:p>
        </p:txBody>
      </p:sp>
      <p:sp>
        <p:nvSpPr>
          <p:cNvPr id="15" name="Slide Number Placeholder 4"/>
          <p:cNvSpPr>
            <a:spLocks noGrp="1"/>
          </p:cNvSpPr>
          <p:nvPr>
            <p:ph type="sldNum" sz="quarter" idx="25"/>
          </p:nvPr>
        </p:nvSpPr>
        <p:spPr/>
        <p:txBody>
          <a:bodyPr/>
          <a:lstStyle>
            <a:lvl1pPr>
              <a:defRPr/>
            </a:lvl1pPr>
          </a:lstStyle>
          <a:p>
            <a:pPr>
              <a:defRPr/>
            </a:pPr>
            <a:fld id="{24646CF5-C35A-4559-B6BF-DE9CE7B7959F}" type="slidenum">
              <a:rPr lang="en-US"/>
              <a:pPr>
                <a:defRPr/>
              </a:pPr>
              <a:t>‹#›</a:t>
            </a:fld>
            <a:endParaRPr lang="en-US"/>
          </a:p>
        </p:txBody>
      </p:sp>
    </p:spTree>
    <p:extLst>
      <p:ext uri="{BB962C8B-B14F-4D97-AF65-F5344CB8AC3E}">
        <p14:creationId xmlns="" xmlns:p14="http://schemas.microsoft.com/office/powerpoint/2010/main" val="3592129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4"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550CD4CF-E12E-497E-A552-8B8518159B01}" type="datetimeFigureOut">
              <a:rPr lang="en-US"/>
              <a:pPr>
                <a:defRPr/>
              </a:pPr>
              <a:t>5/10/2018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32E203F-FFAE-495A-8AAB-0FEAF3912CE7}" type="slidenum">
              <a:rPr lang="en-US"/>
              <a:pPr>
                <a:defRPr/>
              </a:pPr>
              <a:t>‹#›</a:t>
            </a:fld>
            <a:endParaRPr lang="en-US"/>
          </a:p>
        </p:txBody>
      </p:sp>
    </p:spTree>
    <p:extLst>
      <p:ext uri="{BB962C8B-B14F-4D97-AF65-F5344CB8AC3E}">
        <p14:creationId xmlns="" xmlns:p14="http://schemas.microsoft.com/office/powerpoint/2010/main" val="2964263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4"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9B8725BF-C61C-4C5C-A605-8878470DEAF7}" type="datetimeFigureOut">
              <a:rPr lang="en-US"/>
              <a:pPr>
                <a:defRPr/>
              </a:pPr>
              <a:t>5/10/2018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D65515F-6B59-4943-BCBA-703BF5B2BB86}" type="slidenum">
              <a:rPr lang="en-US"/>
              <a:pPr>
                <a:defRPr/>
              </a:pPr>
              <a:t>‹#›</a:t>
            </a:fld>
            <a:endParaRPr lang="en-US"/>
          </a:p>
        </p:txBody>
      </p:sp>
    </p:spTree>
    <p:extLst>
      <p:ext uri="{BB962C8B-B14F-4D97-AF65-F5344CB8AC3E}">
        <p14:creationId xmlns="" xmlns:p14="http://schemas.microsoft.com/office/powerpoint/2010/main" val="89999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4"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16E4679A-C0CC-47E2-A12A-827143CDB83A}" type="datetimeFigureOut">
              <a:rPr lang="en-US"/>
              <a:pPr>
                <a:defRPr/>
              </a:pPr>
              <a:t>5/10/2018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FFCE124-C16A-4AA8-BB68-00FACB495F14}" type="slidenum">
              <a:rPr lang="en-US"/>
              <a:pPr>
                <a:defRPr/>
              </a:pPr>
              <a:t>‹#›</a:t>
            </a:fld>
            <a:endParaRPr lang="en-US"/>
          </a:p>
        </p:txBody>
      </p:sp>
    </p:spTree>
    <p:extLst>
      <p:ext uri="{BB962C8B-B14F-4D97-AF65-F5344CB8AC3E}">
        <p14:creationId xmlns="" xmlns:p14="http://schemas.microsoft.com/office/powerpoint/2010/main" val="224142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4"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01537463-88BA-491A-A5C6-A97B8B436985}" type="datetimeFigureOut">
              <a:rPr lang="en-US"/>
              <a:pPr>
                <a:defRPr/>
              </a:pPr>
              <a:t>5/10/2018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FEEEBB-4044-49ED-8D66-07F1F6BABA48}" type="slidenum">
              <a:rPr lang="en-US"/>
              <a:pPr>
                <a:defRPr/>
              </a:pPr>
              <a:t>‹#›</a:t>
            </a:fld>
            <a:endParaRPr lang="en-US"/>
          </a:p>
        </p:txBody>
      </p:sp>
    </p:spTree>
    <p:extLst>
      <p:ext uri="{BB962C8B-B14F-4D97-AF65-F5344CB8AC3E}">
        <p14:creationId xmlns="" xmlns:p14="http://schemas.microsoft.com/office/powerpoint/2010/main" val="403024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89A24BD2-A33D-4007-B47B-A48A7ECF760B}" type="datetimeFigureOut">
              <a:rPr lang="en-US"/>
              <a:pPr>
                <a:defRPr/>
              </a:pPr>
              <a:t>5/10/2018</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F5401228-CBD3-4AD9-8AB8-6BCBC3C8DF2A}" type="slidenum">
              <a:rPr lang="en-US"/>
              <a:pPr>
                <a:defRPr/>
              </a:pPr>
              <a:t>‹#›</a:t>
            </a:fld>
            <a:endParaRPr lang="en-US"/>
          </a:p>
        </p:txBody>
      </p:sp>
    </p:spTree>
    <p:extLst>
      <p:ext uri="{BB962C8B-B14F-4D97-AF65-F5344CB8AC3E}">
        <p14:creationId xmlns="" xmlns:p14="http://schemas.microsoft.com/office/powerpoint/2010/main" val="364951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7"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fld id="{86A80784-E1F7-49A9-8A8C-7B93AAB5FA76}" type="datetimeFigureOut">
              <a:rPr lang="en-US"/>
              <a:pPr>
                <a:defRPr/>
              </a:pPr>
              <a:t>5/10/2018</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36FF68A6-5CB7-4620-B875-2C69F35DB314}" type="slidenum">
              <a:rPr lang="en-US"/>
              <a:pPr>
                <a:defRPr/>
              </a:pPr>
              <a:t>‹#›</a:t>
            </a:fld>
            <a:endParaRPr lang="en-US"/>
          </a:p>
        </p:txBody>
      </p:sp>
    </p:spTree>
    <p:extLst>
      <p:ext uri="{BB962C8B-B14F-4D97-AF65-F5344CB8AC3E}">
        <p14:creationId xmlns="" xmlns:p14="http://schemas.microsoft.com/office/powerpoint/2010/main" val="378044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3"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F079537B-25B4-45AE-9E73-6DDADE26D9E7}" type="datetimeFigureOut">
              <a:rPr lang="en-US"/>
              <a:pPr>
                <a:defRPr/>
              </a:pPr>
              <a:t>5/10/2018</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A031155-3061-4962-8BBF-952C7566AB49}" type="slidenum">
              <a:rPr lang="en-US"/>
              <a:pPr>
                <a:defRPr/>
              </a:pPr>
              <a:t>‹#›</a:t>
            </a:fld>
            <a:endParaRPr lang="en-US"/>
          </a:p>
        </p:txBody>
      </p:sp>
    </p:spTree>
    <p:extLst>
      <p:ext uri="{BB962C8B-B14F-4D97-AF65-F5344CB8AC3E}">
        <p14:creationId xmlns="" xmlns:p14="http://schemas.microsoft.com/office/powerpoint/2010/main" val="314855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2"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BD1165BC-78ED-468C-9271-E25CC88CB261}" type="datetimeFigureOut">
              <a:rPr lang="en-US"/>
              <a:pPr>
                <a:defRPr/>
              </a:pPr>
              <a:t>5/10/2018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D5DAAA1F-05BA-4467-8253-4E13F03ACEEE}" type="slidenum">
              <a:rPr lang="en-US"/>
              <a:pPr>
                <a:defRPr/>
              </a:pPr>
              <a:t>‹#›</a:t>
            </a:fld>
            <a:endParaRPr lang="en-US"/>
          </a:p>
        </p:txBody>
      </p:sp>
    </p:spTree>
    <p:extLst>
      <p:ext uri="{BB962C8B-B14F-4D97-AF65-F5344CB8AC3E}">
        <p14:creationId xmlns="" xmlns:p14="http://schemas.microsoft.com/office/powerpoint/2010/main" val="230142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4"/>
          </p:nvPr>
        </p:nvSpPr>
        <p:spPr/>
        <p:txBody>
          <a:bodyPr/>
          <a:lstStyle>
            <a:lvl1pPr>
              <a:defRPr/>
            </a:lvl1pPr>
          </a:lstStyle>
          <a:p>
            <a:pPr>
              <a:defRPr/>
            </a:pPr>
            <a:fld id="{5BC673CF-D921-4F92-9C40-B70D676927EF}" type="datetimeFigureOut">
              <a:rPr lang="en-US"/>
              <a:pPr>
                <a:defRPr/>
              </a:pPr>
              <a:t>5/10/2018</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11A826C3-C95C-4589-9025-1ED0F5B63594}" type="slidenum">
              <a:rPr lang="en-US"/>
              <a:pPr>
                <a:defRPr/>
              </a:pPr>
              <a:t>‹#›</a:t>
            </a:fld>
            <a:endParaRPr lang="en-US"/>
          </a:p>
        </p:txBody>
      </p:sp>
    </p:spTree>
    <p:extLst>
      <p:ext uri="{BB962C8B-B14F-4D97-AF65-F5344CB8AC3E}">
        <p14:creationId xmlns="" xmlns:p14="http://schemas.microsoft.com/office/powerpoint/2010/main" val="162211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rotWithShape="1">
          <a:gsLst>
            <a:gs pos="0">
              <a:srgbClr val="A4DEF4">
                <a:alpha val="82000"/>
              </a:srgbClr>
            </a:gs>
            <a:gs pos="100000">
              <a:srgbClr val="B8B8B8"/>
            </a:gs>
          </a:gsLst>
          <a:lin ang="5400000"/>
        </a:gradFill>
        <a:effectLst/>
      </p:bgPr>
    </p:bg>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6C3714CF-FB22-4895-8467-D420A03C7354}" type="datetimeFigureOut">
              <a:rPr lang="en-US"/>
              <a:pPr>
                <a:defRPr/>
              </a:pPr>
              <a:t>5/10/2018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00689E9-8DD8-4D00-B9C2-5D8E02A3BC1B}" type="slidenum">
              <a:rPr lang="en-US"/>
              <a:pPr>
                <a:defRPr/>
              </a:pPr>
              <a:t>‹#›</a:t>
            </a:fld>
            <a:endParaRPr lang="en-US"/>
          </a:p>
        </p:txBody>
      </p:sp>
    </p:spTree>
    <p:extLst>
      <p:ext uri="{BB962C8B-B14F-4D97-AF65-F5344CB8AC3E}">
        <p14:creationId xmlns="" xmlns:p14="http://schemas.microsoft.com/office/powerpoint/2010/main" val="248589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A4DEF4"/>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6989763" y="-33338"/>
            <a:ext cx="5202237" cy="1212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2" descr="\\DROBO-FS\QuickDrops\JB\PPTX NG\Droplets\LightingOverlay.png"/>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8"/>
          <p:cNvPicPr>
            <a:picLocks noChangeAspect="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1535113" y="5641975"/>
            <a:ext cx="9104312" cy="121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39425" y="6478588"/>
            <a:ext cx="776288" cy="365125"/>
          </a:xfrm>
          <a:prstGeom prst="rect">
            <a:avLst/>
          </a:prstGeom>
        </p:spPr>
        <p:txBody>
          <a:bodyPr vert="horz" lIns="91440" tIns="45720" rIns="91440" bIns="45720" rtlCol="0" anchor="ctr"/>
          <a:lstStyle>
            <a:lvl1pPr algn="r" eaLnBrk="1" fontAlgn="auto" hangingPunct="1">
              <a:spcBef>
                <a:spcPts val="0"/>
              </a:spcBef>
              <a:spcAft>
                <a:spcPts val="0"/>
              </a:spcAft>
              <a:defRPr sz="1000" dirty="0">
                <a:solidFill>
                  <a:schemeClr val="tx1"/>
                </a:solidFill>
                <a:latin typeface="+mn-lt"/>
              </a:defRPr>
            </a:lvl1pPr>
          </a:lstStyle>
          <a:p>
            <a:pPr>
              <a:defRPr/>
            </a:pPr>
            <a:fld id="{2D99A527-B99D-48DC-82A7-A7C0BD62CA64}" type="datetimeFigureOut">
              <a:rPr lang="en-US"/>
              <a:pPr>
                <a:defRPr/>
              </a:pPr>
              <a:t>5/10/2018</a:t>
            </a:fld>
            <a:endParaRPr lang="en-US"/>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eaLnBrk="1" fontAlgn="auto" hangingPunct="1">
              <a:spcBef>
                <a:spcPts val="0"/>
              </a:spcBef>
              <a:spcAft>
                <a:spcPts val="0"/>
              </a:spcAft>
              <a:defRPr sz="1000" dirty="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11410950" y="6480175"/>
            <a:ext cx="763588" cy="365125"/>
          </a:xfrm>
          <a:prstGeom prst="rect">
            <a:avLst/>
          </a:prstGeom>
        </p:spPr>
        <p:txBody>
          <a:bodyPr vert="horz" lIns="91440" tIns="45720" rIns="91440" bIns="45720" rtlCol="0" anchor="ctr"/>
          <a:lstStyle>
            <a:lvl1pPr algn="r" eaLnBrk="1" fontAlgn="auto" hangingPunct="1">
              <a:spcBef>
                <a:spcPts val="0"/>
              </a:spcBef>
              <a:spcAft>
                <a:spcPts val="0"/>
              </a:spcAft>
              <a:defRPr sz="1000" dirty="0">
                <a:solidFill>
                  <a:schemeClr val="tx1"/>
                </a:solidFill>
                <a:latin typeface="+mn-lt"/>
              </a:defRPr>
            </a:lvl1pPr>
          </a:lstStyle>
          <a:p>
            <a:pPr>
              <a:defRPr/>
            </a:pPr>
            <a:fld id="{C3B25BEE-7776-47AA-B947-635B319D68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xStyles>
    <p:titleStyle>
      <a:lvl1pPr algn="ctr" rtl="0" eaLnBrk="1" fontAlgn="base" hangingPunct="1">
        <a:lnSpc>
          <a:spcPct val="90000"/>
        </a:lnSpc>
        <a:spcBef>
          <a:spcPct val="0"/>
        </a:spcBef>
        <a:spcAft>
          <a:spcPct val="0"/>
        </a:spcAft>
        <a:defRPr sz="3600" kern="1200" cap="all">
          <a:solidFill>
            <a:schemeClr val="tx1"/>
          </a:solidFill>
          <a:latin typeface="+mj-lt"/>
          <a:ea typeface="+mj-ea"/>
          <a:cs typeface="+mj-cs"/>
        </a:defRPr>
      </a:lvl1pPr>
      <a:lvl2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2pPr>
      <a:lvl3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3pPr>
      <a:lvl4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4pPr>
      <a:lvl5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5pPr>
      <a:lvl6pPr marL="4572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6pPr>
      <a:lvl7pPr marL="9144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7pPr>
      <a:lvl8pPr marL="13716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8pPr>
      <a:lvl9pPr marL="18288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1" fontAlgn="base" hangingPunct="1">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Lalbers@cogfin.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046785"/>
            <a:ext cx="8689976" cy="2509213"/>
          </a:xfrm>
          <a:noFill/>
        </p:spPr>
        <p:txBody>
          <a:bodyPr/>
          <a:lstStyle/>
          <a:p>
            <a:r>
              <a:rPr lang="en-US" dirty="0" smtClean="0"/>
              <a:t>Time Management:</a:t>
            </a:r>
            <a:br>
              <a:rPr lang="en-US" dirty="0" smtClean="0"/>
            </a:br>
            <a:r>
              <a:rPr lang="en-US" dirty="0" smtClean="0"/>
              <a:t>For the Overworked &amp; Overwhelmed</a:t>
            </a:r>
            <a:endParaRPr lang="en-US" dirty="0"/>
          </a:p>
        </p:txBody>
      </p:sp>
      <p:sp>
        <p:nvSpPr>
          <p:cNvPr id="3" name="Subtitle 2"/>
          <p:cNvSpPr>
            <a:spLocks noGrp="1"/>
          </p:cNvSpPr>
          <p:nvPr>
            <p:ph type="subTitle" idx="1"/>
          </p:nvPr>
        </p:nvSpPr>
        <p:spPr>
          <a:xfrm>
            <a:off x="2884237" y="3911600"/>
            <a:ext cx="6295178" cy="1151242"/>
          </a:xfrm>
        </p:spPr>
        <p:txBody>
          <a:bodyPr>
            <a:normAutofit fontScale="77500" lnSpcReduction="20000"/>
          </a:bodyPr>
          <a:lstStyle/>
          <a:p>
            <a:pPr algn="ctr"/>
            <a:r>
              <a:rPr lang="en-US" dirty="0" smtClean="0">
                <a:solidFill>
                  <a:schemeClr val="accent5">
                    <a:lumMod val="50000"/>
                  </a:schemeClr>
                </a:solidFill>
              </a:rPr>
              <a:t>Presented by</a:t>
            </a:r>
          </a:p>
          <a:p>
            <a:pPr algn="ctr"/>
            <a:r>
              <a:rPr lang="en-US" dirty="0" smtClean="0">
                <a:solidFill>
                  <a:schemeClr val="accent5">
                    <a:lumMod val="50000"/>
                  </a:schemeClr>
                </a:solidFill>
              </a:rPr>
              <a:t>Lisa Albers</a:t>
            </a:r>
          </a:p>
          <a:p>
            <a:pPr algn="ctr"/>
            <a:r>
              <a:rPr lang="en-US" dirty="0" smtClean="0">
                <a:solidFill>
                  <a:schemeClr val="accent5">
                    <a:lumMod val="50000"/>
                  </a:schemeClr>
                </a:solidFill>
              </a:rPr>
              <a:t>Cognition Financial/SunTrust bank</a:t>
            </a:r>
            <a:endParaRPr lang="en-US" dirty="0">
              <a:solidFill>
                <a:schemeClr val="accent5">
                  <a:lumMod val="50000"/>
                </a:schemeClr>
              </a:solidFill>
            </a:endParaRPr>
          </a:p>
        </p:txBody>
      </p:sp>
    </p:spTree>
    <p:extLst>
      <p:ext uri="{BB962C8B-B14F-4D97-AF65-F5344CB8AC3E}">
        <p14:creationId xmlns="" xmlns:p14="http://schemas.microsoft.com/office/powerpoint/2010/main" val="3631967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288925"/>
            <a:ext cx="10363200" cy="1595438"/>
          </a:xfrm>
          <a:noFill/>
        </p:spPr>
        <p:txBody>
          <a:bodyPr/>
          <a:lstStyle/>
          <a:p>
            <a:r>
              <a:rPr lang="en-US" dirty="0" smtClean="0"/>
              <a:t>Find Your System</a:t>
            </a:r>
            <a:endParaRPr lang="en-US" dirty="0"/>
          </a:p>
        </p:txBody>
      </p:sp>
      <p:sp>
        <p:nvSpPr>
          <p:cNvPr id="3" name="Content Placeholder 2"/>
          <p:cNvSpPr>
            <a:spLocks noGrp="1"/>
          </p:cNvSpPr>
          <p:nvPr>
            <p:ph sz="quarter" idx="13"/>
          </p:nvPr>
        </p:nvSpPr>
        <p:spPr>
          <a:xfrm>
            <a:off x="1440180" y="1509964"/>
            <a:ext cx="9367520" cy="4674936"/>
          </a:xfrm>
        </p:spPr>
        <p:txBody>
          <a:bodyPr/>
          <a:lstStyle/>
          <a:p>
            <a:r>
              <a:rPr lang="en-US" sz="2800" dirty="0" smtClean="0"/>
              <a:t>Use tools that work for you</a:t>
            </a:r>
          </a:p>
          <a:p>
            <a:r>
              <a:rPr lang="en-US" sz="2800" dirty="0" smtClean="0"/>
              <a:t>Explore apps &amp; ask around</a:t>
            </a:r>
          </a:p>
          <a:p>
            <a:r>
              <a:rPr lang="en-US" sz="2800" dirty="0" smtClean="0"/>
              <a:t>Should be efficient, effective and easy</a:t>
            </a:r>
          </a:p>
          <a:p>
            <a:r>
              <a:rPr lang="en-US" sz="2800" dirty="0" smtClean="0"/>
              <a:t>Organize your work space</a:t>
            </a:r>
          </a:p>
          <a:p>
            <a:r>
              <a:rPr lang="en-US" sz="2800" dirty="0" smtClean="0"/>
              <a:t>Control your inbox </a:t>
            </a:r>
          </a:p>
          <a:p>
            <a:r>
              <a:rPr lang="en-US" sz="2800" dirty="0" smtClean="0"/>
              <a:t>Less is more</a:t>
            </a:r>
          </a:p>
          <a:p>
            <a:r>
              <a:rPr lang="en-US" sz="2800" dirty="0" smtClean="0"/>
              <a:t>Work in progress – keep improving</a:t>
            </a:r>
          </a:p>
          <a:p>
            <a:endParaRPr lang="en-US" dirty="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10</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8554181" y="2486024"/>
            <a:ext cx="2896457" cy="28860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377825"/>
            <a:ext cx="10363200" cy="1595438"/>
          </a:xfrm>
          <a:noFill/>
        </p:spPr>
        <p:txBody>
          <a:bodyPr/>
          <a:lstStyle/>
          <a:p>
            <a:r>
              <a:rPr lang="en-US" dirty="0" smtClean="0"/>
              <a:t>Recommended Reading</a:t>
            </a:r>
            <a:endParaRPr lang="en-US" dirty="0"/>
          </a:p>
        </p:txBody>
      </p:sp>
      <p:sp>
        <p:nvSpPr>
          <p:cNvPr id="3" name="Content Placeholder 2"/>
          <p:cNvSpPr>
            <a:spLocks noGrp="1"/>
          </p:cNvSpPr>
          <p:nvPr>
            <p:ph sz="quarter" idx="13"/>
          </p:nvPr>
        </p:nvSpPr>
        <p:spPr>
          <a:xfrm>
            <a:off x="1694180" y="1763964"/>
            <a:ext cx="9405620" cy="4319336"/>
          </a:xfrm>
        </p:spPr>
        <p:txBody>
          <a:bodyPr/>
          <a:lstStyle/>
          <a:p>
            <a:r>
              <a:rPr lang="en-US" sz="2800" i="1" dirty="0" smtClean="0"/>
              <a:t>Getting Things Done </a:t>
            </a:r>
            <a:r>
              <a:rPr lang="en-US" sz="2800" dirty="0" smtClean="0"/>
              <a:t>by David Allen</a:t>
            </a:r>
          </a:p>
          <a:p>
            <a:r>
              <a:rPr lang="en-US" sz="2800" i="1" dirty="0" smtClean="0"/>
              <a:t>The Power of Habit</a:t>
            </a:r>
            <a:r>
              <a:rPr lang="en-US" sz="2800" dirty="0" smtClean="0"/>
              <a:t> by Charles Duhigg</a:t>
            </a:r>
          </a:p>
          <a:p>
            <a:r>
              <a:rPr lang="en-US" sz="2800" i="1" dirty="0" smtClean="0"/>
              <a:t>Essentialism</a:t>
            </a:r>
            <a:r>
              <a:rPr lang="en-US" sz="2800" dirty="0" smtClean="0"/>
              <a:t> by Greg McKeown</a:t>
            </a:r>
          </a:p>
          <a:p>
            <a:r>
              <a:rPr lang="en-US" sz="2800" i="1" dirty="0" smtClean="0"/>
              <a:t>I Know How She Does It </a:t>
            </a:r>
            <a:r>
              <a:rPr lang="en-US" sz="2800" dirty="0" smtClean="0"/>
              <a:t>by Laura Vanderkam</a:t>
            </a:r>
          </a:p>
          <a:p>
            <a:r>
              <a:rPr lang="en-US" sz="2800" i="1" dirty="0" smtClean="0"/>
              <a:t>Bossypants</a:t>
            </a:r>
            <a:r>
              <a:rPr lang="en-US" sz="2800" dirty="0" smtClean="0"/>
              <a:t> by Tina Fey (b/c it’s hilarious)</a:t>
            </a:r>
          </a:p>
          <a:p>
            <a:r>
              <a:rPr lang="en-US" sz="2800" dirty="0" smtClean="0"/>
              <a:t>Any and all books written by Brene Brown</a:t>
            </a:r>
          </a:p>
          <a:p>
            <a:endParaRPr lang="en-US" dirty="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Done is Better than Perfect</a:t>
            </a:r>
            <a:endParaRPr lang="en-US" dirty="0"/>
          </a:p>
        </p:txBody>
      </p:sp>
      <p:pic>
        <p:nvPicPr>
          <p:cNvPr id="7" name="Picture 3" descr="C:\Users\Finn\AppData\Local\Microsoft\Windows\Temporary Internet Files\Content.IE5\CR9Z9YMP\Green_check_mark[1].png"/>
          <p:cNvPicPr>
            <a:picLocks noGrp="1" noChangeAspect="1" noChangeArrowheads="1"/>
          </p:cNvPicPr>
          <p:nvPr>
            <p:ph sz="quarter" idx="13"/>
          </p:nvPr>
        </p:nvPicPr>
        <p:blipFill>
          <a:blip r:embed="rId2" cstate="print"/>
          <a:stretch>
            <a:fillRect/>
          </a:stretch>
        </p:blipFill>
        <p:spPr bwMode="auto">
          <a:xfrm>
            <a:off x="7124700" y="2580481"/>
            <a:ext cx="2438400" cy="2438400"/>
          </a:xfrm>
          <a:prstGeom prst="rect">
            <a:avLst/>
          </a:prstGeom>
          <a:noFill/>
        </p:spPr>
      </p:pic>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12</a:t>
            </a:fld>
            <a:endParaRPr lang="en-US" dirty="0"/>
          </a:p>
        </p:txBody>
      </p:sp>
      <p:sp>
        <p:nvSpPr>
          <p:cNvPr id="8" name="Subtitle 2"/>
          <p:cNvSpPr txBox="1">
            <a:spLocks/>
          </p:cNvSpPr>
          <p:nvPr/>
        </p:nvSpPr>
        <p:spPr>
          <a:xfrm>
            <a:off x="1054100" y="2070100"/>
            <a:ext cx="5168900" cy="4051300"/>
          </a:xfrm>
          <a:prstGeom prst="rect">
            <a:avLst/>
          </a:prstGeom>
          <a:gradFill>
            <a:gsLst>
              <a:gs pos="0">
                <a:srgbClr val="8488C4"/>
              </a:gs>
              <a:gs pos="53000">
                <a:srgbClr val="D4DEFF"/>
              </a:gs>
              <a:gs pos="83000">
                <a:srgbClr val="D4DEFF"/>
              </a:gs>
              <a:gs pos="100000">
                <a:srgbClr val="96AB94"/>
              </a:gs>
            </a:gsLst>
            <a:lin ang="5400000" scaled="0"/>
          </a:gradFill>
        </p:spPr>
        <p:txBody>
          <a:bodyPr/>
          <a:lstStyle/>
          <a:p>
            <a:pPr marL="228600" marR="0" lvl="0" indent="-228600" algn="ctr" defTabSz="914400" rtl="0" eaLnBrk="1" fontAlgn="base" latinLnBrk="0" hangingPunct="1">
              <a:lnSpc>
                <a:spcPct val="120000"/>
              </a:lnSpc>
              <a:spcBef>
                <a:spcPts val="1000"/>
              </a:spcBef>
              <a:spcAft>
                <a:spcPct val="0"/>
              </a:spcAft>
              <a:buClr>
                <a:schemeClr val="tx1"/>
              </a:buClr>
              <a:buSzTx/>
              <a:tabLst/>
              <a:defRPr/>
            </a:pPr>
            <a:r>
              <a:rPr kumimoji="0" lang="en-US" sz="2800" b="0" i="0" u="none" strike="noStrike" kern="1200" cap="all" spc="0" normalizeH="0" baseline="0" noProof="0" dirty="0" smtClean="0">
                <a:ln>
                  <a:noFill/>
                </a:ln>
                <a:solidFill>
                  <a:schemeClr val="tx1"/>
                </a:solidFill>
                <a:effectLst/>
                <a:uLnTx/>
                <a:uFillTx/>
                <a:latin typeface="+mn-lt"/>
                <a:ea typeface="+mn-ea"/>
                <a:cs typeface="+mn-cs"/>
              </a:rPr>
              <a:t>The key to success is not perfection.</a:t>
            </a:r>
          </a:p>
          <a:p>
            <a:pPr marL="228600" marR="0" lvl="0" indent="-228600" algn="ctr" defTabSz="914400" rtl="0" eaLnBrk="1" fontAlgn="base" latinLnBrk="0" hangingPunct="1">
              <a:lnSpc>
                <a:spcPct val="120000"/>
              </a:lnSpc>
              <a:spcBef>
                <a:spcPts val="1000"/>
              </a:spcBef>
              <a:spcAft>
                <a:spcPct val="0"/>
              </a:spcAft>
              <a:buClr>
                <a:schemeClr val="tx1"/>
              </a:buClr>
              <a:buSzTx/>
              <a:tabLst/>
              <a:defRPr/>
            </a:pPr>
            <a:r>
              <a:rPr kumimoji="0" lang="en-US" sz="2800" b="0" i="0" u="none" strike="noStrike" kern="1200" cap="all" spc="0" normalizeH="0" baseline="0" noProof="0" dirty="0" smtClean="0">
                <a:ln>
                  <a:noFill/>
                </a:ln>
                <a:solidFill>
                  <a:schemeClr val="tx1"/>
                </a:solidFill>
                <a:effectLst/>
                <a:uLnTx/>
                <a:uFillTx/>
                <a:latin typeface="+mn-lt"/>
                <a:ea typeface="+mn-ea"/>
                <a:cs typeface="+mn-cs"/>
              </a:rPr>
              <a:t>It is making peace with the phrase </a:t>
            </a:r>
            <a:r>
              <a:rPr kumimoji="0" lang="en-US" sz="2800" b="1" i="0" u="none" strike="noStrike" kern="1200" cap="all" spc="0" normalizeH="0" baseline="0" noProof="0" dirty="0" smtClean="0">
                <a:ln>
                  <a:noFill/>
                </a:ln>
                <a:solidFill>
                  <a:schemeClr val="tx1"/>
                </a:solidFill>
                <a:effectLst/>
                <a:uLnTx/>
                <a:uFillTx/>
                <a:latin typeface="+mn-lt"/>
                <a:ea typeface="+mn-ea"/>
                <a:cs typeface="+mn-cs"/>
              </a:rPr>
              <a:t>GOOD ENOUGH </a:t>
            </a:r>
            <a:r>
              <a:rPr kumimoji="0" lang="en-US" sz="2800" b="0" i="0" u="none" strike="noStrike" kern="1200" cap="all" spc="0" normalizeH="0" baseline="0" noProof="0" dirty="0" smtClean="0">
                <a:ln>
                  <a:noFill/>
                </a:ln>
                <a:solidFill>
                  <a:schemeClr val="tx1"/>
                </a:solidFill>
                <a:effectLst/>
                <a:uLnTx/>
                <a:uFillTx/>
                <a:latin typeface="+mn-lt"/>
                <a:ea typeface="+mn-ea"/>
                <a:cs typeface="+mn-cs"/>
              </a:rPr>
              <a:t>and moving on.</a:t>
            </a:r>
          </a:p>
          <a:p>
            <a:pPr marL="228600" marR="0" lvl="0" indent="-228600" algn="ctr" defTabSz="914400" rtl="0" eaLnBrk="1" fontAlgn="base" latinLnBrk="0" hangingPunct="1">
              <a:spcBef>
                <a:spcPts val="1000"/>
              </a:spcBef>
              <a:spcAft>
                <a:spcPct val="0"/>
              </a:spcAft>
              <a:buClr>
                <a:schemeClr val="tx1"/>
              </a:buClr>
              <a:buSzTx/>
              <a:tabLst/>
              <a:defRPr/>
            </a:pPr>
            <a:r>
              <a:rPr kumimoji="0" lang="en-US" sz="2800" b="1" i="0" u="none" strike="noStrike" kern="1200" cap="all" spc="0" normalizeH="0" baseline="0" noProof="0" dirty="0" smtClean="0">
                <a:ln>
                  <a:noFill/>
                </a:ln>
                <a:solidFill>
                  <a:schemeClr val="tx1"/>
                </a:solidFill>
                <a:effectLst/>
                <a:uLnTx/>
                <a:uFillTx/>
                <a:latin typeface="+mn-lt"/>
                <a:ea typeface="+mn-ea"/>
                <a:cs typeface="+mn-cs"/>
              </a:rPr>
              <a:t>DONE</a:t>
            </a:r>
            <a:endParaRPr lang="en-US" sz="2800" cap="all" dirty="0" smtClean="0"/>
          </a:p>
          <a:p>
            <a:pPr marL="228600" marR="0" lvl="0" indent="-228600" algn="ctr" defTabSz="914400" rtl="0" eaLnBrk="1" fontAlgn="base" latinLnBrk="0" hangingPunct="1">
              <a:spcBef>
                <a:spcPts val="1000"/>
              </a:spcBef>
              <a:spcAft>
                <a:spcPct val="0"/>
              </a:spcAft>
              <a:buClr>
                <a:schemeClr val="tx1"/>
              </a:buClr>
              <a:buSzTx/>
              <a:tabLst/>
              <a:defRPr/>
            </a:pPr>
            <a:r>
              <a:rPr kumimoji="0" lang="en-US" sz="2800" b="0" i="0" u="none" strike="noStrike" kern="1200" cap="all" spc="0" normalizeH="0" baseline="0" noProof="0" dirty="0" smtClean="0">
                <a:ln>
                  <a:noFill/>
                </a:ln>
                <a:solidFill>
                  <a:schemeClr val="tx1"/>
                </a:solidFill>
                <a:effectLst/>
                <a:uLnTx/>
                <a:uFillTx/>
                <a:latin typeface="+mn-lt"/>
                <a:ea typeface="+mn-ea"/>
                <a:cs typeface="+mn-cs"/>
              </a:rPr>
              <a:t>is better than perfect.</a:t>
            </a:r>
            <a:endParaRPr kumimoji="0" lang="en-US" sz="2800" b="0" i="0" u="none" strike="noStrike" kern="1200" cap="all"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66725"/>
            <a:ext cx="10363200" cy="1595438"/>
          </a:xfrm>
          <a:noFill/>
        </p:spPr>
        <p:txBody>
          <a:bodyPr/>
          <a:lstStyle/>
          <a:p>
            <a:r>
              <a:rPr lang="en-US" dirty="0" smtClean="0"/>
              <a:t>Questions??</a:t>
            </a:r>
            <a:endParaRPr lang="en-US" dirty="0"/>
          </a:p>
        </p:txBody>
      </p:sp>
      <p:sp>
        <p:nvSpPr>
          <p:cNvPr id="3" name="Content Placeholder 2"/>
          <p:cNvSpPr>
            <a:spLocks noGrp="1"/>
          </p:cNvSpPr>
          <p:nvPr>
            <p:ph sz="quarter" idx="13"/>
          </p:nvPr>
        </p:nvSpPr>
        <p:spPr>
          <a:xfrm>
            <a:off x="1097280" y="1395664"/>
            <a:ext cx="9342120" cy="4078036"/>
          </a:xfrm>
        </p:spPr>
        <p:txBody>
          <a:bodyPr>
            <a:normAutofit fontScale="92500" lnSpcReduction="10000"/>
          </a:bodyPr>
          <a:lstStyle/>
          <a:p>
            <a:pPr algn="ctr"/>
            <a:endParaRPr lang="en-US" sz="2800" dirty="0" smtClean="0"/>
          </a:p>
          <a:p>
            <a:pPr algn="ctr">
              <a:buNone/>
            </a:pPr>
            <a:r>
              <a:rPr lang="en-US" sz="2800" dirty="0" smtClean="0"/>
              <a:t>Thank you!!!</a:t>
            </a:r>
          </a:p>
          <a:p>
            <a:pPr algn="ctr">
              <a:buNone/>
            </a:pPr>
            <a:endParaRPr lang="en-US" sz="2800" dirty="0" smtClean="0"/>
          </a:p>
          <a:p>
            <a:pPr algn="ctr">
              <a:buNone/>
            </a:pPr>
            <a:r>
              <a:rPr lang="en-US" sz="2800" dirty="0" smtClean="0"/>
              <a:t>Lisa Albers </a:t>
            </a:r>
          </a:p>
          <a:p>
            <a:pPr algn="ctr">
              <a:buNone/>
            </a:pPr>
            <a:r>
              <a:rPr lang="en-US" sz="2800" dirty="0" smtClean="0"/>
              <a:t>Cognition </a:t>
            </a:r>
            <a:r>
              <a:rPr lang="en-US" sz="2800" dirty="0" smtClean="0"/>
              <a:t>Financial/SunTrust Bank</a:t>
            </a:r>
            <a:endParaRPr lang="en-US" sz="2800" dirty="0" smtClean="0"/>
          </a:p>
          <a:p>
            <a:pPr algn="ctr">
              <a:buNone/>
            </a:pPr>
            <a:r>
              <a:rPr lang="en-US" sz="2800" dirty="0" smtClean="0">
                <a:hlinkClick r:id="rId2"/>
              </a:rPr>
              <a:t>Lalbers@cogfin.com</a:t>
            </a:r>
            <a:endParaRPr lang="en-US" sz="2800" dirty="0" smtClean="0"/>
          </a:p>
          <a:p>
            <a:pPr algn="ctr">
              <a:buNone/>
            </a:pPr>
            <a:r>
              <a:rPr lang="en-US" sz="2800" dirty="0" smtClean="0"/>
              <a:t>262-966-0235</a:t>
            </a:r>
            <a:endParaRPr lang="en-US" sz="2800" dirty="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0600" y="3357692"/>
            <a:ext cx="10414000" cy="2217607"/>
          </a:xfrm>
        </p:spPr>
        <p:txBody>
          <a:bodyPr>
            <a:normAutofit/>
          </a:bodyPr>
          <a:lstStyle/>
          <a:p>
            <a:pPr>
              <a:buNone/>
            </a:pPr>
            <a:r>
              <a:rPr lang="en-US" altLang="en-US" sz="3600" b="1" dirty="0" smtClean="0">
                <a:latin typeface="MV Boli" panose="02000500030200090000" pitchFamily="2" charset="0"/>
              </a:rPr>
              <a:t>Join us May 20 - 24, 2019 for FASFAA 2019 at the Hyatt Regency Coconut Point Resort &amp; Spa</a:t>
            </a:r>
          </a:p>
          <a:p>
            <a:endParaRPr lang="en-US" dirty="0"/>
          </a:p>
        </p:txBody>
      </p:sp>
      <p:pic>
        <p:nvPicPr>
          <p:cNvPr id="4" name="Picture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1588" y="1395413"/>
            <a:ext cx="4694237" cy="156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Disclaimer</a:t>
            </a:r>
            <a:endParaRPr lang="en-US" dirty="0"/>
          </a:p>
        </p:txBody>
      </p:sp>
      <p:sp>
        <p:nvSpPr>
          <p:cNvPr id="7" name="Content Placeholder 4"/>
          <p:cNvSpPr>
            <a:spLocks noGrp="1"/>
          </p:cNvSpPr>
          <p:nvPr>
            <p:ph sz="quarter" idx="13"/>
          </p:nvPr>
        </p:nvSpPr>
        <p:spPr>
          <a:xfrm>
            <a:off x="1465580" y="1903664"/>
            <a:ext cx="9322067" cy="3705726"/>
          </a:xfrm>
          <a:prstGeom prst="rect">
            <a:avLst/>
          </a:prstGeom>
        </p:spPr>
        <p:txBody>
          <a:bodyPr>
            <a:normAutofit fontScale="92500" lnSpcReduction="10000"/>
          </a:bodyPr>
          <a:lstStyle/>
          <a:p>
            <a:pPr indent="0">
              <a:buNone/>
            </a:pPr>
            <a:r>
              <a:rPr lang="en-US" sz="3200" dirty="0" smtClean="0"/>
              <a:t>The purpose of this presentation is to provide some suggestions for how to improve your productivity and quality of life in both your professional and personal lives. The information contained herein represents the opinion of its author and should not be relied upon as professional advice.  </a:t>
            </a:r>
          </a:p>
          <a:p>
            <a:endParaRPr lang="en-US" dirty="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2</a:t>
            </a:fld>
            <a:endParaRPr lang="en-US" dirty="0"/>
          </a:p>
        </p:txBody>
      </p:sp>
    </p:spTree>
    <p:extLst>
      <p:ext uri="{BB962C8B-B14F-4D97-AF65-F5344CB8AC3E}">
        <p14:creationId xmlns="" xmlns:p14="http://schemas.microsoft.com/office/powerpoint/2010/main" val="356779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Is this you??????</a:t>
            </a:r>
            <a:endParaRPr lang="en-US" dirty="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3</a:t>
            </a:fld>
            <a:endParaRPr lang="en-US" dirty="0"/>
          </a:p>
        </p:txBody>
      </p:sp>
      <p:pic>
        <p:nvPicPr>
          <p:cNvPr id="7" name="Picture 2" descr="C:\Users\Finn\AppData\Local\Microsoft\Windows\Temporary Internet Files\Content.IE5\A2Q726MN\unnamed-61[1].jpg"/>
          <p:cNvPicPr>
            <a:picLocks noChangeAspect="1" noChangeArrowheads="1"/>
          </p:cNvPicPr>
          <p:nvPr/>
        </p:nvPicPr>
        <p:blipFill>
          <a:blip r:embed="rId2" cstate="print"/>
          <a:srcRect/>
          <a:stretch>
            <a:fillRect/>
          </a:stretch>
        </p:blipFill>
        <p:spPr bwMode="auto">
          <a:xfrm>
            <a:off x="2857500" y="1717173"/>
            <a:ext cx="6400800" cy="41811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Time Management</a:t>
            </a:r>
            <a:endParaRPr lang="en-US" dirty="0"/>
          </a:p>
        </p:txBody>
      </p:sp>
      <p:sp>
        <p:nvSpPr>
          <p:cNvPr id="7" name="Content Placeholder 3"/>
          <p:cNvSpPr>
            <a:spLocks noGrp="1"/>
          </p:cNvSpPr>
          <p:nvPr>
            <p:ph sz="quarter" idx="13"/>
          </p:nvPr>
        </p:nvSpPr>
        <p:spPr>
          <a:xfrm>
            <a:off x="762000" y="1916364"/>
            <a:ext cx="8737600" cy="3705726"/>
          </a:xfrm>
        </p:spPr>
        <p:txBody>
          <a:bodyPr>
            <a:normAutofit fontScale="70000" lnSpcReduction="20000"/>
          </a:bodyPr>
          <a:lstStyle/>
          <a:p>
            <a:pPr>
              <a:buNone/>
            </a:pPr>
            <a:r>
              <a:rPr lang="en-US" dirty="0" smtClean="0"/>
              <a:t>	</a:t>
            </a:r>
            <a:r>
              <a:rPr lang="en-US" sz="3300" dirty="0" smtClean="0"/>
              <a:t>The conscious process of planning and controlling the amount of time spent on particular tasks</a:t>
            </a:r>
            <a:r>
              <a:rPr lang="en-US" sz="3300" dirty="0" smtClean="0"/>
              <a:t>.</a:t>
            </a:r>
            <a:r>
              <a:rPr lang="en-US" sz="3300" dirty="0" smtClean="0"/>
              <a:t>	</a:t>
            </a:r>
            <a:endParaRPr lang="en-US" sz="2600" dirty="0" smtClean="0"/>
          </a:p>
          <a:p>
            <a:pPr>
              <a:buNone/>
            </a:pPr>
            <a:r>
              <a:rPr lang="en-US" sz="3300" dirty="0" smtClean="0"/>
              <a:t>	The better your time management skills are, the more </a:t>
            </a:r>
            <a:r>
              <a:rPr lang="en-US" sz="3300" dirty="0" smtClean="0"/>
              <a:t>productive</a:t>
            </a:r>
            <a:r>
              <a:rPr lang="en-US" sz="3300" dirty="0" smtClean="0"/>
              <a:t>, efficient, and effective you tend to be.	</a:t>
            </a:r>
          </a:p>
          <a:p>
            <a:pPr>
              <a:buNone/>
            </a:pPr>
            <a:endParaRPr lang="en-US" sz="3300" dirty="0" smtClean="0"/>
          </a:p>
          <a:p>
            <a:pPr algn="r">
              <a:buNone/>
            </a:pPr>
            <a:r>
              <a:rPr lang="en-US" sz="3300" i="1" dirty="0" smtClean="0"/>
              <a:t>Time </a:t>
            </a:r>
            <a:r>
              <a:rPr lang="en-US" sz="3300" i="1" dirty="0" smtClean="0"/>
              <a:t>Management</a:t>
            </a:r>
            <a:r>
              <a:rPr lang="en-US" sz="3300" dirty="0" smtClean="0"/>
              <a:t>, Ted Robbins</a:t>
            </a:r>
            <a:r>
              <a:rPr lang="en-US" sz="3200" dirty="0" smtClean="0"/>
              <a:t>	</a:t>
            </a:r>
            <a:r>
              <a:rPr lang="en-US" dirty="0" smtClean="0"/>
              <a:t>						</a:t>
            </a:r>
          </a:p>
          <a:p>
            <a:pPr algn="r">
              <a:buNone/>
            </a:pPr>
            <a:r>
              <a:rPr lang="en-US" dirty="0" smtClean="0"/>
              <a:t>													</a:t>
            </a:r>
            <a:endParaRPr lang="en-US" dirty="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4</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8523289" y="3304039"/>
            <a:ext cx="2398712" cy="26744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Choose Strategies &amp; Tools that Work for You that Comply with these 5 Dimensions:</a:t>
            </a:r>
            <a:endParaRPr lang="en-US" dirty="0"/>
          </a:p>
        </p:txBody>
      </p:sp>
      <p:sp>
        <p:nvSpPr>
          <p:cNvPr id="9" name="Content Placeholder 3"/>
          <p:cNvSpPr>
            <a:spLocks noGrp="1"/>
          </p:cNvSpPr>
          <p:nvPr>
            <p:ph sz="quarter" idx="13"/>
          </p:nvPr>
        </p:nvSpPr>
        <p:spPr>
          <a:xfrm>
            <a:off x="1219200" y="2043364"/>
            <a:ext cx="9969500" cy="4141536"/>
          </a:xfrm>
        </p:spPr>
        <p:txBody>
          <a:bodyPr>
            <a:normAutofit fontScale="40000" lnSpcReduction="20000"/>
          </a:bodyPr>
          <a:lstStyle/>
          <a:p>
            <a:pPr>
              <a:buNone/>
            </a:pPr>
            <a:r>
              <a:rPr lang="en-US" dirty="0" smtClean="0"/>
              <a:t>								</a:t>
            </a:r>
          </a:p>
          <a:p>
            <a:pPr marL="514350" indent="-514350">
              <a:buClr>
                <a:schemeClr val="tx1">
                  <a:lumMod val="75000"/>
                  <a:lumOff val="25000"/>
                </a:schemeClr>
              </a:buClr>
              <a:buFont typeface="+mj-lt"/>
              <a:buAutoNum type="arabicParenR"/>
            </a:pPr>
            <a:r>
              <a:rPr lang="en-US" sz="5100" dirty="0" smtClean="0"/>
              <a:t>Priorities should be clearly established</a:t>
            </a:r>
          </a:p>
          <a:p>
            <a:pPr marL="514350" indent="-514350">
              <a:buClr>
                <a:schemeClr val="tx1">
                  <a:lumMod val="75000"/>
                  <a:lumOff val="25000"/>
                </a:schemeClr>
              </a:buClr>
              <a:buFont typeface="+mj-lt"/>
              <a:buAutoNum type="arabicParenR"/>
            </a:pPr>
            <a:r>
              <a:rPr lang="en-US" sz="5100" dirty="0" smtClean="0"/>
              <a:t>Tasks carried out should be geared towards these priorities and be explicitly explained</a:t>
            </a:r>
          </a:p>
          <a:p>
            <a:pPr marL="514350" indent="-514350">
              <a:buClr>
                <a:schemeClr val="tx1">
                  <a:lumMod val="75000"/>
                  <a:lumOff val="25000"/>
                </a:schemeClr>
              </a:buClr>
              <a:buFont typeface="+mj-lt"/>
              <a:buAutoNum type="arabicParenR"/>
            </a:pPr>
            <a:r>
              <a:rPr lang="en-US" sz="5100" dirty="0" smtClean="0"/>
              <a:t>Time, energy and resources spent on unimportant/non-urgent tasks should be reduced or eliminated</a:t>
            </a:r>
          </a:p>
          <a:p>
            <a:pPr marL="514350" indent="-514350">
              <a:buClr>
                <a:schemeClr val="tx1">
                  <a:lumMod val="75000"/>
                  <a:lumOff val="25000"/>
                </a:schemeClr>
              </a:buClr>
              <a:buFont typeface="+mj-lt"/>
              <a:buAutoNum type="arabicParenR"/>
            </a:pPr>
            <a:r>
              <a:rPr lang="en-US" sz="5100" dirty="0" smtClean="0"/>
              <a:t>Your system (surroundings &amp; tools) should be made conducive in order to enhance productivity, effectiveness and efficiency</a:t>
            </a:r>
          </a:p>
          <a:p>
            <a:pPr marL="514350" indent="-514350">
              <a:buClr>
                <a:schemeClr val="tx1">
                  <a:lumMod val="75000"/>
                  <a:lumOff val="25000"/>
                </a:schemeClr>
              </a:buClr>
              <a:buFont typeface="+mj-lt"/>
              <a:buAutoNum type="arabicParenR"/>
            </a:pPr>
            <a:r>
              <a:rPr lang="en-US" sz="5100" dirty="0" smtClean="0"/>
              <a:t>Motivational factors (such as rewards or sheer self-discipline) should be present to guarantee the fulfillment of the time-bound tasks</a:t>
            </a:r>
          </a:p>
          <a:p>
            <a:pPr algn="r">
              <a:buNone/>
            </a:pPr>
            <a:r>
              <a:rPr lang="en-US" dirty="0" smtClean="0"/>
              <a:t>											</a:t>
            </a:r>
            <a:endParaRPr lang="en-US" dirty="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4325"/>
            <a:ext cx="10363200" cy="1595438"/>
          </a:xfrm>
          <a:noFill/>
        </p:spPr>
        <p:txBody>
          <a:bodyPr/>
          <a:lstStyle/>
          <a:p>
            <a:r>
              <a:rPr lang="en-US" dirty="0" smtClean="0"/>
              <a:t>Set the Right Goals - Be SMART</a:t>
            </a:r>
            <a:endParaRPr lang="en-US" dirty="0"/>
          </a:p>
        </p:txBody>
      </p:sp>
      <p:sp>
        <p:nvSpPr>
          <p:cNvPr id="3" name="Content Placeholder 2"/>
          <p:cNvSpPr>
            <a:spLocks noGrp="1"/>
          </p:cNvSpPr>
          <p:nvPr>
            <p:ph sz="quarter" idx="13"/>
          </p:nvPr>
        </p:nvSpPr>
        <p:spPr>
          <a:xfrm>
            <a:off x="1211580" y="1624264"/>
            <a:ext cx="9342120" cy="5233736"/>
          </a:xfrm>
        </p:spPr>
        <p:txBody>
          <a:bodyPr>
            <a:noAutofit/>
          </a:bodyPr>
          <a:lstStyle/>
          <a:p>
            <a:pPr marL="514350" indent="-514350"/>
            <a:r>
              <a:rPr lang="en-US" sz="2400" b="1" dirty="0" smtClean="0"/>
              <a:t>S</a:t>
            </a:r>
            <a:r>
              <a:rPr lang="en-US" sz="2400" dirty="0" smtClean="0"/>
              <a:t>pecific – Has to be clear, no room for doubt</a:t>
            </a:r>
          </a:p>
          <a:p>
            <a:pPr marL="514350" indent="-514350"/>
            <a:endParaRPr lang="en-US" sz="1000" dirty="0" smtClean="0"/>
          </a:p>
          <a:p>
            <a:pPr marL="514350" indent="-514350"/>
            <a:r>
              <a:rPr lang="en-US" sz="2400" b="1" dirty="0" smtClean="0"/>
              <a:t>M</a:t>
            </a:r>
            <a:r>
              <a:rPr lang="en-US" sz="2400" dirty="0" smtClean="0"/>
              <a:t>easurable – Are you improving or not?</a:t>
            </a:r>
          </a:p>
          <a:p>
            <a:pPr marL="514350" indent="-514350"/>
            <a:endParaRPr lang="en-US" sz="1000" dirty="0" smtClean="0"/>
          </a:p>
          <a:p>
            <a:pPr marL="514350" indent="-514350"/>
            <a:r>
              <a:rPr lang="en-US" sz="2400" b="1" dirty="0" smtClean="0"/>
              <a:t>A</a:t>
            </a:r>
            <a:r>
              <a:rPr lang="en-US" sz="2400" dirty="0" smtClean="0"/>
              <a:t>chievable/</a:t>
            </a:r>
            <a:r>
              <a:rPr lang="en-US" sz="2400" b="1" dirty="0" smtClean="0"/>
              <a:t>A</a:t>
            </a:r>
            <a:r>
              <a:rPr lang="en-US" sz="2400" dirty="0" smtClean="0"/>
              <a:t>ssignable – Must be realistic</a:t>
            </a:r>
          </a:p>
          <a:p>
            <a:pPr marL="514350" indent="-514350"/>
            <a:endParaRPr lang="en-US" sz="1000" dirty="0" smtClean="0"/>
          </a:p>
          <a:p>
            <a:pPr marL="514350" indent="-514350"/>
            <a:r>
              <a:rPr lang="en-US" sz="2400" b="1" dirty="0" smtClean="0"/>
              <a:t>R</a:t>
            </a:r>
            <a:r>
              <a:rPr lang="en-US" sz="2400" dirty="0" smtClean="0"/>
              <a:t>elevant – Needs to be of true value to you</a:t>
            </a:r>
          </a:p>
          <a:p>
            <a:pPr marL="514350" indent="-514350"/>
            <a:endParaRPr lang="en-US" sz="1000" dirty="0" smtClean="0"/>
          </a:p>
          <a:p>
            <a:pPr marL="514350" indent="-514350"/>
            <a:r>
              <a:rPr lang="en-US" sz="2400" b="1" dirty="0" smtClean="0"/>
              <a:t>T</a:t>
            </a:r>
            <a:r>
              <a:rPr lang="en-US" sz="2400" dirty="0" smtClean="0"/>
              <a:t>ime-bound – You must set a target date</a:t>
            </a:r>
            <a:endParaRPr lang="en-US" sz="2400" i="1" dirty="0" smtClean="0"/>
          </a:p>
          <a:p>
            <a:pPr marL="514350" indent="-514350" algn="r">
              <a:buNone/>
            </a:pPr>
            <a:r>
              <a:rPr lang="en-US" sz="2400" i="1" dirty="0" smtClean="0"/>
              <a:t>Time Management, </a:t>
            </a:r>
            <a:r>
              <a:rPr lang="en-US" sz="2400" dirty="0" smtClean="0"/>
              <a:t>Ted Robbins</a:t>
            </a:r>
            <a:endParaRPr lang="en-US" sz="2400" i="1" dirty="0" smtClean="0"/>
          </a:p>
          <a:p>
            <a:endParaRPr lang="en-US" sz="2400" dirty="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7025"/>
            <a:ext cx="10363200" cy="1595438"/>
          </a:xfrm>
          <a:noFill/>
        </p:spPr>
        <p:txBody>
          <a:bodyPr/>
          <a:lstStyle/>
          <a:p>
            <a:r>
              <a:rPr lang="en-US" dirty="0" smtClean="0"/>
              <a:t>Example of a SMART Goal</a:t>
            </a:r>
            <a:endParaRPr lang="en-US" dirty="0"/>
          </a:p>
        </p:txBody>
      </p:sp>
      <p:sp>
        <p:nvSpPr>
          <p:cNvPr id="3" name="Content Placeholder 2"/>
          <p:cNvSpPr>
            <a:spLocks noGrp="1"/>
          </p:cNvSpPr>
          <p:nvPr>
            <p:ph sz="quarter" idx="13"/>
          </p:nvPr>
        </p:nvSpPr>
        <p:spPr>
          <a:xfrm>
            <a:off x="1300480" y="1941764"/>
            <a:ext cx="9322067" cy="3705726"/>
          </a:xfrm>
        </p:spPr>
        <p:txBody>
          <a:bodyPr>
            <a:normAutofit/>
          </a:bodyPr>
          <a:lstStyle/>
          <a:p>
            <a:pPr algn="ctr">
              <a:buNone/>
            </a:pPr>
            <a:r>
              <a:rPr lang="en-US" sz="2800" dirty="0" smtClean="0"/>
              <a:t> I will finish and email my presentation for the FASFAA conference entitled “Time Management for the Overworked &amp; Overwhelmed” by May </a:t>
            </a:r>
            <a:r>
              <a:rPr lang="en-US" sz="2800" dirty="0" smtClean="0"/>
              <a:t>10</a:t>
            </a:r>
            <a:r>
              <a:rPr lang="en-US" sz="2800" baseline="30000" dirty="0" smtClean="0"/>
              <a:t>th</a:t>
            </a:r>
            <a:r>
              <a:rPr lang="en-US" sz="2800" dirty="0" smtClean="0"/>
              <a:t>.</a:t>
            </a:r>
          </a:p>
          <a:p>
            <a:pPr algn="ctr">
              <a:buNone/>
            </a:pPr>
            <a:endParaRPr lang="en-US" sz="2800" dirty="0" smtClean="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7</a:t>
            </a:fld>
            <a:endParaRPr lang="en-US" dirty="0"/>
          </a:p>
        </p:txBody>
      </p:sp>
      <p:pic>
        <p:nvPicPr>
          <p:cNvPr id="5124" name="Picture 4"/>
          <p:cNvPicPr>
            <a:picLocks noChangeAspect="1" noChangeArrowheads="1"/>
          </p:cNvPicPr>
          <p:nvPr/>
        </p:nvPicPr>
        <p:blipFill>
          <a:blip r:embed="rId2" cstate="print"/>
          <a:srcRect/>
          <a:stretch>
            <a:fillRect/>
          </a:stretch>
        </p:blipFill>
        <p:spPr bwMode="auto">
          <a:xfrm rot="20779398">
            <a:off x="596900" y="4524375"/>
            <a:ext cx="5562600"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403225"/>
            <a:ext cx="10363200" cy="1595438"/>
          </a:xfrm>
          <a:noFill/>
        </p:spPr>
        <p:txBody>
          <a:bodyPr/>
          <a:lstStyle/>
          <a:p>
            <a:r>
              <a:rPr lang="en-US" dirty="0" smtClean="0"/>
              <a:t>Prioritize</a:t>
            </a:r>
            <a:endParaRPr lang="en-US" dirty="0"/>
          </a:p>
        </p:txBody>
      </p:sp>
      <p:sp>
        <p:nvSpPr>
          <p:cNvPr id="3" name="Content Placeholder 2"/>
          <p:cNvSpPr>
            <a:spLocks noGrp="1"/>
          </p:cNvSpPr>
          <p:nvPr>
            <p:ph sz="quarter" idx="13"/>
          </p:nvPr>
        </p:nvSpPr>
        <p:spPr>
          <a:xfrm>
            <a:off x="1668780" y="1751264"/>
            <a:ext cx="9392920" cy="4128836"/>
          </a:xfrm>
        </p:spPr>
        <p:txBody>
          <a:bodyPr/>
          <a:lstStyle/>
          <a:p>
            <a:r>
              <a:rPr lang="en-US" sz="2800" dirty="0" smtClean="0"/>
              <a:t>Make a To Do List </a:t>
            </a:r>
          </a:p>
          <a:p>
            <a:r>
              <a:rPr lang="en-US" sz="2800" dirty="0" smtClean="0"/>
              <a:t>Make a To Don’t List</a:t>
            </a:r>
          </a:p>
          <a:p>
            <a:r>
              <a:rPr lang="en-US" sz="2800" dirty="0" smtClean="0"/>
              <a:t>Categorize Tasks as Urgent, Important &amp; Whenever</a:t>
            </a:r>
          </a:p>
          <a:p>
            <a:r>
              <a:rPr lang="en-US" sz="2800" dirty="0" smtClean="0"/>
              <a:t>Put e-mails in appropriate folders immediately</a:t>
            </a:r>
          </a:p>
          <a:p>
            <a:r>
              <a:rPr lang="en-US" sz="2800" dirty="0" smtClean="0"/>
              <a:t>It’s okay to say “No”</a:t>
            </a:r>
          </a:p>
          <a:p>
            <a:r>
              <a:rPr lang="en-US" sz="2800" dirty="0" smtClean="0"/>
              <a:t>Be aware of deadlines – make them visible</a:t>
            </a:r>
          </a:p>
          <a:p>
            <a:endParaRPr lang="en-US" dirty="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14325"/>
            <a:ext cx="10363200" cy="1595438"/>
          </a:xfrm>
          <a:noFill/>
        </p:spPr>
        <p:txBody>
          <a:bodyPr/>
          <a:lstStyle/>
          <a:p>
            <a:r>
              <a:rPr lang="en-US" dirty="0" smtClean="0"/>
              <a:t>Focus</a:t>
            </a:r>
            <a:endParaRPr lang="en-US" dirty="0"/>
          </a:p>
        </p:txBody>
      </p:sp>
      <p:sp>
        <p:nvSpPr>
          <p:cNvPr id="3" name="Content Placeholder 2"/>
          <p:cNvSpPr>
            <a:spLocks noGrp="1"/>
          </p:cNvSpPr>
          <p:nvPr>
            <p:ph sz="quarter" idx="13"/>
          </p:nvPr>
        </p:nvSpPr>
        <p:spPr>
          <a:xfrm>
            <a:off x="1579880" y="1636964"/>
            <a:ext cx="9278620" cy="4535236"/>
          </a:xfrm>
        </p:spPr>
        <p:txBody>
          <a:bodyPr>
            <a:normAutofit fontScale="77500" lnSpcReduction="20000"/>
          </a:bodyPr>
          <a:lstStyle/>
          <a:p>
            <a:r>
              <a:rPr lang="en-US" sz="3100" dirty="0" smtClean="0"/>
              <a:t>Get rid of distractions – email, social media, people</a:t>
            </a:r>
          </a:p>
          <a:p>
            <a:r>
              <a:rPr lang="en-US" sz="3100" dirty="0" smtClean="0"/>
              <a:t>Hang up a “Do Not Disturb” sign</a:t>
            </a:r>
          </a:p>
          <a:p>
            <a:r>
              <a:rPr lang="en-US" sz="3100" dirty="0" smtClean="0"/>
              <a:t>Set your phone on silent &amp; put it away</a:t>
            </a:r>
          </a:p>
          <a:p>
            <a:r>
              <a:rPr lang="en-US" sz="3100" dirty="0" smtClean="0"/>
              <a:t>Play soft music/white noise</a:t>
            </a:r>
          </a:p>
          <a:p>
            <a:r>
              <a:rPr lang="en-US" sz="3100" dirty="0" smtClean="0"/>
              <a:t>Do not multi-task</a:t>
            </a:r>
          </a:p>
          <a:p>
            <a:r>
              <a:rPr lang="en-US" sz="3100" dirty="0" smtClean="0"/>
              <a:t>Take short breaks – get up and move!</a:t>
            </a:r>
          </a:p>
          <a:p>
            <a:r>
              <a:rPr lang="en-US" sz="3100" dirty="0" smtClean="0"/>
              <a:t>Set a timer</a:t>
            </a:r>
          </a:p>
          <a:p>
            <a:r>
              <a:rPr lang="en-US" sz="3100" dirty="0" smtClean="0"/>
              <a:t>Complete challenging tasks during peak hours</a:t>
            </a:r>
          </a:p>
          <a:p>
            <a:r>
              <a:rPr lang="en-US" sz="3100" dirty="0" smtClean="0"/>
              <a:t>Reward yourself</a:t>
            </a:r>
          </a:p>
          <a:p>
            <a:endParaRPr lang="en-US" dirty="0"/>
          </a:p>
        </p:txBody>
      </p:sp>
      <p:sp>
        <p:nvSpPr>
          <p:cNvPr id="4" name="Date Placeholder 3"/>
          <p:cNvSpPr>
            <a:spLocks noGrp="1"/>
          </p:cNvSpPr>
          <p:nvPr>
            <p:ph type="dt" sz="half" idx="14"/>
          </p:nvPr>
        </p:nvSpPr>
        <p:spPr/>
        <p:txBody>
          <a:bodyPr/>
          <a:lstStyle/>
          <a:p>
            <a:fld id="{118130A5-3A8C-43D5-B386-77492E6A7D48}" type="datetime4">
              <a:rPr lang="en-US" smtClean="0"/>
              <a:pPr/>
              <a:t>May 10, 2018</a:t>
            </a:fld>
            <a:endParaRPr lang="en-US" dirty="0"/>
          </a:p>
        </p:txBody>
      </p:sp>
      <p:sp>
        <p:nvSpPr>
          <p:cNvPr id="6" name="Slide Number Placeholder 5"/>
          <p:cNvSpPr>
            <a:spLocks noGrp="1"/>
          </p:cNvSpPr>
          <p:nvPr>
            <p:ph type="sldNum" sz="quarter" idx="16"/>
          </p:nvPr>
        </p:nvSpPr>
        <p:spPr/>
        <p:txBody>
          <a:bodyPr/>
          <a:lstStyle/>
          <a:p>
            <a:fld id="{1227769C-05F4-4347-A2CD-2F43CCE149BE}" type="slidenum">
              <a:rPr lang="en-US" smtClean="0"/>
              <a:pPr/>
              <a:t>9</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8863104" y="2133600"/>
            <a:ext cx="2873284" cy="286702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ropl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E46A8E60-5619-40B0-A5A8-8C0CD397CDAF}" vid="{27024E55-41B5-4830-B796-EC1E131553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3901</TotalTime>
  <Words>432</Words>
  <Application>Microsoft Office PowerPoint</Application>
  <PresentationFormat>Custom</PresentationFormat>
  <Paragraphs>104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Droplet</vt:lpstr>
      <vt:lpstr>Time Management: For the Overworked &amp; Overwhelmed</vt:lpstr>
      <vt:lpstr>Disclaimer</vt:lpstr>
      <vt:lpstr>Is this you??????</vt:lpstr>
      <vt:lpstr>Time Management</vt:lpstr>
      <vt:lpstr>Choose Strategies &amp; Tools that Work for You that Comply with these 5 Dimensions:</vt:lpstr>
      <vt:lpstr>Set the Right Goals - Be SMART</vt:lpstr>
      <vt:lpstr>Example of a SMART Goal</vt:lpstr>
      <vt:lpstr>Prioritize</vt:lpstr>
      <vt:lpstr>Focus</vt:lpstr>
      <vt:lpstr>Find Your System</vt:lpstr>
      <vt:lpstr>Recommended Reading</vt:lpstr>
      <vt:lpstr>Done is Better than Perfect</vt:lpstr>
      <vt:lpstr>Questions??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Dixon, Kathy - x3446</dc:creator>
  <cp:lastModifiedBy>Albers</cp:lastModifiedBy>
  <cp:revision>66</cp:revision>
  <cp:lastPrinted>2017-09-06T16:52:02Z</cp:lastPrinted>
  <dcterms:created xsi:type="dcterms:W3CDTF">2017-09-05T20:07:58Z</dcterms:created>
  <dcterms:modified xsi:type="dcterms:W3CDTF">2018-05-10T19:52:50Z</dcterms:modified>
</cp:coreProperties>
</file>