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70" r:id="rId4"/>
    <p:sldId id="259" r:id="rId5"/>
    <p:sldId id="260" r:id="rId6"/>
    <p:sldId id="262" r:id="rId7"/>
    <p:sldId id="263" r:id="rId8"/>
    <p:sldId id="269" r:id="rId9"/>
    <p:sldId id="267" r:id="rId10"/>
    <p:sldId id="268" r:id="rId11"/>
    <p:sldId id="264" r:id="rId12"/>
    <p:sldId id="265" r:id="rId13"/>
    <p:sldId id="271" r:id="rId14"/>
    <p:sldId id="272" r:id="rId15"/>
    <p:sldId id="25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46"/>
  </p:normalViewPr>
  <p:slideViewPr>
    <p:cSldViewPr snapToGrid="0" snapToObjects="1">
      <p:cViewPr varScale="1">
        <p:scale>
          <a:sx n="103" d="100"/>
          <a:sy n="103" d="100"/>
        </p:scale>
        <p:origin x="17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FBDE3-62A2-F545-A3CE-672C5340CA9A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2905-422B-FB47-9FEE-9A2134F1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40988" y="6432550"/>
            <a:ext cx="973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A121-EAB9-4BFF-9B5C-AF8E8A5A500E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8413" y="6432550"/>
            <a:ext cx="763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FCD2-8CDF-43EE-B0E5-982570F8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56C0-EBA9-49E9-9017-D84CE4F75699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C055-6E64-4CD4-A17E-B5B46D5A7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8609-5B26-4AEC-BBD2-B646B3A63C02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5A3B-BA20-45EE-96D0-9E44D092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19E7-020B-45C1-968B-C058F75F38C2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24CA-7F17-42A9-AE7C-7C15BB4C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5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AF61-2C0F-4A73-8648-FAD96D1498F2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28C1-6EA1-4980-8A0B-F1138EA5D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6E54-1A7B-4027-BD5C-54211D49F21D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9DCE-B93A-4D82-AA8F-FDB8C213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BAC5-9E4F-443A-972E-04ABE32C7D2E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6CF5-C35A-4559-B6BF-DE9CE7B79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D4CF-E12E-497E-A552-8B8518159B01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203F-FFAE-495A-8AAB-0FEAF3912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25BF-C61C-4C5C-A605-8878470DEAF7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515F-6B59-4943-BCBA-703BF5B2B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679A-C0CC-47E2-A12A-827143CDB83A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E124-C16A-4AA8-BB68-00FACB495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7463-88BA-491A-A5C6-A97B8B436985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EEBB-4044-49ED-8D66-07F1F6BAB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4BD2-A33D-4007-B47B-A48A7ECF760B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1228-CBD3-4AD9-8AB8-6BCBC3C8D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0784-E1F7-49A9-8A8C-7B93AAB5FA76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68A6-5CB7-4620-B875-2C69F35D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537B-25B4-45AE-9E73-6DDADE26D9E7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1155-3061-4962-8BBF-952C7566A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65BC-78ED-468C-9271-E25CC88CB261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AA1F-05BA-4467-8253-4E13F03A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73CF-D921-4F92-9C40-B70D676927EF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26C3-C95C-4589-9025-1ED0F5B63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14CF-FB22-4895-8467-D420A03C7354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89E9-8DD8-4D00-B9C2-5D8E02A3B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DEF4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-33338"/>
            <a:ext cx="5202237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641975"/>
            <a:ext cx="91043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39425" y="6478588"/>
            <a:ext cx="77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99A527-B99D-48DC-82A7-A7C0BD62CA64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0" y="6480175"/>
            <a:ext cx="763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3B25BEE-7776-47AA-B947-635B319D6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fap.ed.gov/ifap/byAwardYear.jsp?type=fsahandbook" TargetMode="External"/><Relationship Id="rId4" Type="http://schemas.openxmlformats.org/officeDocument/2006/relationships/hyperlink" Target="https://ifap.ed.gov/dpcletters/GEN1804.html" TargetMode="External"/><Relationship Id="rId5" Type="http://schemas.openxmlformats.org/officeDocument/2006/relationships/hyperlink" Target="https://www.nasfaa.org/Campus_Based_Programs_SS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tudentaid.ed.gov/sa/type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53A96-002A-8645-B17E-13DEF784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1300163"/>
            <a:ext cx="8689975" cy="250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Navigating the title iv waters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59B35C-FA7A-904A-B529-86DE3F6E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89975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With Andrew Hidalgo, Amy smith and Brenda </a:t>
            </a:r>
            <a:r>
              <a:rPr lang="en-US" dirty="0" err="1" smtClean="0"/>
              <a:t>Noblitt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Direct PLUS Loan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35752"/>
            <a:ext cx="10363826" cy="3424107"/>
          </a:xfrm>
        </p:spPr>
        <p:txBody>
          <a:bodyPr>
            <a:noAutofit/>
          </a:bodyPr>
          <a:lstStyle/>
          <a:p>
            <a:r>
              <a:rPr lang="en-US" sz="2400" dirty="0"/>
              <a:t>For parents of dependent undergraduate students and for graduate or professional </a:t>
            </a:r>
            <a:r>
              <a:rPr lang="en-US" sz="2400" dirty="0" smtClean="0"/>
              <a:t>students.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borrower is responsible for interest during all </a:t>
            </a:r>
            <a:r>
              <a:rPr lang="en-US" sz="2400" dirty="0" smtClean="0"/>
              <a:t>periods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student must be enrolled at least </a:t>
            </a:r>
            <a:r>
              <a:rPr lang="en-US" sz="2400" dirty="0" smtClean="0"/>
              <a:t>half-time</a:t>
            </a:r>
          </a:p>
          <a:p>
            <a:r>
              <a:rPr lang="en-US" sz="2400" dirty="0" smtClean="0"/>
              <a:t>financial </a:t>
            </a:r>
            <a:r>
              <a:rPr lang="en-US" sz="2400" dirty="0"/>
              <a:t>need is not required; the borrower must not have an adverse credit history. The interest rate is 7% for loans </a:t>
            </a:r>
            <a:r>
              <a:rPr lang="en-US" sz="2400" dirty="0" smtClean="0"/>
              <a:t>first </a:t>
            </a:r>
            <a:r>
              <a:rPr lang="en-US" sz="2400" dirty="0"/>
              <a:t>disbursed on or after July 1, 2017, and before July 1, 2018, and </a:t>
            </a:r>
            <a:r>
              <a:rPr lang="en-US" sz="2400" dirty="0" smtClean="0"/>
              <a:t>fixed </a:t>
            </a:r>
            <a:r>
              <a:rPr lang="en-US" sz="2400" dirty="0"/>
              <a:t>for the life of the loan. </a:t>
            </a:r>
            <a:endParaRPr lang="en-US" sz="2400" dirty="0" smtClean="0"/>
          </a:p>
          <a:p>
            <a:r>
              <a:rPr lang="en-US" sz="2400" dirty="0" smtClean="0"/>
              <a:t>7.595% interest rate after </a:t>
            </a:r>
            <a:r>
              <a:rPr lang="en-US" sz="2400" dirty="0" err="1" smtClean="0"/>
              <a:t>july</a:t>
            </a:r>
            <a:r>
              <a:rPr lang="en-US" sz="2400" dirty="0" smtClean="0"/>
              <a:t> 1, 2018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293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5211"/>
            <a:ext cx="10363200" cy="1595438"/>
          </a:xfrm>
        </p:spPr>
        <p:txBody>
          <a:bodyPr/>
          <a:lstStyle/>
          <a:p>
            <a:r>
              <a:rPr lang="en-US" dirty="0" smtClean="0"/>
              <a:t>Teacher Education Assistance for College and higher education (teach)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6627" y="2100649"/>
            <a:ext cx="10770973" cy="4967416"/>
          </a:xfrm>
        </p:spPr>
        <p:txBody>
          <a:bodyPr>
            <a:normAutofit/>
          </a:bodyPr>
          <a:lstStyle/>
          <a:p>
            <a:r>
              <a:rPr lang="en-US" sz="2400" dirty="0"/>
              <a:t>For undergraduate, </a:t>
            </a:r>
            <a:r>
              <a:rPr lang="en-US" sz="2400" dirty="0" smtClean="0"/>
              <a:t>post-baccalaureate</a:t>
            </a:r>
            <a:r>
              <a:rPr lang="en-US" sz="2400" dirty="0"/>
              <a:t>, and graduate students who are completing or plan to complete course work needed to begin a career in teaching.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a condition for receiving this grant, a student must sign a </a:t>
            </a:r>
            <a:r>
              <a:rPr lang="en-US" sz="2400" i="1" dirty="0"/>
              <a:t>TEACH Grant Agreement to Serve </a:t>
            </a:r>
            <a:r>
              <a:rPr lang="en-US" sz="2400" dirty="0"/>
              <a:t>in which the student agrees to perform four years of qualifying teaching </a:t>
            </a:r>
            <a:r>
              <a:rPr lang="en-US" sz="2400" dirty="0" smtClean="0"/>
              <a:t>service in critical subjects. </a:t>
            </a:r>
            <a:endParaRPr lang="en-US" sz="2400" dirty="0"/>
          </a:p>
          <a:p>
            <a:r>
              <a:rPr lang="en-US" sz="2400" dirty="0"/>
              <a:t>Up to $4,000.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Iraq and Afghanistan Service Grant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For students who are not </a:t>
            </a:r>
            <a:r>
              <a:rPr lang="en-US" sz="2400" dirty="0" smtClean="0"/>
              <a:t>Pell grant-eligible </a:t>
            </a:r>
            <a:r>
              <a:rPr lang="en-US" sz="2400" dirty="0"/>
              <a:t>only because they have less </a:t>
            </a:r>
            <a:r>
              <a:rPr lang="en-US" sz="2400" dirty="0" smtClean="0"/>
              <a:t>financial </a:t>
            </a:r>
            <a:r>
              <a:rPr lang="en-US" sz="2400" dirty="0"/>
              <a:t>need than is required to receive Pell funds. A student’s parent or guardian must have died as a result of military service in Iraq or Afghanistan after the events of 9/11. </a:t>
            </a:r>
          </a:p>
          <a:p>
            <a:r>
              <a:rPr lang="en-US" sz="2400" dirty="0"/>
              <a:t>A student can receive an Iraq and Afghanistan Service Grant for no more than 12 semesters or the equivalent (roughly six years).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09" y="1620023"/>
            <a:ext cx="10363200" cy="159543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83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951" y="2008744"/>
            <a:ext cx="11638319" cy="3601224"/>
          </a:xfrm>
        </p:spPr>
        <p:txBody>
          <a:bodyPr>
            <a:normAutofit/>
          </a:bodyPr>
          <a:lstStyle/>
          <a:p>
            <a:r>
              <a:rPr lang="en-US" sz="2400" dirty="0"/>
              <a:t>Student Aid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studentaid.ed.gov/sa</a:t>
            </a:r>
            <a:endParaRPr lang="en-US" sz="2400" dirty="0" smtClean="0"/>
          </a:p>
          <a:p>
            <a:r>
              <a:rPr lang="en-US" sz="2400" dirty="0" smtClean="0"/>
              <a:t>IFAP </a:t>
            </a:r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ifap.ed.gov/ifap/byAwardYear.jsp?type=fsahandbook</a:t>
            </a:r>
            <a:endParaRPr lang="en-US" sz="2400" u="sng" dirty="0" smtClean="0"/>
          </a:p>
          <a:p>
            <a:r>
              <a:rPr lang="en-US" sz="2400" dirty="0"/>
              <a:t>Pell Grant Schedules:  </a:t>
            </a:r>
            <a:r>
              <a:rPr lang="en-US" sz="2400" u="sng" dirty="0">
                <a:hlinkClick r:id="rId4"/>
              </a:rPr>
              <a:t>https://</a:t>
            </a:r>
            <a:r>
              <a:rPr lang="en-US" sz="2400" u="sng" dirty="0" smtClean="0">
                <a:hlinkClick r:id="rId4"/>
              </a:rPr>
              <a:t>ifap.ed.gov/dpcletters/GEN1804.html</a:t>
            </a:r>
            <a:endParaRPr lang="en-US" sz="2400" u="sng" dirty="0" smtClean="0"/>
          </a:p>
          <a:p>
            <a:r>
              <a:rPr lang="en-US" sz="2400" dirty="0"/>
              <a:t>NASFAA Self </a:t>
            </a:r>
            <a:r>
              <a:rPr lang="en-US" sz="2400" dirty="0" smtClean="0"/>
              <a:t>Study Guide</a:t>
            </a:r>
            <a:r>
              <a:rPr lang="en-US" sz="2400" dirty="0"/>
              <a:t>:  </a:t>
            </a:r>
            <a:r>
              <a:rPr lang="en-US" sz="2400" u="sng" dirty="0">
                <a:hlinkClick r:id="rId5"/>
              </a:rPr>
              <a:t>https://www.nasfaa.org/Campus_Based_Programs_SSG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DEF4"/>
            </a:gs>
            <a:gs pos="100000">
              <a:srgbClr val="B8B8B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606425" y="3160713"/>
            <a:ext cx="11314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MV Boli" panose="02000500030200090000" pitchFamily="2" charset="0"/>
              </a:rPr>
              <a:t>Join us May 20 - 24, 2019 for FASFAA 2019 at the Hyatt Regency Coconut Point Resort &amp; Spa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395413"/>
            <a:ext cx="46942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2016</a:t>
            </a:r>
            <a:r>
              <a:rPr lang="mr-IN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125.7 billion in aid</a:t>
            </a:r>
          </a:p>
          <a:p>
            <a:r>
              <a:rPr lang="en-US" sz="2800" dirty="0" smtClean="0"/>
              <a:t>13 million student</a:t>
            </a:r>
          </a:p>
          <a:p>
            <a:r>
              <a:rPr lang="en-US" sz="2800" dirty="0" smtClean="0"/>
              <a:t>6,000 postsecondary schools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0271" y="1378552"/>
            <a:ext cx="10363826" cy="3424107"/>
          </a:xfrm>
        </p:spPr>
        <p:txBody>
          <a:bodyPr>
            <a:noAutofit/>
          </a:bodyPr>
          <a:lstStyle/>
          <a:p>
            <a:r>
              <a:rPr lang="en-US" sz="3600" dirty="0" smtClean="0"/>
              <a:t>Pell grant</a:t>
            </a:r>
          </a:p>
          <a:p>
            <a:r>
              <a:rPr lang="en-US" sz="3600" dirty="0" smtClean="0"/>
              <a:t>FSEOG</a:t>
            </a:r>
          </a:p>
          <a:p>
            <a:r>
              <a:rPr lang="en-US" sz="3600" dirty="0" smtClean="0"/>
              <a:t>Federal Work study</a:t>
            </a:r>
          </a:p>
          <a:p>
            <a:r>
              <a:rPr lang="en-US" sz="3600" dirty="0" smtClean="0"/>
              <a:t>Loans</a:t>
            </a:r>
          </a:p>
          <a:p>
            <a:r>
              <a:rPr lang="en-US" sz="3600" dirty="0" smtClean="0"/>
              <a:t>Teach</a:t>
            </a:r>
          </a:p>
          <a:p>
            <a:r>
              <a:rPr lang="en-US" sz="3600" dirty="0" smtClean="0"/>
              <a:t>Iraq and Afghanistan service grant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63518" y="547555"/>
            <a:ext cx="5237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TITLE IV PROGRAMS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3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70844"/>
            <a:ext cx="10363200" cy="15954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Pell Grant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8" y="1922249"/>
            <a:ext cx="10363826" cy="3424107"/>
          </a:xfrm>
        </p:spPr>
        <p:txBody>
          <a:bodyPr>
            <a:noAutofit/>
          </a:bodyPr>
          <a:lstStyle/>
          <a:p>
            <a:r>
              <a:rPr lang="en-US" sz="2400" dirty="0"/>
              <a:t>For undergraduates with </a:t>
            </a:r>
            <a:r>
              <a:rPr lang="en-US" sz="2400" dirty="0" smtClean="0"/>
              <a:t>financial </a:t>
            </a:r>
            <a:r>
              <a:rPr lang="en-US" sz="2400" dirty="0"/>
              <a:t>need who have not earned bachelor’s or professional degrees; in some cases, a student enrolled in a </a:t>
            </a:r>
            <a:r>
              <a:rPr lang="en-US" sz="2400" dirty="0" smtClean="0"/>
              <a:t>post-baccalaureate </a:t>
            </a:r>
            <a:r>
              <a:rPr lang="en-US" sz="2400" dirty="0"/>
              <a:t>teacher </a:t>
            </a:r>
            <a:r>
              <a:rPr lang="en-US" sz="2400" dirty="0" smtClean="0"/>
              <a:t>certification </a:t>
            </a:r>
            <a:r>
              <a:rPr lang="en-US" sz="2400" dirty="0"/>
              <a:t>program may also receive a Federal Pell Grant. </a:t>
            </a:r>
            <a:endParaRPr lang="en-US" sz="2400" dirty="0" smtClean="0"/>
          </a:p>
          <a:p>
            <a:r>
              <a:rPr lang="en-US" sz="2400" dirty="0" smtClean="0"/>
              <a:t>FOR 2017-18 July 1, 2017, to June 30, 2018), the award amount was up to $5,920.</a:t>
            </a:r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dirty="0" smtClean="0"/>
              <a:t>2018-19 </a:t>
            </a:r>
            <a:r>
              <a:rPr lang="en-US" sz="2400" dirty="0"/>
              <a:t>(July 1, 2018, to June 30, 2019), the award amount was up to $6,095. </a:t>
            </a:r>
            <a:endParaRPr lang="en-US" sz="2400" dirty="0" smtClean="0"/>
          </a:p>
          <a:p>
            <a:r>
              <a:rPr lang="en-US" sz="2400" dirty="0" smtClean="0"/>
              <a:t>6 full time years of </a:t>
            </a:r>
            <a:r>
              <a:rPr lang="en-US" sz="2400" dirty="0"/>
              <a:t>P</a:t>
            </a:r>
            <a:r>
              <a:rPr lang="en-US" sz="2400" dirty="0" smtClean="0"/>
              <a:t>ell grant (600% lifetime)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30" y="359633"/>
            <a:ext cx="10363200" cy="15954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Federal Supplemental Educational Opportunity Grant (FSEOG)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2434" y="1539189"/>
            <a:ext cx="10363826" cy="476275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undergraduates with exceptional financial </a:t>
            </a:r>
            <a:r>
              <a:rPr lang="en-US" sz="2400" dirty="0" smtClean="0"/>
              <a:t>need</a:t>
            </a:r>
          </a:p>
          <a:p>
            <a:r>
              <a:rPr lang="en-US" sz="2400" dirty="0"/>
              <a:t>Once the full amount of the school’s FSEOG funds has been awarded to students, no more FSEOG awards can be made for that year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federal government provides up to 75% of this money and the school provides the rest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 student awarded with the FSEOG is given anything between $100.00 and $4,000.00 per year depending on the gravity of the person’s financial aid need.</a:t>
            </a:r>
          </a:p>
        </p:txBody>
      </p:sp>
    </p:spTree>
    <p:extLst>
      <p:ext uri="{BB962C8B-B14F-4D97-AF65-F5344CB8AC3E}">
        <p14:creationId xmlns:p14="http://schemas.microsoft.com/office/powerpoint/2010/main" val="7354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Federal Work Study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money is earned; does not have to be repaid </a:t>
            </a:r>
          </a:p>
          <a:p>
            <a:r>
              <a:rPr lang="en-US" sz="2400" dirty="0"/>
              <a:t>For undergraduate and graduate students; part-time jobs can be on campus or off campus. </a:t>
            </a:r>
            <a:endParaRPr lang="en-US" sz="2400" dirty="0" smtClean="0"/>
          </a:p>
          <a:p>
            <a:r>
              <a:rPr lang="en-US" sz="2400" dirty="0" smtClean="0"/>
              <a:t>Check with your institution with how Work study funds are paid/awarded.</a:t>
            </a:r>
            <a:endParaRPr lang="en-US" sz="2400" dirty="0"/>
          </a:p>
          <a:p>
            <a:r>
              <a:rPr lang="en-US" sz="2400" dirty="0" smtClean="0"/>
              <a:t>Minimum rate of pay is minimum wage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9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/>
              <a:t>Direct Subsidized Loan </a:t>
            </a:r>
            <a:endParaRPr lang="en-US" sz="2800" b="1" dirty="0" smtClean="0"/>
          </a:p>
          <a:p>
            <a:r>
              <a:rPr lang="en-US" sz="2800" b="1" dirty="0" smtClean="0"/>
              <a:t>Direct </a:t>
            </a:r>
            <a:r>
              <a:rPr lang="en-US" sz="2800" b="1" dirty="0"/>
              <a:t>Unsubsidized Loan </a:t>
            </a:r>
            <a:endParaRPr lang="en-US" sz="2800" dirty="0"/>
          </a:p>
          <a:p>
            <a:r>
              <a:rPr lang="en-US" sz="2800" b="1" dirty="0"/>
              <a:t>Direct PLUS Loan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6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Direct Subsidized Loan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3698" y="1749254"/>
            <a:ext cx="10363826" cy="5108746"/>
          </a:xfrm>
        </p:spPr>
        <p:txBody>
          <a:bodyPr>
            <a:normAutofit/>
          </a:bodyPr>
          <a:lstStyle/>
          <a:p>
            <a:r>
              <a:rPr lang="en-US" sz="2400" dirty="0"/>
              <a:t>For undergraduate students who have </a:t>
            </a:r>
            <a:r>
              <a:rPr lang="en-US" sz="2400" dirty="0" smtClean="0"/>
              <a:t>financial </a:t>
            </a:r>
            <a:r>
              <a:rPr lang="en-US" sz="2400" dirty="0"/>
              <a:t>need;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U.S. Department of Education generally pays interest while the student is in school and during certain other periods;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student must be enrolled at least half-time. The interest rate is 4.45% for loans </a:t>
            </a:r>
            <a:r>
              <a:rPr lang="en-US" sz="2400" dirty="0" smtClean="0"/>
              <a:t>first </a:t>
            </a:r>
            <a:r>
              <a:rPr lang="en-US" sz="2400" dirty="0"/>
              <a:t>disbursed on or after July 1, 2017, and before July 1, 2018, and </a:t>
            </a:r>
            <a:r>
              <a:rPr lang="en-US" sz="2400" dirty="0" smtClean="0"/>
              <a:t>fixed </a:t>
            </a:r>
            <a:r>
              <a:rPr lang="en-US" sz="2400" dirty="0"/>
              <a:t>for the life of the loan. </a:t>
            </a:r>
            <a:endParaRPr lang="en-US" sz="2400" dirty="0" smtClean="0"/>
          </a:p>
          <a:p>
            <a:r>
              <a:rPr lang="en-US" sz="2400" dirty="0" smtClean="0"/>
              <a:t>5.045% interest rate after July 1, 2018</a:t>
            </a:r>
          </a:p>
          <a:p>
            <a:r>
              <a:rPr lang="en-US" sz="2400" dirty="0" smtClean="0"/>
              <a:t>Borrowers </a:t>
            </a:r>
            <a:r>
              <a:rPr lang="en-US" sz="2400" dirty="0"/>
              <a:t>may not receive this type of loan for more than 150 percent of the length of their program of </a:t>
            </a:r>
            <a:r>
              <a:rPr lang="en-US" sz="2400" dirty="0" smtClean="0"/>
              <a:t>study.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12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Direct Unsubsidized Loan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3071" y="1625687"/>
            <a:ext cx="10363826" cy="4379697"/>
          </a:xfrm>
        </p:spPr>
        <p:txBody>
          <a:bodyPr>
            <a:normAutofit/>
          </a:bodyPr>
          <a:lstStyle/>
          <a:p>
            <a:r>
              <a:rPr lang="en-US" sz="2400" dirty="0"/>
              <a:t>For undergraduate and graduate or professional </a:t>
            </a:r>
            <a:r>
              <a:rPr lang="en-US" sz="2400" dirty="0" smtClean="0"/>
              <a:t>students.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borrower is responsible for interest during all periods; a student must be enrolled at least </a:t>
            </a:r>
            <a:r>
              <a:rPr lang="en-US" sz="2400" dirty="0" smtClean="0"/>
              <a:t>half-time. </a:t>
            </a:r>
          </a:p>
          <a:p>
            <a:r>
              <a:rPr lang="en-US" sz="2400" dirty="0" smtClean="0"/>
              <a:t>financial </a:t>
            </a:r>
            <a:r>
              <a:rPr lang="en-US" sz="2400" dirty="0"/>
              <a:t>need is not required.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interest rate is 4.45% (undergraduate) and 6% (graduate or professional) for loans </a:t>
            </a:r>
            <a:r>
              <a:rPr lang="en-US" sz="2400" dirty="0" smtClean="0"/>
              <a:t>first </a:t>
            </a:r>
            <a:r>
              <a:rPr lang="en-US" sz="2400" dirty="0"/>
              <a:t>disbursed on or after July 1, 2017, and before July 1, 2018, and </a:t>
            </a:r>
            <a:r>
              <a:rPr lang="en-US" sz="2400" dirty="0" smtClean="0"/>
              <a:t>fixed </a:t>
            </a:r>
            <a:r>
              <a:rPr lang="en-US" sz="2400" dirty="0"/>
              <a:t>for the life of the loan. </a:t>
            </a:r>
          </a:p>
          <a:p>
            <a:r>
              <a:rPr lang="en-US" sz="2400" dirty="0"/>
              <a:t>5.045</a:t>
            </a:r>
            <a:r>
              <a:rPr lang="en-US" sz="2400" dirty="0" smtClean="0"/>
              <a:t>% (6.595% </a:t>
            </a:r>
            <a:r>
              <a:rPr lang="en-US" sz="2400" smtClean="0"/>
              <a:t>for Grad) </a:t>
            </a:r>
            <a:r>
              <a:rPr lang="en-US" sz="2400" dirty="0"/>
              <a:t>interest rate after July 1, </a:t>
            </a:r>
            <a:r>
              <a:rPr lang="en-US" sz="2400" dirty="0" smtClean="0"/>
              <a:t>2018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7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6A8E60-5619-40B0-A5A8-8C0CD397CDAF}" vid="{27024E55-41B5-4830-B796-EC1E13155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FASFAA 2018 Conference Template Plain.pot</Template>
  <TotalTime>1196</TotalTime>
  <Words>763</Words>
  <Application>Microsoft Macintosh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Mangal</vt:lpstr>
      <vt:lpstr>MV Boli</vt:lpstr>
      <vt:lpstr>Tw Cen MT</vt:lpstr>
      <vt:lpstr>Droplet</vt:lpstr>
      <vt:lpstr>Navigating the title iv waters</vt:lpstr>
      <vt:lpstr>In 2016…</vt:lpstr>
      <vt:lpstr>PowerPoint Presentation</vt:lpstr>
      <vt:lpstr>Pell Grant</vt:lpstr>
      <vt:lpstr>Federal Supplemental Educational Opportunity Grant (FSEOG)</vt:lpstr>
      <vt:lpstr>Federal Work Study</vt:lpstr>
      <vt:lpstr>Loans</vt:lpstr>
      <vt:lpstr>Direct Subsidized Loan  </vt:lpstr>
      <vt:lpstr>Direct Unsubsidized Loan  </vt:lpstr>
      <vt:lpstr>Direct PLUS Loan  </vt:lpstr>
      <vt:lpstr>Teacher Education Assistance for College and higher education (teach) grant</vt:lpstr>
      <vt:lpstr>Iraq and Afghanistan Service Grant  </vt:lpstr>
      <vt:lpstr>questions?</vt:lpstr>
      <vt:lpstr>Resources</vt:lpstr>
      <vt:lpstr>PowerPoint Presentation</vt:lpstr>
    </vt:vector>
  </TitlesOfParts>
  <Company>SF College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Kamia Mwango</dc:creator>
  <cp:lastModifiedBy>Hidalgo,Andrew E</cp:lastModifiedBy>
  <cp:revision>27</cp:revision>
  <dcterms:created xsi:type="dcterms:W3CDTF">2018-04-24T16:15:17Z</dcterms:created>
  <dcterms:modified xsi:type="dcterms:W3CDTF">2018-05-15T18:42:28Z</dcterms:modified>
</cp:coreProperties>
</file>