
<file path=[Content_Types].xml><?xml version="1.0" encoding="utf-8"?>
<Types xmlns="http://schemas.openxmlformats.org/package/2006/content-types">
  <Default Extension="bin" ContentType="image/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3"/>
  </p:notesMasterIdLst>
  <p:sldIdLst>
    <p:sldId id="256" r:id="rId6"/>
    <p:sldId id="25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267" r:id="rId51"/>
    <p:sldId id="26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0" autoAdjust="0"/>
    <p:restoredTop sz="94660"/>
  </p:normalViewPr>
  <p:slideViewPr>
    <p:cSldViewPr snapToGrid="0">
      <p:cViewPr varScale="1">
        <p:scale>
          <a:sx n="84" d="100"/>
          <a:sy n="84" d="100"/>
        </p:scale>
        <p:origin x="39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78119-E176-4E8F-8C56-BBF8095CCB78}"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07C5-837C-47A5-9E71-08619B5B2331}" type="slidenum">
              <a:rPr lang="en-US" smtClean="0"/>
              <a:t>‹#›</a:t>
            </a:fld>
            <a:endParaRPr lang="en-US"/>
          </a:p>
        </p:txBody>
      </p:sp>
    </p:spTree>
    <p:extLst>
      <p:ext uri="{BB962C8B-B14F-4D97-AF65-F5344CB8AC3E}">
        <p14:creationId xmlns:p14="http://schemas.microsoft.com/office/powerpoint/2010/main" val="81816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D628-901D-4813-8171-BA25E931B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7A9F1C-6CF2-4BC2-9F2C-F5BBBA4AC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690EE-DDBE-4AA4-A739-9FF585C9ACC9}"/>
              </a:ext>
            </a:extLst>
          </p:cNvPr>
          <p:cNvSpPr>
            <a:spLocks noGrp="1"/>
          </p:cNvSpPr>
          <p:nvPr>
            <p:ph type="dt" sz="half" idx="10"/>
          </p:nvPr>
        </p:nvSpPr>
        <p:spPr/>
        <p:txBody>
          <a:bodyPr/>
          <a:lstStyle/>
          <a:p>
            <a:fld id="{1E037C91-DA1F-4D36-9598-F7831B11147E}" type="datetime1">
              <a:rPr lang="en-US" smtClean="0"/>
              <a:t>5/13/2022</a:t>
            </a:fld>
            <a:endParaRPr lang="en-US"/>
          </a:p>
        </p:txBody>
      </p:sp>
      <p:sp>
        <p:nvSpPr>
          <p:cNvPr id="5" name="Footer Placeholder 4">
            <a:extLst>
              <a:ext uri="{FF2B5EF4-FFF2-40B4-BE49-F238E27FC236}">
                <a16:creationId xmlns:a16="http://schemas.microsoft.com/office/drawing/2014/main" id="{9047983D-8B8F-4367-A9CD-89CE445F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C1E15-CEAD-476F-8C37-4821D712E52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25602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F915-E70A-4B82-8028-EFD3077E32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2C74E-3EF9-4245-8911-4F5B046940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69153-0178-4602-8A13-71FDC0090BA7}"/>
              </a:ext>
            </a:extLst>
          </p:cNvPr>
          <p:cNvSpPr>
            <a:spLocks noGrp="1"/>
          </p:cNvSpPr>
          <p:nvPr>
            <p:ph type="dt" sz="half" idx="10"/>
          </p:nvPr>
        </p:nvSpPr>
        <p:spPr/>
        <p:txBody>
          <a:bodyPr/>
          <a:lstStyle/>
          <a:p>
            <a:fld id="{536E7795-CCCD-4581-BF07-254D6894C1CA}" type="datetime1">
              <a:rPr lang="en-US" smtClean="0"/>
              <a:t>5/13/2022</a:t>
            </a:fld>
            <a:endParaRPr lang="en-US"/>
          </a:p>
        </p:txBody>
      </p:sp>
      <p:sp>
        <p:nvSpPr>
          <p:cNvPr id="5" name="Footer Placeholder 4">
            <a:extLst>
              <a:ext uri="{FF2B5EF4-FFF2-40B4-BE49-F238E27FC236}">
                <a16:creationId xmlns:a16="http://schemas.microsoft.com/office/drawing/2014/main" id="{CFE84FB5-4048-4B71-ACBE-CD9AB758C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03AA3-4EC3-481F-82D3-A541AE59FBF5}"/>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381524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5B9CD-514C-4ED2-9FE6-423A764FA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40BBD-B48B-4B99-9528-D46BBA908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68766-0AA3-4F32-810D-22AFD7B3DDB9}"/>
              </a:ext>
            </a:extLst>
          </p:cNvPr>
          <p:cNvSpPr>
            <a:spLocks noGrp="1"/>
          </p:cNvSpPr>
          <p:nvPr>
            <p:ph type="dt" sz="half" idx="10"/>
          </p:nvPr>
        </p:nvSpPr>
        <p:spPr/>
        <p:txBody>
          <a:bodyPr/>
          <a:lstStyle/>
          <a:p>
            <a:fld id="{1E962F4B-5534-45F3-BDB3-17DAC39298D6}" type="datetime1">
              <a:rPr lang="en-US" smtClean="0"/>
              <a:t>5/13/2022</a:t>
            </a:fld>
            <a:endParaRPr lang="en-US"/>
          </a:p>
        </p:txBody>
      </p:sp>
      <p:sp>
        <p:nvSpPr>
          <p:cNvPr id="5" name="Footer Placeholder 4">
            <a:extLst>
              <a:ext uri="{FF2B5EF4-FFF2-40B4-BE49-F238E27FC236}">
                <a16:creationId xmlns:a16="http://schemas.microsoft.com/office/drawing/2014/main" id="{2B9E2A52-8A17-439B-ABD2-E34409EA5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1F7D-1289-43D9-B1A0-9919DFC936B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304750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EFAB3C-3578-4241-9F95-6E75C7F8156D}"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50727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FAB3C-3578-4241-9F95-6E75C7F8156D}"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166942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FAB3C-3578-4241-9F95-6E75C7F8156D}"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197447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EFAB3C-3578-4241-9F95-6E75C7F8156D}"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37577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FAB3C-3578-4241-9F95-6E75C7F8156D}"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3484937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EFAB3C-3578-4241-9F95-6E75C7F8156D}"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93279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FAB3C-3578-4241-9F95-6E75C7F8156D}"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415958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EFAB3C-3578-4241-9F95-6E75C7F8156D}"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158502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897E-0594-454F-90DB-10A83BBE4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EDCE3-F3E3-4813-8BC8-F7339D398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8D84B-3339-40D6-9EA3-EF9E614C7BAE}"/>
              </a:ext>
            </a:extLst>
          </p:cNvPr>
          <p:cNvSpPr>
            <a:spLocks noGrp="1"/>
          </p:cNvSpPr>
          <p:nvPr>
            <p:ph type="dt" sz="half" idx="10"/>
          </p:nvPr>
        </p:nvSpPr>
        <p:spPr/>
        <p:txBody>
          <a:bodyPr/>
          <a:lstStyle/>
          <a:p>
            <a:fld id="{3767CC4D-E2E2-435C-B118-EB79315B0E2F}" type="datetime1">
              <a:rPr lang="en-US" smtClean="0"/>
              <a:t>5/13/2022</a:t>
            </a:fld>
            <a:endParaRPr lang="en-US"/>
          </a:p>
        </p:txBody>
      </p:sp>
      <p:sp>
        <p:nvSpPr>
          <p:cNvPr id="5" name="Footer Placeholder 4">
            <a:extLst>
              <a:ext uri="{FF2B5EF4-FFF2-40B4-BE49-F238E27FC236}">
                <a16:creationId xmlns:a16="http://schemas.microsoft.com/office/drawing/2014/main" id="{F5C2D950-BABB-41DE-AC7A-7AA6553EE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DF9D0-2971-4EF1-9F30-AD3C606F2FA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6041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EFAB3C-3578-4241-9F95-6E75C7F8156D}"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974597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FAB3C-3578-4241-9F95-6E75C7F8156D}"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179576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FAB3C-3578-4241-9F95-6E75C7F8156D}"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F19AF-7FF5-4B61-8410-E4DAFD38AB82}" type="slidenum">
              <a:rPr lang="en-US" smtClean="0"/>
              <a:t>‹#›</a:t>
            </a:fld>
            <a:endParaRPr lang="en-US"/>
          </a:p>
        </p:txBody>
      </p:sp>
    </p:spTree>
    <p:extLst>
      <p:ext uri="{BB962C8B-B14F-4D97-AF65-F5344CB8AC3E}">
        <p14:creationId xmlns:p14="http://schemas.microsoft.com/office/powerpoint/2010/main" val="409967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CB6-2C75-48EB-A424-F562CBAB6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390F-9577-45A6-94CA-730FC3AD6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FC173D-F74E-46CC-9B4E-61DD004A8B1E}"/>
              </a:ext>
            </a:extLst>
          </p:cNvPr>
          <p:cNvSpPr>
            <a:spLocks noGrp="1"/>
          </p:cNvSpPr>
          <p:nvPr>
            <p:ph type="dt" sz="half" idx="10"/>
          </p:nvPr>
        </p:nvSpPr>
        <p:spPr/>
        <p:txBody>
          <a:bodyPr/>
          <a:lstStyle/>
          <a:p>
            <a:fld id="{134371A1-84C4-4001-8590-08C2AAF1E561}" type="datetime1">
              <a:rPr lang="en-US" smtClean="0"/>
              <a:t>5/13/2022</a:t>
            </a:fld>
            <a:endParaRPr lang="en-US"/>
          </a:p>
        </p:txBody>
      </p:sp>
      <p:sp>
        <p:nvSpPr>
          <p:cNvPr id="5" name="Footer Placeholder 4">
            <a:extLst>
              <a:ext uri="{FF2B5EF4-FFF2-40B4-BE49-F238E27FC236}">
                <a16:creationId xmlns:a16="http://schemas.microsoft.com/office/drawing/2014/main" id="{703F6C23-4A54-4DD6-AF0B-FF45073CB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0E0CC-E4F3-4D5B-A8E4-1169C8E1FFB2}"/>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3649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AF1E-54C8-4F34-A3B1-28973692C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90FE7-113E-469F-9388-15580F8B11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874A3-4E6E-4F44-A9B8-B76C6978CA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27583-3E63-4C46-AEF8-B478EE82E911}"/>
              </a:ext>
            </a:extLst>
          </p:cNvPr>
          <p:cNvSpPr>
            <a:spLocks noGrp="1"/>
          </p:cNvSpPr>
          <p:nvPr>
            <p:ph type="dt" sz="half" idx="10"/>
          </p:nvPr>
        </p:nvSpPr>
        <p:spPr/>
        <p:txBody>
          <a:bodyPr/>
          <a:lstStyle/>
          <a:p>
            <a:fld id="{6B7788C9-0E35-472D-9CD4-FBB2D4442DB7}" type="datetime1">
              <a:rPr lang="en-US" smtClean="0"/>
              <a:t>5/13/2022</a:t>
            </a:fld>
            <a:endParaRPr lang="en-US"/>
          </a:p>
        </p:txBody>
      </p:sp>
      <p:sp>
        <p:nvSpPr>
          <p:cNvPr id="6" name="Footer Placeholder 5">
            <a:extLst>
              <a:ext uri="{FF2B5EF4-FFF2-40B4-BE49-F238E27FC236}">
                <a16:creationId xmlns:a16="http://schemas.microsoft.com/office/drawing/2014/main" id="{3583D0CB-48D6-4017-AC64-4F20DB645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F3187-A141-478A-938F-0EEE22BDDEF4}"/>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271284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53BB-81EA-4E15-B305-E5BF6B5B0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68095-A630-4382-84C4-1929EFE33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82070-0830-4194-AA04-895B63B610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30932-0BED-4E83-8F4E-E735D3E3B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1D6113-E1E8-42B7-97AC-1BDE9205DA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CF7CC-2195-46C0-BCBD-C75CB0073984}"/>
              </a:ext>
            </a:extLst>
          </p:cNvPr>
          <p:cNvSpPr>
            <a:spLocks noGrp="1"/>
          </p:cNvSpPr>
          <p:nvPr>
            <p:ph type="dt" sz="half" idx="10"/>
          </p:nvPr>
        </p:nvSpPr>
        <p:spPr/>
        <p:txBody>
          <a:bodyPr/>
          <a:lstStyle/>
          <a:p>
            <a:fld id="{91AD1CB2-E7FC-4026-BF89-9F1C00FA139E}" type="datetime1">
              <a:rPr lang="en-US" smtClean="0"/>
              <a:t>5/13/2022</a:t>
            </a:fld>
            <a:endParaRPr lang="en-US"/>
          </a:p>
        </p:txBody>
      </p:sp>
      <p:sp>
        <p:nvSpPr>
          <p:cNvPr id="8" name="Footer Placeholder 7">
            <a:extLst>
              <a:ext uri="{FF2B5EF4-FFF2-40B4-BE49-F238E27FC236}">
                <a16:creationId xmlns:a16="http://schemas.microsoft.com/office/drawing/2014/main" id="{35FD7150-FC00-4100-94FD-F8B1D0FD16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469CEE-1DC0-4727-BE84-954BDD8CCD4A}"/>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1338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EFF1-001A-4560-AB57-EA8662E4E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15E0B-781F-49C8-A708-354BC7F336B6}"/>
              </a:ext>
            </a:extLst>
          </p:cNvPr>
          <p:cNvSpPr>
            <a:spLocks noGrp="1"/>
          </p:cNvSpPr>
          <p:nvPr>
            <p:ph type="dt" sz="half" idx="10"/>
          </p:nvPr>
        </p:nvSpPr>
        <p:spPr/>
        <p:txBody>
          <a:bodyPr/>
          <a:lstStyle/>
          <a:p>
            <a:fld id="{943C08F8-DB4E-47AA-935B-E2292180D3D4}" type="datetime1">
              <a:rPr lang="en-US" smtClean="0"/>
              <a:t>5/13/2022</a:t>
            </a:fld>
            <a:endParaRPr lang="en-US"/>
          </a:p>
        </p:txBody>
      </p:sp>
      <p:sp>
        <p:nvSpPr>
          <p:cNvPr id="4" name="Footer Placeholder 3">
            <a:extLst>
              <a:ext uri="{FF2B5EF4-FFF2-40B4-BE49-F238E27FC236}">
                <a16:creationId xmlns:a16="http://schemas.microsoft.com/office/drawing/2014/main" id="{71F679E1-0DCB-4C0F-A6B2-77F9E37841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AFADE-1B82-4B3B-A3FD-E4C5C2D621C0}"/>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30903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5C609-21A7-4C48-8BBC-63625CE5D967}"/>
              </a:ext>
            </a:extLst>
          </p:cNvPr>
          <p:cNvSpPr>
            <a:spLocks noGrp="1"/>
          </p:cNvSpPr>
          <p:nvPr>
            <p:ph type="dt" sz="half" idx="10"/>
          </p:nvPr>
        </p:nvSpPr>
        <p:spPr/>
        <p:txBody>
          <a:bodyPr/>
          <a:lstStyle/>
          <a:p>
            <a:fld id="{384586BC-5CC0-48AB-93FE-B4FE78CF5CCD}" type="datetime1">
              <a:rPr lang="en-US" smtClean="0"/>
              <a:t>5/13/2022</a:t>
            </a:fld>
            <a:endParaRPr lang="en-US"/>
          </a:p>
        </p:txBody>
      </p:sp>
      <p:sp>
        <p:nvSpPr>
          <p:cNvPr id="3" name="Footer Placeholder 2">
            <a:extLst>
              <a:ext uri="{FF2B5EF4-FFF2-40B4-BE49-F238E27FC236}">
                <a16:creationId xmlns:a16="http://schemas.microsoft.com/office/drawing/2014/main" id="{C5D6CC2F-53A2-4377-B139-34D3EC0CE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C01A1-D44C-4F5E-BADA-A1FD2033BDF8}"/>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11616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DE58-7D4D-4974-A40D-55C4EF137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3B38F-AF01-43C1-9255-D3DC96F52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3472A-7990-40A0-A0EE-40BE628B9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F56F8-109A-4124-812F-A8DAB1CDA0A6}"/>
              </a:ext>
            </a:extLst>
          </p:cNvPr>
          <p:cNvSpPr>
            <a:spLocks noGrp="1"/>
          </p:cNvSpPr>
          <p:nvPr>
            <p:ph type="dt" sz="half" idx="10"/>
          </p:nvPr>
        </p:nvSpPr>
        <p:spPr/>
        <p:txBody>
          <a:bodyPr/>
          <a:lstStyle/>
          <a:p>
            <a:fld id="{4DF2061E-9948-4919-A5B1-34722051E0CA}" type="datetime1">
              <a:rPr lang="en-US" smtClean="0"/>
              <a:t>5/13/2022</a:t>
            </a:fld>
            <a:endParaRPr lang="en-US"/>
          </a:p>
        </p:txBody>
      </p:sp>
      <p:sp>
        <p:nvSpPr>
          <p:cNvPr id="6" name="Footer Placeholder 5">
            <a:extLst>
              <a:ext uri="{FF2B5EF4-FFF2-40B4-BE49-F238E27FC236}">
                <a16:creationId xmlns:a16="http://schemas.microsoft.com/office/drawing/2014/main" id="{65440A4E-ACB4-4CDB-9296-054D4065E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802A1-64DA-4103-932C-65CFFF40E993}"/>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2858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104-503E-44A4-847E-7930CE82F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7D569-55C8-449D-8B3C-F0A348565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92207F-FAD8-44C2-A7F8-604C6EEA2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8C81C-3C55-4B1F-BB9B-62A51C11E10E}"/>
              </a:ext>
            </a:extLst>
          </p:cNvPr>
          <p:cNvSpPr>
            <a:spLocks noGrp="1"/>
          </p:cNvSpPr>
          <p:nvPr>
            <p:ph type="dt" sz="half" idx="10"/>
          </p:nvPr>
        </p:nvSpPr>
        <p:spPr/>
        <p:txBody>
          <a:bodyPr/>
          <a:lstStyle/>
          <a:p>
            <a:fld id="{8EF00BA3-B6E3-4210-BA65-DE95B552EAAF}" type="datetime1">
              <a:rPr lang="en-US" smtClean="0"/>
              <a:t>5/13/2022</a:t>
            </a:fld>
            <a:endParaRPr lang="en-US"/>
          </a:p>
        </p:txBody>
      </p:sp>
      <p:sp>
        <p:nvSpPr>
          <p:cNvPr id="6" name="Footer Placeholder 5">
            <a:extLst>
              <a:ext uri="{FF2B5EF4-FFF2-40B4-BE49-F238E27FC236}">
                <a16:creationId xmlns:a16="http://schemas.microsoft.com/office/drawing/2014/main" id="{B3D3082C-4155-4C34-B565-E0047C650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89F59-2995-489F-8608-FDFFC4D3CE61}"/>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15598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C96F-DBF1-47A1-B51A-6C9926BEA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9D348-974D-47EC-871E-4A392E116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4AAEA-ECDB-421A-BCB0-E6DA59FB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7C61-AD64-46F3-BEF0-C3E1AEB40040}" type="datetime1">
              <a:rPr lang="en-US" smtClean="0"/>
              <a:t>5/13/2022</a:t>
            </a:fld>
            <a:endParaRPr lang="en-US"/>
          </a:p>
        </p:txBody>
      </p:sp>
      <p:sp>
        <p:nvSpPr>
          <p:cNvPr id="5" name="Footer Placeholder 4">
            <a:extLst>
              <a:ext uri="{FF2B5EF4-FFF2-40B4-BE49-F238E27FC236}">
                <a16:creationId xmlns:a16="http://schemas.microsoft.com/office/drawing/2014/main" id="{8435D396-F266-4D8E-B1F2-9EB8E68D7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3D84A4-F84D-4CB9-9166-AC16C3DA2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B74A-0164-445D-A750-9F6B0542B371}" type="slidenum">
              <a:rPr lang="en-US" smtClean="0"/>
              <a:t>‹#›</a:t>
            </a:fld>
            <a:endParaRPr lang="en-US"/>
          </a:p>
        </p:txBody>
      </p:sp>
    </p:spTree>
    <p:extLst>
      <p:ext uri="{BB962C8B-B14F-4D97-AF65-F5344CB8AC3E}">
        <p14:creationId xmlns:p14="http://schemas.microsoft.com/office/powerpoint/2010/main" val="397551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FAB3C-3578-4241-9F95-6E75C7F8156D}" type="datetimeFigureOut">
              <a:rPr lang="en-US" smtClean="0"/>
              <a:t>5/13/2022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F19AF-7FF5-4B61-8410-E4DAFD38AB82}" type="slidenum">
              <a:rPr lang="en-US" smtClean="0"/>
              <a:t>‹#›</a:t>
            </a:fld>
            <a:endParaRPr lang="en-US"/>
          </a:p>
        </p:txBody>
      </p:sp>
    </p:spTree>
    <p:extLst>
      <p:ext uri="{BB962C8B-B14F-4D97-AF65-F5344CB8AC3E}">
        <p14:creationId xmlns:p14="http://schemas.microsoft.com/office/powerpoint/2010/main" val="86888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jpe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gif"/><Relationship Id="rId25" Type="http://schemas.openxmlformats.org/officeDocument/2006/relationships/image" Target="../media/image59.png"/><Relationship Id="rId2" Type="http://schemas.openxmlformats.org/officeDocument/2006/relationships/image" Target="../media/image1.bin"/><Relationship Id="rId16" Type="http://schemas.openxmlformats.org/officeDocument/2006/relationships/image" Target="../media/image50.jpeg"/><Relationship Id="rId20"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jpeg"/><Relationship Id="rId5" Type="http://schemas.openxmlformats.org/officeDocument/2006/relationships/image" Target="../media/image39.png"/><Relationship Id="rId15" Type="http://schemas.openxmlformats.org/officeDocument/2006/relationships/image" Target="../media/image49.jpeg"/><Relationship Id="rId23" Type="http://schemas.openxmlformats.org/officeDocument/2006/relationships/image" Target="../media/image57.gif"/><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5376672" y="2528014"/>
            <a:ext cx="6647688" cy="4081543"/>
          </a:xfrm>
        </p:spPr>
        <p:txBody>
          <a:bodyPr>
            <a:normAutofit fontScale="92500" lnSpcReduction="10000"/>
          </a:bodyPr>
          <a:lstStyle/>
          <a:p>
            <a:r>
              <a:rPr lang="en-US" sz="4000" dirty="0">
                <a:latin typeface="Broadway" panose="04040905080B02020502" pitchFamily="82" charset="0"/>
              </a:rPr>
              <a:t/>
            </a:r>
            <a:br>
              <a:rPr lang="en-US" sz="4000" dirty="0">
                <a:latin typeface="Broadway" panose="04040905080B02020502" pitchFamily="82" charset="0"/>
              </a:rPr>
            </a:br>
            <a:r>
              <a:rPr lang="en-US" sz="4000" dirty="0" err="1" smtClean="0">
                <a:latin typeface="Broadway" panose="04040905080B02020502" pitchFamily="82" charset="0"/>
              </a:rPr>
              <a:t>KINDness</a:t>
            </a:r>
            <a:r>
              <a:rPr lang="en-US" sz="4000" dirty="0" smtClean="0">
                <a:latin typeface="Broadway" panose="04040905080B02020502" pitchFamily="82" charset="0"/>
              </a:rPr>
              <a:t> </a:t>
            </a:r>
            <a:r>
              <a:rPr lang="en-US" sz="4000" u="sng" dirty="0" smtClean="0">
                <a:latin typeface="Broadway" panose="04040905080B02020502" pitchFamily="82" charset="0"/>
              </a:rPr>
              <a:t>is</a:t>
            </a:r>
            <a:r>
              <a:rPr lang="en-US" sz="4000" dirty="0" smtClean="0">
                <a:latin typeface="Broadway" panose="04040905080B02020502" pitchFamily="82" charset="0"/>
              </a:rPr>
              <a:t> Professional Judgement (and Verification </a:t>
            </a:r>
            <a:r>
              <a:rPr lang="en-US" sz="4000" u="sng" dirty="0" smtClean="0">
                <a:latin typeface="Broadway" panose="04040905080B02020502" pitchFamily="82" charset="0"/>
              </a:rPr>
              <a:t>is Not</a:t>
            </a:r>
            <a:r>
              <a:rPr lang="en-US" sz="4000" dirty="0" smtClean="0">
                <a:latin typeface="Broadway" panose="04040905080B02020502" pitchFamily="82" charset="0"/>
              </a:rPr>
              <a:t>… PJ)</a:t>
            </a:r>
            <a:r>
              <a:rPr lang="en-US" sz="4000" dirty="0">
                <a:latin typeface="Broadway" panose="04040905080B02020502" pitchFamily="82" charset="0"/>
              </a:rPr>
              <a:t/>
            </a:r>
            <a:br>
              <a:rPr lang="en-US" sz="4000" dirty="0">
                <a:latin typeface="Broadway" panose="04040905080B02020502" pitchFamily="82" charset="0"/>
              </a:rPr>
            </a:br>
            <a:r>
              <a:rPr lang="en-US" sz="4000" dirty="0">
                <a:latin typeface="Broadway" panose="04040905080B02020502" pitchFamily="82" charset="0"/>
              </a:rPr>
              <a:t/>
            </a:r>
            <a:br>
              <a:rPr lang="en-US" sz="4000" dirty="0">
                <a:latin typeface="Broadway" panose="04040905080B02020502" pitchFamily="82" charset="0"/>
              </a:rPr>
            </a:br>
            <a:r>
              <a:rPr lang="en-US" sz="4000" dirty="0" smtClean="0">
                <a:latin typeface="Broadway" panose="04040905080B02020502" pitchFamily="82" charset="0"/>
              </a:rPr>
              <a:t>Daniel T. Barkowitz</a:t>
            </a:r>
            <a:r>
              <a:rPr lang="en-US" sz="4000" dirty="0">
                <a:latin typeface="Broadway" panose="04040905080B02020502" pitchFamily="82" charset="0"/>
              </a:rPr>
              <a:t/>
            </a:r>
            <a:br>
              <a:rPr lang="en-US" sz="4000" dirty="0">
                <a:latin typeface="Broadway" panose="04040905080B02020502" pitchFamily="82" charset="0"/>
              </a:rPr>
            </a:br>
            <a:r>
              <a:rPr lang="en-US" sz="4000" dirty="0">
                <a:latin typeface="Broadway" panose="04040905080B02020502" pitchFamily="82" charset="0"/>
              </a:rPr>
              <a:t/>
            </a:r>
            <a:br>
              <a:rPr lang="en-US" sz="4000" dirty="0">
                <a:latin typeface="Broadway" panose="04040905080B02020502" pitchFamily="82" charset="0"/>
              </a:rPr>
            </a:br>
            <a:r>
              <a:rPr lang="en-US" sz="4000" dirty="0" err="1" smtClean="0">
                <a:latin typeface="Broadway" panose="04040905080B02020502" pitchFamily="82" charset="0"/>
              </a:rPr>
              <a:t>Wedensday</a:t>
            </a:r>
            <a:r>
              <a:rPr lang="en-US" sz="4000" dirty="0" smtClean="0">
                <a:latin typeface="Broadway" panose="04040905080B02020502" pitchFamily="82" charset="0"/>
              </a:rPr>
              <a:t>, June 1, 2022</a:t>
            </a:r>
            <a:endParaRPr lang="en-US" sz="4000" dirty="0">
              <a:latin typeface="Broadway" panose="04040905080B02020502" pitchFamily="82" charset="0"/>
            </a:endParaRP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489" y="2453481"/>
            <a:ext cx="4861061" cy="4081543"/>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1</a:t>
            </a:fld>
            <a:endParaRPr lang="en-US"/>
          </a:p>
        </p:txBody>
      </p:sp>
    </p:spTree>
    <p:extLst>
      <p:ext uri="{BB962C8B-B14F-4D97-AF65-F5344CB8AC3E}">
        <p14:creationId xmlns:p14="http://schemas.microsoft.com/office/powerpoint/2010/main" val="269474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838200" y="1825624"/>
            <a:ext cx="10515600" cy="4794631"/>
          </a:xfrm>
        </p:spPr>
        <p:txBody>
          <a:bodyPr>
            <a:normAutofit fontScale="92500" lnSpcReduction="20000"/>
          </a:bodyPr>
          <a:lstStyle/>
          <a:p>
            <a:r>
              <a:rPr lang="en-US" dirty="0" smtClean="0"/>
              <a:t>Separation PJ request</a:t>
            </a:r>
          </a:p>
          <a:p>
            <a:r>
              <a:rPr lang="en-US" dirty="0" smtClean="0"/>
              <a:t>Student filed 2019 taxes as married, but as of FAFSA filing date (3/23/2021) </a:t>
            </a:r>
            <a:r>
              <a:rPr lang="en-US" dirty="0"/>
              <a:t>reported marital status </a:t>
            </a:r>
            <a:r>
              <a:rPr lang="en-US" dirty="0" smtClean="0"/>
              <a:t>as separated (as of 1/2019).</a:t>
            </a:r>
          </a:p>
          <a:p>
            <a:r>
              <a:rPr lang="en-US" dirty="0" smtClean="0"/>
              <a:t>Is this a PJ?</a:t>
            </a:r>
          </a:p>
          <a:p>
            <a:pPr lvl="1"/>
            <a:r>
              <a:rPr lang="en-US" dirty="0" smtClean="0"/>
              <a:t>No, it is a correction:  “If the student or her parent was married in 2018 but is separated, divorced, or widowed when the application is signed, the student or parent excludes the income and assets for that spouse even though the information may be on the 2018 tax forms. “ – FSA Handbook</a:t>
            </a:r>
          </a:p>
          <a:p>
            <a:pPr lvl="1"/>
            <a:r>
              <a:rPr lang="en-US" dirty="0" smtClean="0"/>
              <a:t>Student however provided 2019 tax returns in her appeal. So if using 2019 tax information to update form, it would be a PJ.</a:t>
            </a:r>
          </a:p>
          <a:p>
            <a:pPr lvl="1"/>
            <a:r>
              <a:rPr lang="en-US" dirty="0" smtClean="0"/>
              <a:t>If she had become separated after the filing date of the FAFSA, then it would have been a PJ request.</a:t>
            </a:r>
          </a:p>
          <a:p>
            <a:r>
              <a:rPr lang="en-US" dirty="0" smtClean="0"/>
              <a:t>Is this a verification?</a:t>
            </a:r>
          </a:p>
          <a:p>
            <a:pPr lvl="1"/>
            <a:r>
              <a:rPr lang="en-US" dirty="0" smtClean="0"/>
              <a:t>Not selected for verification, even though she used only her income and did not use DRT.</a:t>
            </a:r>
            <a:endParaRPr lang="en-US" dirty="0"/>
          </a:p>
        </p:txBody>
      </p:sp>
    </p:spTree>
    <p:extLst>
      <p:ext uri="{BB962C8B-B14F-4D97-AF65-F5344CB8AC3E}">
        <p14:creationId xmlns:p14="http://schemas.microsoft.com/office/powerpoint/2010/main" val="1100899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7563"/>
          </a:xfrm>
        </p:spPr>
        <p:txBody>
          <a:bodyPr>
            <a:normAutofit fontScale="90000"/>
          </a:bodyPr>
          <a:lstStyle/>
          <a:p>
            <a:r>
              <a:rPr lang="en-US" dirty="0" smtClean="0"/>
              <a:t>Separation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1042416"/>
            <a:ext cx="12200156" cy="5815584"/>
          </a:xfrm>
          <a:prstGeom prst="rect">
            <a:avLst/>
          </a:prstGeom>
        </p:spPr>
      </p:pic>
      <p:sp>
        <p:nvSpPr>
          <p:cNvPr id="5" name="Rectangle 4"/>
          <p:cNvSpPr/>
          <p:nvPr/>
        </p:nvSpPr>
        <p:spPr>
          <a:xfrm>
            <a:off x="274320" y="1402080"/>
            <a:ext cx="2468880" cy="142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239520" y="2560320"/>
            <a:ext cx="1503680" cy="24485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172960" y="3606800"/>
            <a:ext cx="1270000" cy="15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7172960" y="2563812"/>
            <a:ext cx="1706880" cy="5553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507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399" y="1690688"/>
            <a:ext cx="12151201" cy="4617720"/>
          </a:xfrm>
          <a:prstGeom prst="rect">
            <a:avLst/>
          </a:prstGeom>
        </p:spPr>
      </p:pic>
      <p:sp>
        <p:nvSpPr>
          <p:cNvPr id="5" name="Rectangle 4"/>
          <p:cNvSpPr/>
          <p:nvPr/>
        </p:nvSpPr>
        <p:spPr>
          <a:xfrm>
            <a:off x="243840" y="2032000"/>
            <a:ext cx="2468880" cy="142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83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996696"/>
            <a:ext cx="12111902" cy="5759736"/>
          </a:xfrm>
          <a:prstGeom prst="rect">
            <a:avLst/>
          </a:prstGeom>
        </p:spPr>
      </p:pic>
      <p:sp>
        <p:nvSpPr>
          <p:cNvPr id="5" name="Rectangle 4"/>
          <p:cNvSpPr/>
          <p:nvPr/>
        </p:nvSpPr>
        <p:spPr>
          <a:xfrm>
            <a:off x="254000" y="1340041"/>
            <a:ext cx="2468880" cy="142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51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PJ Information</a:t>
            </a:r>
            <a:endParaRPr lang="en-US" dirty="0"/>
          </a:p>
        </p:txBody>
      </p:sp>
      <p:sp>
        <p:nvSpPr>
          <p:cNvPr id="3" name="Content Placeholder 2"/>
          <p:cNvSpPr>
            <a:spLocks noGrp="1"/>
          </p:cNvSpPr>
          <p:nvPr>
            <p:ph idx="1"/>
          </p:nvPr>
        </p:nvSpPr>
        <p:spPr>
          <a:xfrm>
            <a:off x="838200" y="1825625"/>
            <a:ext cx="6239256" cy="4351338"/>
          </a:xfrm>
        </p:spPr>
        <p:txBody>
          <a:bodyPr/>
          <a:lstStyle/>
          <a:p>
            <a:r>
              <a:rPr lang="en-US" dirty="0" smtClean="0"/>
              <a:t>PJ documentation provided shows higher income for student in 2019 ($39,141) vs. 2018 on FAFSA ($28,213).</a:t>
            </a:r>
          </a:p>
          <a:p>
            <a:r>
              <a:rPr lang="en-US" dirty="0" smtClean="0"/>
              <a:t>Leaving as is since this is most generous treatment, and noting file.  </a:t>
            </a:r>
          </a:p>
          <a:p>
            <a:r>
              <a:rPr lang="en-US" dirty="0" smtClean="0"/>
              <a:t>Will reach out to student to explain.</a:t>
            </a:r>
            <a:endParaRPr lang="en-US" dirty="0"/>
          </a:p>
        </p:txBody>
      </p:sp>
      <p:pic>
        <p:nvPicPr>
          <p:cNvPr id="4" name="Picture 3"/>
          <p:cNvPicPr>
            <a:picLocks noChangeAspect="1"/>
          </p:cNvPicPr>
          <p:nvPr/>
        </p:nvPicPr>
        <p:blipFill>
          <a:blip r:embed="rId2"/>
          <a:stretch>
            <a:fillRect/>
          </a:stretch>
        </p:blipFill>
        <p:spPr>
          <a:xfrm>
            <a:off x="7217612" y="1027906"/>
            <a:ext cx="4256584" cy="5630545"/>
          </a:xfrm>
          <a:prstGeom prst="rect">
            <a:avLst/>
          </a:prstGeom>
        </p:spPr>
      </p:pic>
      <p:sp>
        <p:nvSpPr>
          <p:cNvPr id="5" name="Rectangle 4"/>
          <p:cNvSpPr/>
          <p:nvPr/>
        </p:nvSpPr>
        <p:spPr>
          <a:xfrm>
            <a:off x="7294880" y="3352800"/>
            <a:ext cx="2468880" cy="5994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04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2130248"/>
            <a:ext cx="11416378" cy="2790394"/>
          </a:xfrm>
          <a:prstGeom prst="rect">
            <a:avLst/>
          </a:prstGeom>
        </p:spPr>
      </p:pic>
      <p:sp>
        <p:nvSpPr>
          <p:cNvPr id="3" name="Rectangle 2"/>
          <p:cNvSpPr/>
          <p:nvPr/>
        </p:nvSpPr>
        <p:spPr>
          <a:xfrm>
            <a:off x="365760" y="2428240"/>
            <a:ext cx="2468880" cy="142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131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56" y="94771"/>
            <a:ext cx="10515600" cy="1325563"/>
          </a:xfrm>
        </p:spPr>
        <p:txBody>
          <a:bodyPr/>
          <a:lstStyle/>
          <a:p>
            <a:r>
              <a:rPr lang="en-US" dirty="0"/>
              <a:t>Case </a:t>
            </a:r>
            <a:r>
              <a:rPr lang="en-US" dirty="0" smtClean="0"/>
              <a:t>2</a:t>
            </a:r>
            <a:endParaRPr lang="en-US" dirty="0"/>
          </a:p>
        </p:txBody>
      </p:sp>
      <p:sp>
        <p:nvSpPr>
          <p:cNvPr id="3" name="Content Placeholder 2"/>
          <p:cNvSpPr>
            <a:spLocks noGrp="1"/>
          </p:cNvSpPr>
          <p:nvPr>
            <p:ph idx="1"/>
          </p:nvPr>
        </p:nvSpPr>
        <p:spPr>
          <a:xfrm>
            <a:off x="728472" y="1975103"/>
            <a:ext cx="10515600" cy="3505483"/>
          </a:xfrm>
        </p:spPr>
        <p:txBody>
          <a:bodyPr/>
          <a:lstStyle/>
          <a:p>
            <a:r>
              <a:rPr lang="en-US" dirty="0" smtClean="0"/>
              <a:t>Unemployment – Income  reduction</a:t>
            </a:r>
          </a:p>
          <a:p>
            <a:r>
              <a:rPr lang="en-US" dirty="0" smtClean="0"/>
              <a:t>Student is reporting unemployment compensation in 2020.</a:t>
            </a:r>
          </a:p>
          <a:p>
            <a:r>
              <a:rPr lang="en-US" dirty="0" smtClean="0"/>
              <a:t>Is this a PJ?</a:t>
            </a:r>
          </a:p>
          <a:p>
            <a:pPr lvl="1"/>
            <a:r>
              <a:rPr lang="en-US" dirty="0" smtClean="0"/>
              <a:t>Yes, student would like us to use 2020 income instead of 2018 or 2019.</a:t>
            </a:r>
          </a:p>
          <a:p>
            <a:r>
              <a:rPr lang="en-US" dirty="0" smtClean="0"/>
              <a:t>Is this a verification?</a:t>
            </a:r>
          </a:p>
          <a:p>
            <a:pPr lvl="1"/>
            <a:r>
              <a:rPr lang="en-US" dirty="0" smtClean="0"/>
              <a:t>Yes.  Student was selected for verification.</a:t>
            </a:r>
          </a:p>
          <a:p>
            <a:pPr lvl="1"/>
            <a:r>
              <a:rPr lang="en-US" dirty="0" smtClean="0"/>
              <a:t>Tax information transferred using DRT.</a:t>
            </a:r>
          </a:p>
        </p:txBody>
      </p:sp>
    </p:spTree>
    <p:extLst>
      <p:ext uri="{BB962C8B-B14F-4D97-AF65-F5344CB8AC3E}">
        <p14:creationId xmlns:p14="http://schemas.microsoft.com/office/powerpoint/2010/main" val="22321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3146" y="320612"/>
            <a:ext cx="11484097" cy="5778436"/>
          </a:xfrm>
          <a:prstGeom prst="rect">
            <a:avLst/>
          </a:prstGeom>
        </p:spPr>
      </p:pic>
      <p:sp>
        <p:nvSpPr>
          <p:cNvPr id="5" name="Rectangle 4"/>
          <p:cNvSpPr/>
          <p:nvPr/>
        </p:nvSpPr>
        <p:spPr>
          <a:xfrm>
            <a:off x="660400" y="386080"/>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727200" y="1667572"/>
            <a:ext cx="1828800" cy="26809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209280" y="1667572"/>
            <a:ext cx="1828800" cy="5981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280400" y="2819493"/>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634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1208" y="1027906"/>
            <a:ext cx="11437048" cy="3179193"/>
          </a:xfrm>
          <a:prstGeom prst="rect">
            <a:avLst/>
          </a:prstGeom>
        </p:spPr>
      </p:pic>
      <p:sp>
        <p:nvSpPr>
          <p:cNvPr id="5" name="Rectangle 4"/>
          <p:cNvSpPr/>
          <p:nvPr/>
        </p:nvSpPr>
        <p:spPr>
          <a:xfrm>
            <a:off x="838200" y="1149826"/>
            <a:ext cx="1996440" cy="1506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61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56" y="94771"/>
            <a:ext cx="10515600" cy="1325563"/>
          </a:xfrm>
        </p:spPr>
        <p:txBody>
          <a:bodyPr/>
          <a:lstStyle/>
          <a:p>
            <a:r>
              <a:rPr lang="en-US" dirty="0" smtClean="0"/>
              <a:t>Case 2</a:t>
            </a:r>
            <a:endParaRPr lang="en-US" dirty="0"/>
          </a:p>
        </p:txBody>
      </p:sp>
      <p:sp>
        <p:nvSpPr>
          <p:cNvPr id="3" name="Content Placeholder 2"/>
          <p:cNvSpPr>
            <a:spLocks noGrp="1"/>
          </p:cNvSpPr>
          <p:nvPr>
            <p:ph idx="1"/>
          </p:nvPr>
        </p:nvSpPr>
        <p:spPr>
          <a:xfrm>
            <a:off x="605536" y="1286977"/>
            <a:ext cx="10515600" cy="4191283"/>
          </a:xfrm>
        </p:spPr>
        <p:txBody>
          <a:bodyPr/>
          <a:lstStyle/>
          <a:p>
            <a:r>
              <a:rPr lang="en-US" dirty="0" smtClean="0"/>
              <a:t>What do we need?</a:t>
            </a:r>
          </a:p>
          <a:p>
            <a:pPr lvl="1"/>
            <a:r>
              <a:rPr lang="en-US" dirty="0" smtClean="0"/>
              <a:t>Required – filing for unemployment, letter of explanation from student</a:t>
            </a:r>
          </a:p>
          <a:p>
            <a:pPr lvl="1"/>
            <a:r>
              <a:rPr lang="en-US" dirty="0" smtClean="0"/>
              <a:t>Optional (depending on situation) – tax information for completed year, letter from employer, final paycheck, etc.</a:t>
            </a:r>
          </a:p>
          <a:p>
            <a:pPr lvl="1"/>
            <a:r>
              <a:rPr lang="en-US" dirty="0" smtClean="0"/>
              <a:t>Not needed – 2018 tax return. Student was selected for verification but used DRT!</a:t>
            </a:r>
          </a:p>
          <a:p>
            <a:r>
              <a:rPr lang="en-US" dirty="0" smtClean="0"/>
              <a:t>Are PJ requests “tedious”?</a:t>
            </a:r>
            <a:endParaRPr lang="en-US" dirty="0"/>
          </a:p>
        </p:txBody>
      </p:sp>
      <p:grpSp>
        <p:nvGrpSpPr>
          <p:cNvPr id="6" name="Group 5"/>
          <p:cNvGrpSpPr/>
          <p:nvPr/>
        </p:nvGrpSpPr>
        <p:grpSpPr>
          <a:xfrm>
            <a:off x="2203704" y="4116120"/>
            <a:ext cx="8034528" cy="2306771"/>
            <a:chOff x="466344" y="4404926"/>
            <a:chExt cx="8034528" cy="2306771"/>
          </a:xfrm>
        </p:grpSpPr>
        <p:pic>
          <p:nvPicPr>
            <p:cNvPr id="4" name="Picture 3"/>
            <p:cNvPicPr>
              <a:picLocks noChangeAspect="1"/>
            </p:cNvPicPr>
            <p:nvPr/>
          </p:nvPicPr>
          <p:blipFill>
            <a:blip r:embed="rId2"/>
            <a:stretch>
              <a:fillRect/>
            </a:stretch>
          </p:blipFill>
          <p:spPr>
            <a:xfrm>
              <a:off x="466344" y="4404926"/>
              <a:ext cx="8034528" cy="2151322"/>
            </a:xfrm>
            <a:prstGeom prst="rect">
              <a:avLst/>
            </a:prstGeom>
          </p:spPr>
        </p:pic>
        <p:pic>
          <p:nvPicPr>
            <p:cNvPr id="5" name="Picture 4"/>
            <p:cNvPicPr>
              <a:picLocks noChangeAspect="1"/>
            </p:cNvPicPr>
            <p:nvPr/>
          </p:nvPicPr>
          <p:blipFill rotWithShape="1">
            <a:blip r:embed="rId3"/>
            <a:srcRect t="45062" r="12791" b="6711"/>
            <a:stretch/>
          </p:blipFill>
          <p:spPr>
            <a:xfrm>
              <a:off x="466344" y="6367211"/>
              <a:ext cx="8010144" cy="344486"/>
            </a:xfrm>
            <a:prstGeom prst="rect">
              <a:avLst/>
            </a:prstGeom>
          </p:spPr>
        </p:pic>
      </p:grpSp>
      <p:sp>
        <p:nvSpPr>
          <p:cNvPr id="7" name="Rectangle 6"/>
          <p:cNvSpPr/>
          <p:nvPr/>
        </p:nvSpPr>
        <p:spPr>
          <a:xfrm>
            <a:off x="2467166" y="4532392"/>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468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p:txBody>
          <a:bodyPr>
            <a:normAutofit/>
          </a:bodyPr>
          <a:lstStyle/>
          <a:p>
            <a:pPr marL="0" indent="0">
              <a:buNone/>
            </a:pPr>
            <a:r>
              <a:rPr lang="en-US" sz="2400" i="1" dirty="0"/>
              <a:t>Members of the Association recognize that one of the purposes of the Association is to provide training and informational services to its members through training conferences and periodic written material. While the Association shall utilize its best efforts to provide its members with the most current information available, there can be no assurances or warranty that its interpretation of any rule, regulation or statue will be in conformance with any present or future interpretation of such rule, regulation or statute by any appropriate governmental authority. Accordingly, each member shall hold the Association harmless from any claims, damages, or liability resulting from such member’s use of any information, data, or interpretations as provided to such members by the Association.</a:t>
            </a:r>
            <a:endParaRPr lang="en-US" sz="2400"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123372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Received</a:t>
            </a:r>
            <a:endParaRPr lang="en-US" dirty="0"/>
          </a:p>
        </p:txBody>
      </p:sp>
      <p:sp>
        <p:nvSpPr>
          <p:cNvPr id="3" name="Content Placeholder 2"/>
          <p:cNvSpPr>
            <a:spLocks noGrp="1"/>
          </p:cNvSpPr>
          <p:nvPr>
            <p:ph idx="1"/>
          </p:nvPr>
        </p:nvSpPr>
        <p:spPr/>
        <p:txBody>
          <a:bodyPr/>
          <a:lstStyle/>
          <a:p>
            <a:r>
              <a:rPr lang="en-US" dirty="0" smtClean="0"/>
              <a:t>Originally:</a:t>
            </a:r>
          </a:p>
          <a:p>
            <a:pPr lvl="1"/>
            <a:r>
              <a:rPr lang="en-US" dirty="0" smtClean="0"/>
              <a:t>2020 Earnings from Unemployment – 1099-G</a:t>
            </a:r>
          </a:p>
          <a:p>
            <a:r>
              <a:rPr lang="en-US" dirty="0" smtClean="0"/>
              <a:t>Supplement:</a:t>
            </a:r>
          </a:p>
          <a:p>
            <a:pPr lvl="1"/>
            <a:r>
              <a:rPr lang="en-US" dirty="0" smtClean="0"/>
              <a:t>Letter of separation</a:t>
            </a:r>
          </a:p>
          <a:p>
            <a:pPr lvl="1"/>
            <a:r>
              <a:rPr lang="en-US" dirty="0" smtClean="0"/>
              <a:t>2018 Federal Tax Return (why?)</a:t>
            </a:r>
          </a:p>
          <a:p>
            <a:pPr lvl="1"/>
            <a:r>
              <a:rPr lang="en-US" dirty="0" smtClean="0"/>
              <a:t>2020 Federal Tax Return</a:t>
            </a:r>
          </a:p>
          <a:p>
            <a:pPr lvl="1"/>
            <a:r>
              <a:rPr lang="en-US" dirty="0" smtClean="0"/>
              <a:t>PJ Form</a:t>
            </a:r>
          </a:p>
          <a:p>
            <a:endParaRPr lang="en-US" dirty="0"/>
          </a:p>
        </p:txBody>
      </p:sp>
    </p:spTree>
    <p:extLst>
      <p:ext uri="{BB962C8B-B14F-4D97-AF65-F5344CB8AC3E}">
        <p14:creationId xmlns:p14="http://schemas.microsoft.com/office/powerpoint/2010/main" val="730818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4101"/>
          </a:xfrm>
        </p:spPr>
        <p:txBody>
          <a:bodyPr/>
          <a:lstStyle/>
          <a:p>
            <a:r>
              <a:rPr lang="en-US" dirty="0" smtClean="0"/>
              <a:t>Current income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5330" y="1253768"/>
            <a:ext cx="10480350" cy="4936719"/>
          </a:xfrm>
          <a:prstGeom prst="rect">
            <a:avLst/>
          </a:prstGeom>
        </p:spPr>
      </p:pic>
      <p:sp>
        <p:nvSpPr>
          <p:cNvPr id="5" name="Rectangle 4"/>
          <p:cNvSpPr/>
          <p:nvPr/>
        </p:nvSpPr>
        <p:spPr>
          <a:xfrm>
            <a:off x="934720" y="1663053"/>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89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1099-G</a:t>
            </a:r>
            <a:endParaRPr lang="en-US" dirty="0"/>
          </a:p>
        </p:txBody>
      </p:sp>
      <p:pic>
        <p:nvPicPr>
          <p:cNvPr id="4" name="Picture 3"/>
          <p:cNvPicPr>
            <a:picLocks noChangeAspect="1"/>
          </p:cNvPicPr>
          <p:nvPr/>
        </p:nvPicPr>
        <p:blipFill>
          <a:blip r:embed="rId2"/>
          <a:stretch>
            <a:fillRect/>
          </a:stretch>
        </p:blipFill>
        <p:spPr>
          <a:xfrm>
            <a:off x="3531768" y="499476"/>
            <a:ext cx="8142072" cy="5416692"/>
          </a:xfrm>
          <a:prstGeom prst="rect">
            <a:avLst/>
          </a:prstGeom>
        </p:spPr>
      </p:pic>
      <p:sp>
        <p:nvSpPr>
          <p:cNvPr id="5" name="Rectangle 4"/>
          <p:cNvSpPr/>
          <p:nvPr/>
        </p:nvSpPr>
        <p:spPr>
          <a:xfrm>
            <a:off x="6532880" y="2499360"/>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5618480" y="4470400"/>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395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income verified</a:t>
            </a:r>
            <a:endParaRPr lang="en-US" dirty="0"/>
          </a:p>
        </p:txBody>
      </p:sp>
      <p:sp>
        <p:nvSpPr>
          <p:cNvPr id="3" name="Content Placeholder 2"/>
          <p:cNvSpPr>
            <a:spLocks noGrp="1"/>
          </p:cNvSpPr>
          <p:nvPr>
            <p:ph idx="1"/>
          </p:nvPr>
        </p:nvSpPr>
        <p:spPr>
          <a:xfrm>
            <a:off x="1097280" y="1845734"/>
            <a:ext cx="10058400" cy="4262458"/>
          </a:xfrm>
        </p:spPr>
        <p:txBody>
          <a:bodyPr>
            <a:noAutofit/>
          </a:bodyPr>
          <a:lstStyle/>
          <a:p>
            <a:r>
              <a:rPr lang="en-US" sz="2800" dirty="0" smtClean="0"/>
              <a:t>Options:</a:t>
            </a:r>
          </a:p>
          <a:p>
            <a:pPr lvl="1"/>
            <a:r>
              <a:rPr lang="en-US" sz="2400" dirty="0" smtClean="0"/>
              <a:t>0 out student income.  Student received unemployment in 2020.</a:t>
            </a:r>
          </a:p>
          <a:p>
            <a:pPr lvl="1"/>
            <a:r>
              <a:rPr lang="en-US" sz="2400" dirty="0" smtClean="0"/>
              <a:t>Use 2020 income.  Student provided 2020 tax return.  It is not signed, but that is OK (not a verification item).</a:t>
            </a:r>
          </a:p>
          <a:p>
            <a:pPr lvl="1"/>
            <a:r>
              <a:rPr lang="en-US" sz="2400" dirty="0" smtClean="0"/>
              <a:t>Use a 12 month income period of your choice.  Separation date was September 4, 2020. Do you ask student to estimate an income year of July 1, 2020 to June 30, 2021.</a:t>
            </a:r>
          </a:p>
          <a:p>
            <a:pPr lvl="2"/>
            <a:r>
              <a:rPr lang="en-US" sz="1800" dirty="0" smtClean="0"/>
              <a:t>As long as the year ends by June 30, 2021!</a:t>
            </a:r>
          </a:p>
          <a:p>
            <a:pPr lvl="2"/>
            <a:r>
              <a:rPr lang="en-US" sz="1800" dirty="0" smtClean="0"/>
              <a:t>September 3, 2021 would be after the end of the award year (2020-21).</a:t>
            </a:r>
          </a:p>
          <a:p>
            <a:r>
              <a:rPr lang="en-US" sz="2800" dirty="0" smtClean="0"/>
              <a:t>Recommendation:</a:t>
            </a:r>
          </a:p>
          <a:p>
            <a:pPr lvl="1"/>
            <a:r>
              <a:rPr lang="en-US" sz="2400" dirty="0" smtClean="0"/>
              <a:t>I would do what is most generous. 0 out income.</a:t>
            </a:r>
            <a:endParaRPr lang="en-US" sz="2400" dirty="0"/>
          </a:p>
        </p:txBody>
      </p:sp>
    </p:spTree>
    <p:extLst>
      <p:ext uri="{BB962C8B-B14F-4D97-AF65-F5344CB8AC3E}">
        <p14:creationId xmlns:p14="http://schemas.microsoft.com/office/powerpoint/2010/main" val="4076605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mean by 12 month period?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Imagine the termination date was 4/1/2020 (no unemployment income, just changed jobs and lost their ½ their income). And we are looking at the 2020-21 academic year (FAFSA based on 2018 income).  What are my income options?</a:t>
            </a:r>
          </a:p>
          <a:p>
            <a:pPr lvl="1"/>
            <a:r>
              <a:rPr lang="en-US" sz="2400" dirty="0" smtClean="0"/>
              <a:t>January to December 2020 income (example: tax return OR paystub OR projection)</a:t>
            </a:r>
          </a:p>
          <a:p>
            <a:pPr lvl="2"/>
            <a:r>
              <a:rPr lang="en-US" sz="1800" dirty="0" smtClean="0"/>
              <a:t>Benefit is you can use taxes to document depending on the timing</a:t>
            </a:r>
          </a:p>
          <a:p>
            <a:pPr lvl="1"/>
            <a:r>
              <a:rPr lang="en-US" sz="2400" dirty="0" smtClean="0"/>
              <a:t>April 1, 2020 to March 31, 2021 year (example: new job  - paystub/W2 for 2020 and paystub closest to 3/31/21 OR projection)</a:t>
            </a:r>
          </a:p>
          <a:p>
            <a:pPr lvl="2"/>
            <a:r>
              <a:rPr lang="en-US" sz="1800" dirty="0" smtClean="0"/>
              <a:t>Benefit is reflect the lower income for 12 months. Is there severance?</a:t>
            </a:r>
          </a:p>
          <a:p>
            <a:pPr lvl="1"/>
            <a:r>
              <a:rPr lang="en-US" sz="2400" dirty="0" smtClean="0"/>
              <a:t>July 1, 2020 to June 30, 2021 year (example: projection)</a:t>
            </a:r>
          </a:p>
          <a:p>
            <a:pPr lvl="2"/>
            <a:r>
              <a:rPr lang="en-US" sz="1800" dirty="0" smtClean="0"/>
              <a:t>Benefit is this corresponds to when I am in school (imagine the student is moving to a part-time schedule when school starts)</a:t>
            </a:r>
            <a:endParaRPr lang="en-US" sz="1800" dirty="0"/>
          </a:p>
        </p:txBody>
      </p:sp>
    </p:spTree>
    <p:extLst>
      <p:ext uri="{BB962C8B-B14F-4D97-AF65-F5344CB8AC3E}">
        <p14:creationId xmlns:p14="http://schemas.microsoft.com/office/powerpoint/2010/main" val="492154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see what the EFC would be if we used the 2020 actual income (RNAPR21)</a:t>
            </a:r>
            <a:endParaRPr lang="en-US" dirty="0"/>
          </a:p>
        </p:txBody>
      </p:sp>
      <p:pic>
        <p:nvPicPr>
          <p:cNvPr id="4" name="Content Placeholder 3"/>
          <p:cNvPicPr>
            <a:picLocks noGrp="1" noChangeAspect="1"/>
          </p:cNvPicPr>
          <p:nvPr>
            <p:ph idx="1"/>
          </p:nvPr>
        </p:nvPicPr>
        <p:blipFill>
          <a:blip r:embed="rId2"/>
          <a:stretch>
            <a:fillRect/>
          </a:stretch>
        </p:blipFill>
        <p:spPr>
          <a:xfrm>
            <a:off x="2434812" y="1846263"/>
            <a:ext cx="7382702" cy="4022725"/>
          </a:xfrm>
          <a:prstGeom prst="rect">
            <a:avLst/>
          </a:prstGeom>
        </p:spPr>
      </p:pic>
      <p:sp>
        <p:nvSpPr>
          <p:cNvPr id="5" name="Rectangle 4"/>
          <p:cNvSpPr/>
          <p:nvPr/>
        </p:nvSpPr>
        <p:spPr>
          <a:xfrm>
            <a:off x="3403600" y="2082800"/>
            <a:ext cx="207264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056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483608" cy="4351338"/>
          </a:xfrm>
        </p:spPr>
        <p:txBody>
          <a:bodyPr/>
          <a:lstStyle/>
          <a:p>
            <a:r>
              <a:rPr lang="en-US" dirty="0" smtClean="0"/>
              <a:t>Must unlock record if verified, but DO NOT SAVE changes</a:t>
            </a:r>
            <a:endParaRPr lang="en-US" dirty="0"/>
          </a:p>
        </p:txBody>
      </p:sp>
      <p:pic>
        <p:nvPicPr>
          <p:cNvPr id="4" name="Picture 3"/>
          <p:cNvPicPr>
            <a:picLocks noChangeAspect="1"/>
          </p:cNvPicPr>
          <p:nvPr/>
        </p:nvPicPr>
        <p:blipFill>
          <a:blip r:embed="rId2"/>
          <a:stretch>
            <a:fillRect/>
          </a:stretch>
        </p:blipFill>
        <p:spPr>
          <a:xfrm>
            <a:off x="5697979" y="1112902"/>
            <a:ext cx="5738117" cy="5064061"/>
          </a:xfrm>
          <a:prstGeom prst="rect">
            <a:avLst/>
          </a:prstGeom>
        </p:spPr>
      </p:pic>
      <p:sp>
        <p:nvSpPr>
          <p:cNvPr id="5" name="Rectangle 4"/>
          <p:cNvSpPr/>
          <p:nvPr/>
        </p:nvSpPr>
        <p:spPr>
          <a:xfrm>
            <a:off x="5933440" y="1412240"/>
            <a:ext cx="1442720" cy="1219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15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Need – DO NOT CLICK SAVE!!!!!!!!!</a:t>
            </a:r>
            <a:endParaRPr lang="en-US" dirty="0"/>
          </a:p>
        </p:txBody>
      </p:sp>
      <p:pic>
        <p:nvPicPr>
          <p:cNvPr id="4" name="Content Placeholder 3"/>
          <p:cNvPicPr>
            <a:picLocks noGrp="1" noChangeAspect="1"/>
          </p:cNvPicPr>
          <p:nvPr>
            <p:ph idx="1"/>
          </p:nvPr>
        </p:nvPicPr>
        <p:blipFill>
          <a:blip r:embed="rId2"/>
          <a:stretch>
            <a:fillRect/>
          </a:stretch>
        </p:blipFill>
        <p:spPr>
          <a:xfrm>
            <a:off x="1454294" y="1846263"/>
            <a:ext cx="9343737" cy="4022725"/>
          </a:xfrm>
          <a:prstGeom prst="rect">
            <a:avLst/>
          </a:prstGeom>
        </p:spPr>
      </p:pic>
      <p:sp>
        <p:nvSpPr>
          <p:cNvPr id="5" name="Rectangle 4"/>
          <p:cNvSpPr/>
          <p:nvPr/>
        </p:nvSpPr>
        <p:spPr>
          <a:xfrm>
            <a:off x="1808480" y="2072640"/>
            <a:ext cx="1310640" cy="1422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540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provide Pell</a:t>
            </a:r>
            <a:endParaRPr lang="en-US" dirty="0"/>
          </a:p>
        </p:txBody>
      </p:sp>
      <p:pic>
        <p:nvPicPr>
          <p:cNvPr id="4" name="Content Placeholder 3"/>
          <p:cNvPicPr>
            <a:picLocks noGrp="1" noChangeAspect="1"/>
          </p:cNvPicPr>
          <p:nvPr>
            <p:ph idx="1"/>
          </p:nvPr>
        </p:nvPicPr>
        <p:blipFill>
          <a:blip r:embed="rId2"/>
          <a:stretch>
            <a:fillRect/>
          </a:stretch>
        </p:blipFill>
        <p:spPr>
          <a:xfrm>
            <a:off x="1621971" y="1846263"/>
            <a:ext cx="9008384" cy="4022725"/>
          </a:xfrm>
          <a:prstGeom prst="rect">
            <a:avLst/>
          </a:prstGeom>
        </p:spPr>
      </p:pic>
      <p:sp>
        <p:nvSpPr>
          <p:cNvPr id="5" name="Rectangle 4"/>
          <p:cNvSpPr/>
          <p:nvPr/>
        </p:nvSpPr>
        <p:spPr>
          <a:xfrm>
            <a:off x="1971040" y="2346960"/>
            <a:ext cx="2255520" cy="1625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561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 we are going to 0 income</a:t>
            </a:r>
            <a:endParaRPr lang="en-US" dirty="0"/>
          </a:p>
        </p:txBody>
      </p:sp>
      <p:pic>
        <p:nvPicPr>
          <p:cNvPr id="4" name="Content Placeholder 3"/>
          <p:cNvPicPr>
            <a:picLocks noGrp="1" noChangeAspect="1"/>
          </p:cNvPicPr>
          <p:nvPr>
            <p:ph idx="1"/>
          </p:nvPr>
        </p:nvPicPr>
        <p:blipFill>
          <a:blip r:embed="rId2"/>
          <a:stretch>
            <a:fillRect/>
          </a:stretch>
        </p:blipFill>
        <p:spPr>
          <a:xfrm>
            <a:off x="1846602" y="1846263"/>
            <a:ext cx="8559121" cy="4022725"/>
          </a:xfrm>
          <a:prstGeom prst="rect">
            <a:avLst/>
          </a:prstGeom>
        </p:spPr>
      </p:pic>
      <p:sp>
        <p:nvSpPr>
          <p:cNvPr id="5" name="Rectangle 4"/>
          <p:cNvSpPr/>
          <p:nvPr/>
        </p:nvSpPr>
        <p:spPr>
          <a:xfrm>
            <a:off x="2052320" y="2164080"/>
            <a:ext cx="16256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32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862" t="14828" r="5715" b="10248"/>
          <a:stretch/>
        </p:blipFill>
        <p:spPr>
          <a:xfrm>
            <a:off x="0" y="0"/>
            <a:ext cx="12192000" cy="6885432"/>
          </a:xfrm>
          <a:prstGeom prst="rect">
            <a:avLst/>
          </a:prstGeom>
        </p:spPr>
      </p:pic>
      <p:sp>
        <p:nvSpPr>
          <p:cNvPr id="2" name="Title 1"/>
          <p:cNvSpPr>
            <a:spLocks noGrp="1"/>
          </p:cNvSpPr>
          <p:nvPr>
            <p:ph type="ctrTitle"/>
          </p:nvPr>
        </p:nvSpPr>
        <p:spPr>
          <a:xfrm>
            <a:off x="0" y="3602176"/>
            <a:ext cx="10533888" cy="1664208"/>
          </a:xfrm>
          <a:solidFill>
            <a:schemeClr val="bg1">
              <a:alpha val="20000"/>
            </a:schemeClr>
          </a:solidFill>
        </p:spPr>
        <p:txBody>
          <a:bodyPr>
            <a:normAutofit fontScale="90000"/>
          </a:bodyPr>
          <a:lstStyle/>
          <a:p>
            <a:r>
              <a:rPr lang="en-US" dirty="0" err="1" smtClean="0">
                <a:latin typeface="Apple Butter" panose="02000503000000020003" pitchFamily="2" charset="0"/>
              </a:rPr>
              <a:t>KINDness</a:t>
            </a:r>
            <a:r>
              <a:rPr lang="en-US" dirty="0" smtClean="0">
                <a:latin typeface="Apple Butter" panose="02000503000000020003" pitchFamily="2" charset="0"/>
              </a:rPr>
              <a:t> </a:t>
            </a:r>
            <a:r>
              <a:rPr lang="en-US" b="1" u="sng" dirty="0" smtClean="0">
                <a:effectLst>
                  <a:outerShdw blurRad="38100" dist="38100" dir="2700000" algn="tl">
                    <a:srgbClr val="000000">
                      <a:alpha val="43137"/>
                    </a:srgbClr>
                  </a:outerShdw>
                </a:effectLst>
                <a:latin typeface="Apple Butter" panose="02000503000000020003" pitchFamily="2" charset="0"/>
              </a:rPr>
              <a:t>is</a:t>
            </a:r>
            <a:r>
              <a:rPr lang="en-US" dirty="0" smtClean="0">
                <a:latin typeface="Apple Butter" panose="02000503000000020003" pitchFamily="2" charset="0"/>
              </a:rPr>
              <a:t> Professional Judgment…</a:t>
            </a:r>
            <a:br>
              <a:rPr lang="en-US" dirty="0" smtClean="0">
                <a:latin typeface="Apple Butter" panose="02000503000000020003" pitchFamily="2" charset="0"/>
              </a:rPr>
            </a:br>
            <a:r>
              <a:rPr lang="en-US" dirty="0" smtClean="0">
                <a:latin typeface="Apple Butter" panose="02000503000000020003" pitchFamily="2" charset="0"/>
              </a:rPr>
              <a:t>(And </a:t>
            </a:r>
            <a:r>
              <a:rPr lang="en-US" dirty="0" smtClean="0">
                <a:latin typeface="Apple Butter" panose="02000503000000020003" pitchFamily="2" charset="0"/>
              </a:rPr>
              <a:t>Verification </a:t>
            </a:r>
            <a:r>
              <a:rPr lang="en-US" b="1" u="sng" dirty="0" smtClean="0">
                <a:effectLst>
                  <a:outerShdw blurRad="38100" dist="38100" dir="2700000" algn="tl">
                    <a:srgbClr val="000000">
                      <a:alpha val="43137"/>
                    </a:srgbClr>
                  </a:outerShdw>
                </a:effectLst>
                <a:latin typeface="Apple Butter" panose="02000503000000020003" pitchFamily="2" charset="0"/>
              </a:rPr>
              <a:t>is </a:t>
            </a:r>
            <a:r>
              <a:rPr lang="en-US" b="1" u="sng" dirty="0" smtClean="0">
                <a:effectLst>
                  <a:outerShdw blurRad="38100" dist="38100" dir="2700000" algn="tl">
                    <a:srgbClr val="000000">
                      <a:alpha val="43137"/>
                    </a:srgbClr>
                  </a:outerShdw>
                </a:effectLst>
                <a:latin typeface="Apple Butter" panose="02000503000000020003" pitchFamily="2" charset="0"/>
              </a:rPr>
              <a:t>not</a:t>
            </a:r>
            <a:r>
              <a:rPr lang="en-US" b="1" dirty="0" smtClean="0">
                <a:effectLst>
                  <a:outerShdw blurRad="38100" dist="38100" dir="2700000" algn="tl">
                    <a:srgbClr val="000000">
                      <a:alpha val="43137"/>
                    </a:srgbClr>
                  </a:outerShdw>
                </a:effectLst>
                <a:latin typeface="Apple Butter" panose="02000503000000020003" pitchFamily="2" charset="0"/>
              </a:rPr>
              <a:t>… PJ</a:t>
            </a:r>
            <a:r>
              <a:rPr lang="en-US" dirty="0" smtClean="0">
                <a:latin typeface="Apple Butter" panose="02000503000000020003" pitchFamily="2" charset="0"/>
              </a:rPr>
              <a:t>)</a:t>
            </a:r>
            <a:endParaRPr lang="en-US" dirty="0">
              <a:latin typeface="Apple Butter" panose="02000503000000020003" pitchFamily="2" charset="0"/>
            </a:endParaRPr>
          </a:p>
        </p:txBody>
      </p:sp>
      <p:sp>
        <p:nvSpPr>
          <p:cNvPr id="3" name="Subtitle 2"/>
          <p:cNvSpPr>
            <a:spLocks noGrp="1"/>
          </p:cNvSpPr>
          <p:nvPr>
            <p:ph type="subTitle" idx="1"/>
          </p:nvPr>
        </p:nvSpPr>
        <p:spPr>
          <a:xfrm>
            <a:off x="6080325" y="5495730"/>
            <a:ext cx="6111675" cy="1362269"/>
          </a:xfrm>
          <a:solidFill>
            <a:schemeClr val="bg1">
              <a:alpha val="20000"/>
            </a:schemeClr>
          </a:solidFill>
        </p:spPr>
        <p:txBody>
          <a:bodyPr/>
          <a:lstStyle/>
          <a:p>
            <a:r>
              <a:rPr lang="en-US" dirty="0" smtClean="0"/>
              <a:t>Daniel Barkowitz</a:t>
            </a:r>
          </a:p>
          <a:p>
            <a:r>
              <a:rPr lang="en-US" dirty="0" smtClean="0"/>
              <a:t>Assistant VP of Financial Aid &amp; Veterans Affairs</a:t>
            </a:r>
          </a:p>
          <a:p>
            <a:r>
              <a:rPr lang="en-US" dirty="0" smtClean="0"/>
              <a:t>Valencia College</a:t>
            </a:r>
            <a:endParaRPr lang="en-US" dirty="0"/>
          </a:p>
        </p:txBody>
      </p:sp>
    </p:spTree>
    <p:extLst>
      <p:ext uri="{BB962C8B-B14F-4D97-AF65-F5344CB8AC3E}">
        <p14:creationId xmlns:p14="http://schemas.microsoft.com/office/powerpoint/2010/main" val="545523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to document PJ used</a:t>
            </a:r>
            <a:endParaRPr lang="en-US" dirty="0"/>
          </a:p>
        </p:txBody>
      </p:sp>
      <p:pic>
        <p:nvPicPr>
          <p:cNvPr id="4" name="Content Placeholder 3"/>
          <p:cNvPicPr>
            <a:picLocks noGrp="1" noChangeAspect="1"/>
          </p:cNvPicPr>
          <p:nvPr>
            <p:ph idx="1"/>
          </p:nvPr>
        </p:nvPicPr>
        <p:blipFill>
          <a:blip r:embed="rId2"/>
          <a:stretch>
            <a:fillRect/>
          </a:stretch>
        </p:blipFill>
        <p:spPr>
          <a:xfrm>
            <a:off x="1436882" y="1846263"/>
            <a:ext cx="9378562" cy="4022725"/>
          </a:xfrm>
          <a:prstGeom prst="rect">
            <a:avLst/>
          </a:prstGeom>
        </p:spPr>
      </p:pic>
      <p:sp>
        <p:nvSpPr>
          <p:cNvPr id="5" name="Rectangle 4"/>
          <p:cNvSpPr/>
          <p:nvPr/>
        </p:nvSpPr>
        <p:spPr>
          <a:xfrm>
            <a:off x="1676400" y="2164080"/>
            <a:ext cx="1473200" cy="1117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5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out the record (RHACOMM, RRAAREQ, RUAMAIL)</a:t>
            </a:r>
            <a:endParaRPr lang="en-US" dirty="0"/>
          </a:p>
        </p:txBody>
      </p:sp>
      <p:pic>
        <p:nvPicPr>
          <p:cNvPr id="4" name="Content Placeholder 3"/>
          <p:cNvPicPr>
            <a:picLocks noGrp="1" noChangeAspect="1"/>
          </p:cNvPicPr>
          <p:nvPr>
            <p:ph idx="1"/>
          </p:nvPr>
        </p:nvPicPr>
        <p:blipFill>
          <a:blip r:embed="rId2"/>
          <a:stretch>
            <a:fillRect/>
          </a:stretch>
        </p:blipFill>
        <p:spPr>
          <a:xfrm>
            <a:off x="923227" y="1866001"/>
            <a:ext cx="10058400" cy="1721019"/>
          </a:xfrm>
          <a:prstGeom prst="rect">
            <a:avLst/>
          </a:prstGeom>
        </p:spPr>
      </p:pic>
      <p:pic>
        <p:nvPicPr>
          <p:cNvPr id="5" name="Picture 4"/>
          <p:cNvPicPr>
            <a:picLocks noChangeAspect="1"/>
          </p:cNvPicPr>
          <p:nvPr/>
        </p:nvPicPr>
        <p:blipFill>
          <a:blip r:embed="rId3"/>
          <a:stretch>
            <a:fillRect/>
          </a:stretch>
        </p:blipFill>
        <p:spPr>
          <a:xfrm>
            <a:off x="443438" y="3969576"/>
            <a:ext cx="11017977" cy="405392"/>
          </a:xfrm>
          <a:prstGeom prst="rect">
            <a:avLst/>
          </a:prstGeom>
        </p:spPr>
      </p:pic>
      <p:pic>
        <p:nvPicPr>
          <p:cNvPr id="6" name="Picture 5"/>
          <p:cNvPicPr>
            <a:picLocks noChangeAspect="1"/>
          </p:cNvPicPr>
          <p:nvPr/>
        </p:nvPicPr>
        <p:blipFill>
          <a:blip r:embed="rId4"/>
          <a:stretch>
            <a:fillRect/>
          </a:stretch>
        </p:blipFill>
        <p:spPr>
          <a:xfrm>
            <a:off x="657935" y="4677298"/>
            <a:ext cx="10588981" cy="1929886"/>
          </a:xfrm>
          <a:prstGeom prst="rect">
            <a:avLst/>
          </a:prstGeom>
        </p:spPr>
      </p:pic>
      <p:sp>
        <p:nvSpPr>
          <p:cNvPr id="7" name="Rectangle 6"/>
          <p:cNvSpPr/>
          <p:nvPr/>
        </p:nvSpPr>
        <p:spPr>
          <a:xfrm>
            <a:off x="1158240" y="2133600"/>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361440" y="4757524"/>
            <a:ext cx="2824480" cy="1903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067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a:bodyPr>
          <a:lstStyle/>
          <a:p>
            <a:r>
              <a:rPr lang="en-US" sz="2800" dirty="0" smtClean="0"/>
              <a:t>Student left his job in Naples, FL in January 2021.</a:t>
            </a:r>
          </a:p>
          <a:p>
            <a:r>
              <a:rPr lang="en-US" sz="2800" dirty="0" smtClean="0"/>
              <a:t>Request is for PJ adjustment due to reduction in income.</a:t>
            </a:r>
          </a:p>
          <a:p>
            <a:r>
              <a:rPr lang="en-US" sz="2800" dirty="0" smtClean="0"/>
              <a:t>Is this a PJ?</a:t>
            </a:r>
          </a:p>
          <a:p>
            <a:pPr lvl="1"/>
            <a:r>
              <a:rPr lang="en-US" sz="2400" dirty="0" smtClean="0"/>
              <a:t>Yes, student is experiencing loss of income and asking for review.</a:t>
            </a:r>
          </a:p>
          <a:p>
            <a:r>
              <a:rPr lang="en-US" sz="2800" dirty="0" smtClean="0"/>
              <a:t>Is this a verification?</a:t>
            </a:r>
          </a:p>
          <a:p>
            <a:pPr lvl="1"/>
            <a:r>
              <a:rPr lang="en-US" sz="2400" dirty="0" smtClean="0"/>
              <a:t>Was selected for verification and already was verified.  No need to redo verification.</a:t>
            </a:r>
          </a:p>
          <a:p>
            <a:pPr lvl="1"/>
            <a:r>
              <a:rPr lang="en-US" sz="2400" dirty="0" smtClean="0"/>
              <a:t>Did not use DRT (looked at it, but did not transfer information).</a:t>
            </a:r>
            <a:endParaRPr lang="en-US" sz="2400" dirty="0"/>
          </a:p>
        </p:txBody>
      </p:sp>
    </p:spTree>
    <p:extLst>
      <p:ext uri="{BB962C8B-B14F-4D97-AF65-F5344CB8AC3E}">
        <p14:creationId xmlns:p14="http://schemas.microsoft.com/office/powerpoint/2010/main" val="363987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provided</a:t>
            </a:r>
            <a:endParaRPr lang="en-US" dirty="0"/>
          </a:p>
        </p:txBody>
      </p:sp>
      <p:sp>
        <p:nvSpPr>
          <p:cNvPr id="3" name="Content Placeholder 2"/>
          <p:cNvSpPr>
            <a:spLocks noGrp="1"/>
          </p:cNvSpPr>
          <p:nvPr>
            <p:ph idx="1"/>
          </p:nvPr>
        </p:nvSpPr>
        <p:spPr/>
        <p:txBody>
          <a:bodyPr>
            <a:normAutofit/>
          </a:bodyPr>
          <a:lstStyle/>
          <a:p>
            <a:r>
              <a:rPr lang="en-US" sz="2800" dirty="0" smtClean="0"/>
              <a:t>Required (in this case):</a:t>
            </a:r>
          </a:p>
          <a:p>
            <a:pPr lvl="1"/>
            <a:r>
              <a:rPr lang="en-US" sz="2400" dirty="0" smtClean="0"/>
              <a:t>PJ Form</a:t>
            </a:r>
          </a:p>
          <a:p>
            <a:pPr lvl="1"/>
            <a:r>
              <a:rPr lang="en-US" sz="2400" dirty="0" smtClean="0"/>
              <a:t>Something to show the income (in this case using the letter of explanation)</a:t>
            </a:r>
          </a:p>
          <a:p>
            <a:r>
              <a:rPr lang="en-US" sz="2800" dirty="0" smtClean="0"/>
              <a:t>Optional:</a:t>
            </a:r>
          </a:p>
          <a:p>
            <a:pPr lvl="1"/>
            <a:r>
              <a:rPr lang="en-US" sz="2400" dirty="0" smtClean="0"/>
              <a:t>Letter of separation from the company</a:t>
            </a:r>
          </a:p>
          <a:p>
            <a:pPr lvl="1"/>
            <a:r>
              <a:rPr lang="en-US" sz="2400" dirty="0" smtClean="0"/>
              <a:t>2020 W-2</a:t>
            </a:r>
          </a:p>
          <a:p>
            <a:r>
              <a:rPr lang="en-US" sz="2800" dirty="0" smtClean="0"/>
              <a:t>Not needed</a:t>
            </a:r>
          </a:p>
          <a:p>
            <a:pPr lvl="1"/>
            <a:r>
              <a:rPr lang="en-US" sz="2400" dirty="0"/>
              <a:t>2018 tax return (again)</a:t>
            </a:r>
          </a:p>
          <a:p>
            <a:pPr marL="457200" lvl="1" indent="0">
              <a:buNone/>
            </a:pPr>
            <a:endParaRPr lang="en-US" dirty="0"/>
          </a:p>
        </p:txBody>
      </p:sp>
    </p:spTree>
    <p:extLst>
      <p:ext uri="{BB962C8B-B14F-4D97-AF65-F5344CB8AC3E}">
        <p14:creationId xmlns:p14="http://schemas.microsoft.com/office/powerpoint/2010/main" val="3572794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12 month period am I using?</a:t>
            </a:r>
            <a:endParaRPr lang="en-US" dirty="0"/>
          </a:p>
        </p:txBody>
      </p:sp>
      <p:sp>
        <p:nvSpPr>
          <p:cNvPr id="3" name="Content Placeholder 2"/>
          <p:cNvSpPr>
            <a:spLocks noGrp="1"/>
          </p:cNvSpPr>
          <p:nvPr>
            <p:ph idx="1"/>
          </p:nvPr>
        </p:nvSpPr>
        <p:spPr>
          <a:xfrm>
            <a:off x="1097280" y="1845734"/>
            <a:ext cx="10058400" cy="4463626"/>
          </a:xfrm>
        </p:spPr>
        <p:txBody>
          <a:bodyPr>
            <a:normAutofit/>
          </a:bodyPr>
          <a:lstStyle/>
          <a:p>
            <a:r>
              <a:rPr lang="en-US" sz="2400" dirty="0" smtClean="0"/>
              <a:t>Can I use 2020 income?</a:t>
            </a:r>
          </a:p>
          <a:p>
            <a:pPr lvl="1"/>
            <a:r>
              <a:rPr lang="en-US" sz="2000" dirty="0" smtClean="0"/>
              <a:t>No.  Income change happened in 2021.</a:t>
            </a:r>
          </a:p>
          <a:p>
            <a:r>
              <a:rPr lang="en-US" sz="2400" dirty="0" smtClean="0"/>
              <a:t>Can I use 2021 income?</a:t>
            </a:r>
          </a:p>
          <a:p>
            <a:pPr lvl="1"/>
            <a:r>
              <a:rPr lang="en-US" sz="2000" dirty="0" smtClean="0"/>
              <a:t>No.  If I do, it will cross into 2021-22 school year.</a:t>
            </a:r>
          </a:p>
          <a:p>
            <a:r>
              <a:rPr lang="en-US" sz="2400" dirty="0" smtClean="0"/>
              <a:t>For student benefit, best period is July 1, 2020 to June 30, 2021</a:t>
            </a:r>
          </a:p>
          <a:p>
            <a:pPr lvl="1"/>
            <a:r>
              <a:rPr lang="en-US" sz="2000" dirty="0" smtClean="0"/>
              <a:t>WE HAVE TO PROJECT!!!!!!</a:t>
            </a:r>
          </a:p>
          <a:p>
            <a:pPr lvl="1"/>
            <a:endParaRPr lang="en-US" sz="2000" dirty="0"/>
          </a:p>
          <a:p>
            <a:r>
              <a:rPr lang="en-US" sz="2400" dirty="0" smtClean="0"/>
              <a:t>Does the reason matter?</a:t>
            </a:r>
          </a:p>
          <a:p>
            <a:pPr lvl="1"/>
            <a:r>
              <a:rPr lang="en-US" sz="2000" dirty="0" smtClean="0"/>
              <a:t>Student says he left based on termination (he moved)</a:t>
            </a:r>
          </a:p>
          <a:p>
            <a:pPr lvl="1"/>
            <a:r>
              <a:rPr lang="en-US" sz="2000" dirty="0" smtClean="0"/>
              <a:t>Employer says he left voluntarily</a:t>
            </a:r>
          </a:p>
          <a:p>
            <a:pPr lvl="1"/>
            <a:r>
              <a:rPr lang="en-US" sz="2000" dirty="0" smtClean="0"/>
              <a:t>No unemployment documentation, but he was not eligible.</a:t>
            </a:r>
            <a:endParaRPr lang="en-US" sz="2000" dirty="0"/>
          </a:p>
        </p:txBody>
      </p:sp>
    </p:spTree>
    <p:extLst>
      <p:ext uri="{BB962C8B-B14F-4D97-AF65-F5344CB8AC3E}">
        <p14:creationId xmlns:p14="http://schemas.microsoft.com/office/powerpoint/2010/main" val="364237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project income</a:t>
            </a:r>
            <a:endParaRPr lang="en-US" dirty="0"/>
          </a:p>
        </p:txBody>
      </p:sp>
      <p:sp>
        <p:nvSpPr>
          <p:cNvPr id="3" name="Content Placeholder 2"/>
          <p:cNvSpPr>
            <a:spLocks noGrp="1"/>
          </p:cNvSpPr>
          <p:nvPr>
            <p:ph idx="1"/>
          </p:nvPr>
        </p:nvSpPr>
        <p:spPr>
          <a:xfrm>
            <a:off x="868680" y="1737360"/>
            <a:ext cx="10515600" cy="4351338"/>
          </a:xfrm>
        </p:spPr>
        <p:txBody>
          <a:bodyPr/>
          <a:lstStyle/>
          <a:p>
            <a:r>
              <a:rPr lang="en-US" dirty="0" smtClean="0"/>
              <a:t>July 1, 2020 to January 16, 2021 – we will use his stated income.</a:t>
            </a:r>
          </a:p>
          <a:p>
            <a:r>
              <a:rPr lang="en-US" dirty="0" smtClean="0"/>
              <a:t>He states $500/week.  W-2 (if we assume 52 weeks), shows $135.72 per week.  Calculation of hourly with average hours (32.5 </a:t>
            </a:r>
            <a:r>
              <a:rPr lang="en-US" dirty="0" err="1" smtClean="0"/>
              <a:t>hrs</a:t>
            </a:r>
            <a:r>
              <a:rPr lang="en-US" dirty="0" smtClean="0"/>
              <a:t> per week X $15 per hour) is $487.50 per week).</a:t>
            </a:r>
          </a:p>
          <a:p>
            <a:r>
              <a:rPr lang="en-US" dirty="0" smtClean="0"/>
              <a:t>Income for 2018 was $25,000</a:t>
            </a:r>
          </a:p>
          <a:p>
            <a:endParaRPr lang="en-US" dirty="0"/>
          </a:p>
        </p:txBody>
      </p:sp>
      <p:pic>
        <p:nvPicPr>
          <p:cNvPr id="4" name="Picture 3"/>
          <p:cNvPicPr>
            <a:picLocks noChangeAspect="1"/>
          </p:cNvPicPr>
          <p:nvPr/>
        </p:nvPicPr>
        <p:blipFill rotWithShape="1">
          <a:blip r:embed="rId2"/>
          <a:srcRect l="10023" t="9054" r="6709"/>
          <a:stretch/>
        </p:blipFill>
        <p:spPr>
          <a:xfrm>
            <a:off x="576072" y="4138967"/>
            <a:ext cx="5550408" cy="2210938"/>
          </a:xfrm>
          <a:prstGeom prst="rect">
            <a:avLst/>
          </a:prstGeom>
        </p:spPr>
      </p:pic>
      <p:pic>
        <p:nvPicPr>
          <p:cNvPr id="5" name="Picture 4"/>
          <p:cNvPicPr>
            <a:picLocks noChangeAspect="1"/>
          </p:cNvPicPr>
          <p:nvPr/>
        </p:nvPicPr>
        <p:blipFill>
          <a:blip r:embed="rId3"/>
          <a:stretch>
            <a:fillRect/>
          </a:stretch>
        </p:blipFill>
        <p:spPr>
          <a:xfrm>
            <a:off x="7351775" y="3647786"/>
            <a:ext cx="4332541" cy="2963326"/>
          </a:xfrm>
          <a:prstGeom prst="rect">
            <a:avLst/>
          </a:prstGeom>
        </p:spPr>
      </p:pic>
      <p:sp>
        <p:nvSpPr>
          <p:cNvPr id="6" name="Rectangle 5"/>
          <p:cNvSpPr/>
          <p:nvPr/>
        </p:nvSpPr>
        <p:spPr>
          <a:xfrm>
            <a:off x="711200" y="4307840"/>
            <a:ext cx="1828800" cy="132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280160" y="5198269"/>
            <a:ext cx="894080" cy="1255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7548880" y="5261054"/>
            <a:ext cx="1838960" cy="4082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465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of income</a:t>
            </a:r>
            <a:endParaRPr lang="en-US" dirty="0"/>
          </a:p>
        </p:txBody>
      </p:sp>
      <p:sp>
        <p:nvSpPr>
          <p:cNvPr id="3" name="Content Placeholder 2"/>
          <p:cNvSpPr>
            <a:spLocks noGrp="1"/>
          </p:cNvSpPr>
          <p:nvPr>
            <p:ph idx="1"/>
          </p:nvPr>
        </p:nvSpPr>
        <p:spPr/>
        <p:txBody>
          <a:bodyPr>
            <a:normAutofit/>
          </a:bodyPr>
          <a:lstStyle/>
          <a:p>
            <a:r>
              <a:rPr lang="en-US" sz="2800" dirty="0" smtClean="0"/>
              <a:t>July 1 to December 31, 2020, using $500 per week.</a:t>
            </a:r>
          </a:p>
          <a:p>
            <a:pPr lvl="1"/>
            <a:r>
              <a:rPr lang="en-US" sz="2400" dirty="0" smtClean="0"/>
              <a:t>$500 x 52 weeks divided by 2 = $13,000</a:t>
            </a:r>
          </a:p>
          <a:p>
            <a:r>
              <a:rPr lang="en-US" sz="2800" dirty="0" smtClean="0"/>
              <a:t>January 1 to January 16, 2021, using $500 per week.</a:t>
            </a:r>
          </a:p>
          <a:p>
            <a:pPr lvl="1"/>
            <a:r>
              <a:rPr lang="en-US" sz="2400" dirty="0" smtClean="0"/>
              <a:t>$500 x 2 weeks = $1000</a:t>
            </a:r>
          </a:p>
          <a:p>
            <a:r>
              <a:rPr lang="en-US" sz="2800" dirty="0" smtClean="0"/>
              <a:t>January 17 to June 30, 2021, using $0</a:t>
            </a:r>
          </a:p>
          <a:p>
            <a:endParaRPr lang="en-US" sz="2800" dirty="0"/>
          </a:p>
          <a:p>
            <a:r>
              <a:rPr lang="en-US" sz="2800" dirty="0" smtClean="0"/>
              <a:t>Total income for 12 months - $14,000.</a:t>
            </a:r>
            <a:endParaRPr lang="en-US" sz="2800" dirty="0"/>
          </a:p>
        </p:txBody>
      </p:sp>
    </p:spTree>
    <p:extLst>
      <p:ext uri="{BB962C8B-B14F-4D97-AF65-F5344CB8AC3E}">
        <p14:creationId xmlns:p14="http://schemas.microsoft.com/office/powerpoint/2010/main" val="3808632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of taxes using percentage method</a:t>
            </a:r>
            <a:endParaRPr lang="en-US" dirty="0"/>
          </a:p>
        </p:txBody>
      </p:sp>
      <p:sp>
        <p:nvSpPr>
          <p:cNvPr id="3" name="Content Placeholder 2"/>
          <p:cNvSpPr>
            <a:spLocks noGrp="1"/>
          </p:cNvSpPr>
          <p:nvPr>
            <p:ph idx="1"/>
          </p:nvPr>
        </p:nvSpPr>
        <p:spPr>
          <a:xfrm>
            <a:off x="682752" y="1892808"/>
            <a:ext cx="6486144" cy="4149218"/>
          </a:xfrm>
        </p:spPr>
        <p:txBody>
          <a:bodyPr>
            <a:normAutofit/>
          </a:bodyPr>
          <a:lstStyle/>
          <a:p>
            <a:r>
              <a:rPr lang="en-US" sz="2800" dirty="0" smtClean="0"/>
              <a:t>2018 income was $25,735</a:t>
            </a:r>
          </a:p>
          <a:p>
            <a:r>
              <a:rPr lang="en-US" sz="2800" dirty="0" smtClean="0"/>
              <a:t>2018 taxes was $1,239</a:t>
            </a:r>
          </a:p>
          <a:p>
            <a:r>
              <a:rPr lang="en-US" sz="2800" dirty="0" smtClean="0"/>
              <a:t>Taxation percentage = 1239/25735 = 4.8%</a:t>
            </a:r>
          </a:p>
          <a:p>
            <a:r>
              <a:rPr lang="en-US" sz="2800" dirty="0" smtClean="0"/>
              <a:t>Income we are using is $14,000</a:t>
            </a:r>
          </a:p>
          <a:p>
            <a:r>
              <a:rPr lang="en-US" sz="2800" dirty="0" smtClean="0"/>
              <a:t>Applying 4.8% tax percentage = 14000 x 4.8% = 672 for Federal Taxes paid </a:t>
            </a:r>
            <a:endParaRPr lang="en-US" sz="2800" dirty="0"/>
          </a:p>
        </p:txBody>
      </p:sp>
      <p:pic>
        <p:nvPicPr>
          <p:cNvPr id="4" name="Picture 3"/>
          <p:cNvPicPr>
            <a:picLocks noChangeAspect="1"/>
          </p:cNvPicPr>
          <p:nvPr/>
        </p:nvPicPr>
        <p:blipFill rotWithShape="1">
          <a:blip r:embed="rId2"/>
          <a:srcRect l="48647"/>
          <a:stretch/>
        </p:blipFill>
        <p:spPr>
          <a:xfrm>
            <a:off x="7324344" y="1690688"/>
            <a:ext cx="4488370" cy="4303518"/>
          </a:xfrm>
          <a:prstGeom prst="rect">
            <a:avLst/>
          </a:prstGeom>
        </p:spPr>
      </p:pic>
    </p:spTree>
    <p:extLst>
      <p:ext uri="{BB962C8B-B14F-4D97-AF65-F5344CB8AC3E}">
        <p14:creationId xmlns:p14="http://schemas.microsoft.com/office/powerpoint/2010/main" val="3917237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change!</a:t>
            </a:r>
            <a:endParaRPr lang="en-US" dirty="0"/>
          </a:p>
        </p:txBody>
      </p:sp>
      <p:pic>
        <p:nvPicPr>
          <p:cNvPr id="4" name="Content Placeholder 3"/>
          <p:cNvPicPr>
            <a:picLocks noGrp="1" noChangeAspect="1"/>
          </p:cNvPicPr>
          <p:nvPr>
            <p:ph idx="1"/>
          </p:nvPr>
        </p:nvPicPr>
        <p:blipFill>
          <a:blip r:embed="rId2"/>
          <a:stretch>
            <a:fillRect/>
          </a:stretch>
        </p:blipFill>
        <p:spPr>
          <a:xfrm>
            <a:off x="1544181" y="1846263"/>
            <a:ext cx="9163963" cy="4022725"/>
          </a:xfrm>
          <a:prstGeom prst="rect">
            <a:avLst/>
          </a:prstGeom>
        </p:spPr>
      </p:pic>
      <p:sp>
        <p:nvSpPr>
          <p:cNvPr id="5" name="Rectangle 4"/>
          <p:cNvSpPr/>
          <p:nvPr/>
        </p:nvSpPr>
        <p:spPr>
          <a:xfrm>
            <a:off x="1757680" y="1920240"/>
            <a:ext cx="1361440" cy="914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81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your changes</a:t>
            </a:r>
            <a:endParaRPr lang="en-US" dirty="0"/>
          </a:p>
        </p:txBody>
      </p:sp>
      <p:sp>
        <p:nvSpPr>
          <p:cNvPr id="3" name="Content Placeholder 2"/>
          <p:cNvSpPr>
            <a:spLocks noGrp="1"/>
          </p:cNvSpPr>
          <p:nvPr>
            <p:ph idx="1"/>
          </p:nvPr>
        </p:nvSpPr>
        <p:spPr/>
        <p:txBody>
          <a:bodyPr/>
          <a:lstStyle/>
          <a:p>
            <a:r>
              <a:rPr lang="en-US" dirty="0" smtClean="0"/>
              <a:t>Calculate Need / run Pell</a:t>
            </a:r>
          </a:p>
          <a:p>
            <a:r>
              <a:rPr lang="en-US" dirty="0" smtClean="0"/>
              <a:t>Add RHACOMM</a:t>
            </a:r>
          </a:p>
          <a:p>
            <a:r>
              <a:rPr lang="en-US" dirty="0" smtClean="0"/>
              <a:t>Add PJ indicator</a:t>
            </a:r>
          </a:p>
          <a:p>
            <a:r>
              <a:rPr lang="en-US" dirty="0" smtClean="0"/>
              <a:t>Move PJEVAL to V</a:t>
            </a:r>
          </a:p>
          <a:p>
            <a:r>
              <a:rPr lang="en-US" dirty="0" smtClean="0"/>
              <a:t>Add RUAMAIL</a:t>
            </a:r>
            <a:endParaRPr lang="en-US" dirty="0"/>
          </a:p>
        </p:txBody>
      </p:sp>
      <p:pic>
        <p:nvPicPr>
          <p:cNvPr id="4" name="Picture 3"/>
          <p:cNvPicPr>
            <a:picLocks noChangeAspect="1"/>
          </p:cNvPicPr>
          <p:nvPr/>
        </p:nvPicPr>
        <p:blipFill>
          <a:blip r:embed="rId2"/>
          <a:stretch>
            <a:fillRect/>
          </a:stretch>
        </p:blipFill>
        <p:spPr>
          <a:xfrm>
            <a:off x="300095" y="4553712"/>
            <a:ext cx="11652770" cy="1246665"/>
          </a:xfrm>
          <a:prstGeom prst="rect">
            <a:avLst/>
          </a:prstGeom>
        </p:spPr>
      </p:pic>
    </p:spTree>
    <p:extLst>
      <p:ext uri="{BB962C8B-B14F-4D97-AF65-F5344CB8AC3E}">
        <p14:creationId xmlns:p14="http://schemas.microsoft.com/office/powerpoint/2010/main" val="76596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286603"/>
            <a:ext cx="10058400" cy="1450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prstClr val="white"/>
                </a:solidFill>
                <a:effectLst/>
                <a:uLnTx/>
                <a:uFillTx/>
                <a:latin typeface="Calibri Light" panose="020F0302020204030204"/>
                <a:ea typeface="+mj-ea"/>
                <a:cs typeface="+mj-cs"/>
              </a:rPr>
              <a:t>Why this review?</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5" name="Content Placeholder 2"/>
          <p:cNvSpPr txBox="1">
            <a:spLocks/>
          </p:cNvSpPr>
          <p:nvPr/>
        </p:nvSpPr>
        <p:spPr>
          <a:xfrm>
            <a:off x="522514" y="1845734"/>
            <a:ext cx="6325572" cy="4639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Fundamental principles: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Hoping to make PJ a welcoming and manageable process.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Noticed a trend in asking for lots of documentation and slowing down the process.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Students are struggling</a:t>
            </a:r>
          </a:p>
          <a:p>
            <a:pPr marL="749808"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Trellis survey (2020) results</a:t>
            </a:r>
          </a:p>
          <a:p>
            <a:pPr marL="749808"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Numbers of PJ requests have doubled this year</a:t>
            </a:r>
          </a:p>
        </p:txBody>
      </p:sp>
      <p:pic>
        <p:nvPicPr>
          <p:cNvPr id="6" name="Picture 5"/>
          <p:cNvPicPr>
            <a:picLocks noChangeAspect="1"/>
          </p:cNvPicPr>
          <p:nvPr/>
        </p:nvPicPr>
        <p:blipFill>
          <a:blip r:embed="rId2"/>
          <a:stretch>
            <a:fillRect/>
          </a:stretch>
        </p:blipFill>
        <p:spPr>
          <a:xfrm>
            <a:off x="6904475" y="1"/>
            <a:ext cx="5287526" cy="6858000"/>
          </a:xfrm>
          <a:prstGeom prst="rect">
            <a:avLst/>
          </a:prstGeom>
        </p:spPr>
      </p:pic>
    </p:spTree>
    <p:extLst>
      <p:ext uri="{BB962C8B-B14F-4D97-AF65-F5344CB8AC3E}">
        <p14:creationId xmlns:p14="http://schemas.microsoft.com/office/powerpoint/2010/main" val="4280845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a:bodyPr>
          <a:lstStyle/>
          <a:p>
            <a:r>
              <a:rPr lang="en-US" dirty="0" smtClean="0"/>
              <a:t>Medical expenses.  Student provides information about dental expenses.</a:t>
            </a:r>
          </a:p>
          <a:p>
            <a:r>
              <a:rPr lang="en-US" dirty="0" smtClean="0"/>
              <a:t>Is this a PJ?</a:t>
            </a:r>
          </a:p>
          <a:p>
            <a:pPr lvl="1"/>
            <a:r>
              <a:rPr lang="en-US" dirty="0" smtClean="0"/>
              <a:t>Yes, since student is showing 2020 medical expenses, can use them (do not need to collect 2020 taxes)</a:t>
            </a:r>
          </a:p>
          <a:p>
            <a:pPr lvl="1"/>
            <a:r>
              <a:rPr lang="en-US" dirty="0" smtClean="0"/>
              <a:t>No! Because the student already has a $0 EFC (</a:t>
            </a:r>
            <a:r>
              <a:rPr lang="en-US" dirty="0" err="1" smtClean="0"/>
              <a:t>wah</a:t>
            </a:r>
            <a:r>
              <a:rPr lang="en-US" dirty="0" smtClean="0"/>
              <a:t> </a:t>
            </a:r>
            <a:r>
              <a:rPr lang="en-US" dirty="0" err="1" smtClean="0"/>
              <a:t>wah</a:t>
            </a:r>
            <a:r>
              <a:rPr lang="en-US" dirty="0" smtClean="0"/>
              <a:t>).</a:t>
            </a:r>
          </a:p>
          <a:p>
            <a:r>
              <a:rPr lang="en-US" dirty="0" smtClean="0"/>
              <a:t>Is this a verification?</a:t>
            </a:r>
          </a:p>
          <a:p>
            <a:pPr lvl="1"/>
            <a:r>
              <a:rPr lang="en-US" dirty="0" smtClean="0"/>
              <a:t>No.  Student is not selected for verification</a:t>
            </a:r>
          </a:p>
          <a:p>
            <a:r>
              <a:rPr lang="en-US" dirty="0" smtClean="0"/>
              <a:t>Since this is a $0 EFC, can we go home now?</a:t>
            </a:r>
          </a:p>
          <a:p>
            <a:pPr lvl="1"/>
            <a:r>
              <a:rPr lang="en-US" dirty="0" smtClean="0"/>
              <a:t>No! We are going to show how we would treat it if we did have a EFC.</a:t>
            </a:r>
          </a:p>
        </p:txBody>
      </p:sp>
    </p:spTree>
    <p:extLst>
      <p:ext uri="{BB962C8B-B14F-4D97-AF65-F5344CB8AC3E}">
        <p14:creationId xmlns:p14="http://schemas.microsoft.com/office/powerpoint/2010/main" val="3681216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expenses</a:t>
            </a:r>
            <a:endParaRPr lang="en-US" dirty="0"/>
          </a:p>
        </p:txBody>
      </p:sp>
      <p:sp>
        <p:nvSpPr>
          <p:cNvPr id="3" name="Content Placeholder 2"/>
          <p:cNvSpPr>
            <a:spLocks noGrp="1"/>
          </p:cNvSpPr>
          <p:nvPr>
            <p:ph idx="1"/>
          </p:nvPr>
        </p:nvSpPr>
        <p:spPr/>
        <p:txBody>
          <a:bodyPr/>
          <a:lstStyle/>
          <a:p>
            <a:r>
              <a:rPr lang="en-US" dirty="0" smtClean="0"/>
              <a:t>Paid expenses or billed expenses?</a:t>
            </a:r>
          </a:p>
          <a:p>
            <a:pPr lvl="1"/>
            <a:r>
              <a:rPr lang="en-US" dirty="0" smtClean="0"/>
              <a:t>We use paid expenses since this really represents the out of pocket expenses.</a:t>
            </a:r>
          </a:p>
          <a:p>
            <a:pPr lvl="1"/>
            <a:r>
              <a:rPr lang="en-US" dirty="0" smtClean="0"/>
              <a:t>We do not currently use the billed amount.</a:t>
            </a:r>
          </a:p>
          <a:p>
            <a:r>
              <a:rPr lang="en-US" dirty="0" smtClean="0"/>
              <a:t>Remember that 11% of the IPA (Income Protection Allowance) is already set up to cover medical expenses.</a:t>
            </a:r>
          </a:p>
          <a:p>
            <a:r>
              <a:rPr lang="en-US" dirty="0" smtClean="0"/>
              <a:t>Just because we are using 2020 medical expenses </a:t>
            </a:r>
            <a:r>
              <a:rPr lang="en-US" b="1" i="1" dirty="0" smtClean="0"/>
              <a:t>does not mean</a:t>
            </a:r>
            <a:r>
              <a:rPr lang="en-US" dirty="0" smtClean="0"/>
              <a:t> that we need to use 2020 income.</a:t>
            </a:r>
          </a:p>
          <a:p>
            <a:endParaRPr lang="en-US" dirty="0" smtClean="0"/>
          </a:p>
          <a:p>
            <a:endParaRPr lang="en-US" dirty="0"/>
          </a:p>
        </p:txBody>
      </p:sp>
    </p:spTree>
    <p:extLst>
      <p:ext uri="{BB962C8B-B14F-4D97-AF65-F5344CB8AC3E}">
        <p14:creationId xmlns:p14="http://schemas.microsoft.com/office/powerpoint/2010/main" val="3615536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expenses vs billed expenses</a:t>
            </a:r>
            <a:endParaRPr lang="en-US" dirty="0"/>
          </a:p>
        </p:txBody>
      </p:sp>
      <p:graphicFrame>
        <p:nvGraphicFramePr>
          <p:cNvPr id="4" name="Content Placeholder 3"/>
          <p:cNvGraphicFramePr>
            <a:graphicFrameLocks noGrp="1"/>
          </p:cNvGraphicFramePr>
          <p:nvPr>
            <p:ph idx="1"/>
            <p:extLst/>
          </p:nvPr>
        </p:nvGraphicFramePr>
        <p:xfrm>
          <a:off x="1096963" y="1846263"/>
          <a:ext cx="10058400" cy="286512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123282912"/>
                    </a:ext>
                  </a:extLst>
                </a:gridCol>
                <a:gridCol w="3352800">
                  <a:extLst>
                    <a:ext uri="{9D8B030D-6E8A-4147-A177-3AD203B41FA5}">
                      <a16:colId xmlns:a16="http://schemas.microsoft.com/office/drawing/2014/main" val="2419428183"/>
                    </a:ext>
                  </a:extLst>
                </a:gridCol>
                <a:gridCol w="3352800">
                  <a:extLst>
                    <a:ext uri="{9D8B030D-6E8A-4147-A177-3AD203B41FA5}">
                      <a16:colId xmlns:a16="http://schemas.microsoft.com/office/drawing/2014/main" val="2487406111"/>
                    </a:ext>
                  </a:extLst>
                </a:gridCol>
              </a:tblGrid>
              <a:tr h="370840">
                <a:tc>
                  <a:txBody>
                    <a:bodyPr/>
                    <a:lstStyle/>
                    <a:p>
                      <a:r>
                        <a:rPr lang="en-US" dirty="0" smtClean="0"/>
                        <a:t>Expense</a:t>
                      </a:r>
                      <a:r>
                        <a:rPr lang="en-US" baseline="0" dirty="0" smtClean="0"/>
                        <a:t> name </a:t>
                      </a:r>
                      <a:endParaRPr lang="en-US" dirty="0"/>
                    </a:p>
                  </a:txBody>
                  <a:tcPr marL="87464" marR="87464"/>
                </a:tc>
                <a:tc>
                  <a:txBody>
                    <a:bodyPr/>
                    <a:lstStyle/>
                    <a:p>
                      <a:r>
                        <a:rPr lang="en-US" dirty="0" smtClean="0"/>
                        <a:t>Paid amount </a:t>
                      </a:r>
                      <a:endParaRPr lang="en-US" dirty="0"/>
                    </a:p>
                  </a:txBody>
                  <a:tcPr marL="87464" marR="87464"/>
                </a:tc>
                <a:tc>
                  <a:txBody>
                    <a:bodyPr/>
                    <a:lstStyle/>
                    <a:p>
                      <a:r>
                        <a:rPr lang="en-US" dirty="0" smtClean="0"/>
                        <a:t>Billed amount</a:t>
                      </a:r>
                      <a:endParaRPr lang="en-US" dirty="0"/>
                    </a:p>
                  </a:txBody>
                  <a:tcPr marL="87464" marR="87464"/>
                </a:tc>
                <a:extLst>
                  <a:ext uri="{0D108BD9-81ED-4DB2-BD59-A6C34878D82A}">
                    <a16:rowId xmlns:a16="http://schemas.microsoft.com/office/drawing/2014/main" val="842463918"/>
                  </a:ext>
                </a:extLst>
              </a:tr>
              <a:tr h="370840">
                <a:tc>
                  <a:txBody>
                    <a:bodyPr/>
                    <a:lstStyle/>
                    <a:p>
                      <a:r>
                        <a:rPr lang="en-US" dirty="0" err="1" smtClean="0"/>
                        <a:t>Endotherapy</a:t>
                      </a:r>
                      <a:r>
                        <a:rPr lang="en-US" baseline="0" dirty="0" smtClean="0"/>
                        <a:t> molar (Darren </a:t>
                      </a:r>
                      <a:r>
                        <a:rPr lang="en-US" baseline="0" dirty="0" err="1" smtClean="0"/>
                        <a:t>Sinopoli</a:t>
                      </a:r>
                      <a:r>
                        <a:rPr lang="en-US" baseline="0" dirty="0" smtClean="0"/>
                        <a:t>)</a:t>
                      </a:r>
                      <a:endParaRPr lang="en-US" dirty="0"/>
                    </a:p>
                  </a:txBody>
                  <a:tcPr marL="87464" marR="87464"/>
                </a:tc>
                <a:tc>
                  <a:txBody>
                    <a:bodyPr/>
                    <a:lstStyle/>
                    <a:p>
                      <a:r>
                        <a:rPr lang="en-US" dirty="0" smtClean="0"/>
                        <a:t>$300</a:t>
                      </a:r>
                      <a:endParaRPr lang="en-US" dirty="0"/>
                    </a:p>
                  </a:txBody>
                  <a:tcPr marL="87464" marR="87464"/>
                </a:tc>
                <a:tc>
                  <a:txBody>
                    <a:bodyPr/>
                    <a:lstStyle/>
                    <a:p>
                      <a:r>
                        <a:rPr lang="en-US" dirty="0" smtClean="0"/>
                        <a:t>$764.50</a:t>
                      </a:r>
                      <a:endParaRPr lang="en-US" dirty="0"/>
                    </a:p>
                  </a:txBody>
                  <a:tcPr marL="87464" marR="87464"/>
                </a:tc>
                <a:extLst>
                  <a:ext uri="{0D108BD9-81ED-4DB2-BD59-A6C34878D82A}">
                    <a16:rowId xmlns:a16="http://schemas.microsoft.com/office/drawing/2014/main" val="3367345728"/>
                  </a:ext>
                </a:extLst>
              </a:tr>
              <a:tr h="370840">
                <a:tc>
                  <a:txBody>
                    <a:bodyPr/>
                    <a:lstStyle/>
                    <a:p>
                      <a:r>
                        <a:rPr lang="en-US" dirty="0" smtClean="0"/>
                        <a:t>Retreat – previous RTC</a:t>
                      </a:r>
                      <a:endParaRPr lang="en-US" dirty="0"/>
                    </a:p>
                  </a:txBody>
                  <a:tcPr marL="87464" marR="87464"/>
                </a:tc>
                <a:tc>
                  <a:txBody>
                    <a:bodyPr/>
                    <a:lstStyle/>
                    <a:p>
                      <a:r>
                        <a:rPr lang="en-US" dirty="0" smtClean="0"/>
                        <a:t>$0</a:t>
                      </a:r>
                      <a:endParaRPr lang="en-US" dirty="0"/>
                    </a:p>
                  </a:txBody>
                  <a:tcPr marL="87464" marR="87464"/>
                </a:tc>
                <a:tc>
                  <a:txBody>
                    <a:bodyPr/>
                    <a:lstStyle/>
                    <a:p>
                      <a:r>
                        <a:rPr lang="en-US" dirty="0" smtClean="0"/>
                        <a:t>$1,348.20</a:t>
                      </a:r>
                      <a:endParaRPr lang="en-US" dirty="0"/>
                    </a:p>
                  </a:txBody>
                  <a:tcPr marL="87464" marR="87464"/>
                </a:tc>
                <a:extLst>
                  <a:ext uri="{0D108BD9-81ED-4DB2-BD59-A6C34878D82A}">
                    <a16:rowId xmlns:a16="http://schemas.microsoft.com/office/drawing/2014/main" val="3939620100"/>
                  </a:ext>
                </a:extLst>
              </a:tr>
              <a:tr h="370840">
                <a:tc>
                  <a:txBody>
                    <a:bodyPr/>
                    <a:lstStyle/>
                    <a:p>
                      <a:r>
                        <a:rPr lang="en-US" dirty="0" smtClean="0"/>
                        <a:t>Shannon Orthodontics</a:t>
                      </a:r>
                      <a:endParaRPr lang="en-US" dirty="0"/>
                    </a:p>
                  </a:txBody>
                  <a:tcPr marL="87464" marR="87464"/>
                </a:tc>
                <a:tc>
                  <a:txBody>
                    <a:bodyPr/>
                    <a:lstStyle/>
                    <a:p>
                      <a:r>
                        <a:rPr lang="en-US" dirty="0" smtClean="0"/>
                        <a:t>$500</a:t>
                      </a:r>
                      <a:endParaRPr lang="en-US" dirty="0"/>
                    </a:p>
                  </a:txBody>
                  <a:tcPr marL="87464" marR="87464"/>
                </a:tc>
                <a:tc>
                  <a:txBody>
                    <a:bodyPr/>
                    <a:lstStyle/>
                    <a:p>
                      <a:r>
                        <a:rPr lang="en-US" dirty="0" smtClean="0"/>
                        <a:t>$5,200</a:t>
                      </a:r>
                      <a:endParaRPr lang="en-US" dirty="0"/>
                    </a:p>
                  </a:txBody>
                  <a:tcPr marL="87464" marR="87464"/>
                </a:tc>
                <a:extLst>
                  <a:ext uri="{0D108BD9-81ED-4DB2-BD59-A6C34878D82A}">
                    <a16:rowId xmlns:a16="http://schemas.microsoft.com/office/drawing/2014/main" val="3131290883"/>
                  </a:ext>
                </a:extLst>
              </a:tr>
              <a:tr h="370840">
                <a:tc>
                  <a:txBody>
                    <a:bodyPr/>
                    <a:lstStyle/>
                    <a:p>
                      <a:r>
                        <a:rPr lang="en-US" dirty="0" err="1" smtClean="0"/>
                        <a:t>Kasem</a:t>
                      </a:r>
                      <a:r>
                        <a:rPr lang="en-US" baseline="0" dirty="0" smtClean="0"/>
                        <a:t> Dental (various dates)</a:t>
                      </a:r>
                      <a:endParaRPr lang="en-US" dirty="0"/>
                    </a:p>
                  </a:txBody>
                  <a:tcPr marL="87464" marR="87464"/>
                </a:tc>
                <a:tc>
                  <a:txBody>
                    <a:bodyPr/>
                    <a:lstStyle/>
                    <a:p>
                      <a:r>
                        <a:rPr lang="en-US" dirty="0" smtClean="0"/>
                        <a:t>$544.50</a:t>
                      </a:r>
                      <a:endParaRPr lang="en-US" dirty="0"/>
                    </a:p>
                  </a:txBody>
                  <a:tcPr marL="87464" marR="87464"/>
                </a:tc>
                <a:tc>
                  <a:txBody>
                    <a:bodyPr/>
                    <a:lstStyle/>
                    <a:p>
                      <a:r>
                        <a:rPr lang="en-US" dirty="0" smtClean="0"/>
                        <a:t>$544.50</a:t>
                      </a:r>
                      <a:endParaRPr lang="en-US" dirty="0"/>
                    </a:p>
                  </a:txBody>
                  <a:tcPr marL="87464" marR="87464"/>
                </a:tc>
                <a:extLst>
                  <a:ext uri="{0D108BD9-81ED-4DB2-BD59-A6C34878D82A}">
                    <a16:rowId xmlns:a16="http://schemas.microsoft.com/office/drawing/2014/main" val="1985257782"/>
                  </a:ext>
                </a:extLst>
              </a:tr>
              <a:tr h="370840">
                <a:tc>
                  <a:txBody>
                    <a:bodyPr/>
                    <a:lstStyle/>
                    <a:p>
                      <a:r>
                        <a:rPr lang="en-US" dirty="0" smtClean="0"/>
                        <a:t>Various collection</a:t>
                      </a:r>
                      <a:r>
                        <a:rPr lang="en-US" baseline="0" dirty="0" smtClean="0"/>
                        <a:t> accounts</a:t>
                      </a:r>
                      <a:endParaRPr lang="en-US" dirty="0"/>
                    </a:p>
                  </a:txBody>
                  <a:tcPr marL="87464" marR="87464"/>
                </a:tc>
                <a:tc>
                  <a:txBody>
                    <a:bodyPr/>
                    <a:lstStyle/>
                    <a:p>
                      <a:r>
                        <a:rPr lang="en-US" dirty="0" smtClean="0"/>
                        <a:t>$0</a:t>
                      </a:r>
                      <a:endParaRPr lang="en-US" dirty="0"/>
                    </a:p>
                  </a:txBody>
                  <a:tcPr marL="87464" marR="87464"/>
                </a:tc>
                <a:tc>
                  <a:txBody>
                    <a:bodyPr/>
                    <a:lstStyle/>
                    <a:p>
                      <a:r>
                        <a:rPr lang="en-US" dirty="0" smtClean="0"/>
                        <a:t>$2,268</a:t>
                      </a:r>
                      <a:endParaRPr lang="en-US" dirty="0"/>
                    </a:p>
                  </a:txBody>
                  <a:tcPr marL="87464" marR="87464"/>
                </a:tc>
                <a:extLst>
                  <a:ext uri="{0D108BD9-81ED-4DB2-BD59-A6C34878D82A}">
                    <a16:rowId xmlns:a16="http://schemas.microsoft.com/office/drawing/2014/main" val="1726058199"/>
                  </a:ext>
                </a:extLst>
              </a:tr>
              <a:tr h="370840">
                <a:tc>
                  <a:txBody>
                    <a:bodyPr/>
                    <a:lstStyle/>
                    <a:p>
                      <a:r>
                        <a:rPr lang="en-US" dirty="0" smtClean="0"/>
                        <a:t>TOTALS</a:t>
                      </a:r>
                      <a:endParaRPr lang="en-US" dirty="0"/>
                    </a:p>
                  </a:txBody>
                  <a:tcPr marL="87464" marR="87464"/>
                </a:tc>
                <a:tc>
                  <a:txBody>
                    <a:bodyPr/>
                    <a:lstStyle/>
                    <a:p>
                      <a:r>
                        <a:rPr lang="en-US" dirty="0" smtClean="0"/>
                        <a:t>$1,344.50</a:t>
                      </a:r>
                      <a:endParaRPr lang="en-US" dirty="0"/>
                    </a:p>
                  </a:txBody>
                  <a:tcPr marL="87464" marR="87464"/>
                </a:tc>
                <a:tc>
                  <a:txBody>
                    <a:bodyPr/>
                    <a:lstStyle/>
                    <a:p>
                      <a:r>
                        <a:rPr lang="en-US" dirty="0" smtClean="0"/>
                        <a:t>$10,125.20</a:t>
                      </a:r>
                      <a:endParaRPr lang="en-US" dirty="0"/>
                    </a:p>
                  </a:txBody>
                  <a:tcPr marL="87464" marR="87464"/>
                </a:tc>
                <a:extLst>
                  <a:ext uri="{0D108BD9-81ED-4DB2-BD59-A6C34878D82A}">
                    <a16:rowId xmlns:a16="http://schemas.microsoft.com/office/drawing/2014/main" val="3610601017"/>
                  </a:ext>
                </a:extLst>
              </a:tr>
            </a:tbl>
          </a:graphicData>
        </a:graphic>
      </p:graphicFrame>
    </p:spTree>
    <p:extLst>
      <p:ext uri="{BB962C8B-B14F-4D97-AF65-F5344CB8AC3E}">
        <p14:creationId xmlns:p14="http://schemas.microsoft.com/office/powerpoint/2010/main" val="3076737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find the IPA (other than the bar)?</a:t>
            </a:r>
            <a:endParaRPr lang="en-US" dirty="0"/>
          </a:p>
        </p:txBody>
      </p:sp>
      <p:sp>
        <p:nvSpPr>
          <p:cNvPr id="3" name="Content Placeholder 2"/>
          <p:cNvSpPr>
            <a:spLocks noGrp="1"/>
          </p:cNvSpPr>
          <p:nvPr>
            <p:ph idx="1"/>
          </p:nvPr>
        </p:nvSpPr>
        <p:spPr>
          <a:xfrm>
            <a:off x="548640" y="1825624"/>
            <a:ext cx="4654296" cy="4867783"/>
          </a:xfrm>
        </p:spPr>
        <p:txBody>
          <a:bodyPr>
            <a:normAutofit fontScale="85000" lnSpcReduction="20000"/>
          </a:bodyPr>
          <a:lstStyle/>
          <a:p>
            <a:r>
              <a:rPr lang="en-US" dirty="0" smtClean="0"/>
              <a:t>RNINAIQ</a:t>
            </a:r>
          </a:p>
          <a:p>
            <a:r>
              <a:rPr lang="en-US" dirty="0" smtClean="0"/>
              <a:t>11% of $10,640 = $1,170.40.</a:t>
            </a:r>
          </a:p>
          <a:p>
            <a:r>
              <a:rPr lang="en-US" dirty="0" smtClean="0"/>
              <a:t>Paid expenses were $1344.50 so that is greater than the 11% of the IPA.  Amount to add is the difference between $1,344.50 - $1,170.40 = $174.10.</a:t>
            </a:r>
          </a:p>
          <a:p>
            <a:pPr lvl="1"/>
            <a:r>
              <a:rPr lang="en-US" dirty="0"/>
              <a:t>And we would place that difference on Fed Taxes Paid (DO NOT reduce income).</a:t>
            </a:r>
          </a:p>
          <a:p>
            <a:r>
              <a:rPr lang="en-US" dirty="0" smtClean="0"/>
              <a:t>IF the family had paid expenses, then you would use difference between $10,125.20 and $1,170.40.</a:t>
            </a:r>
          </a:p>
          <a:p>
            <a:pPr lvl="1"/>
            <a:r>
              <a:rPr lang="en-US" dirty="0" smtClean="0"/>
              <a:t>And we would place that difference on Fed Taxes Paid (DO NOT reduce income).</a:t>
            </a:r>
            <a:endParaRPr lang="en-US" dirty="0"/>
          </a:p>
        </p:txBody>
      </p:sp>
      <p:pic>
        <p:nvPicPr>
          <p:cNvPr id="4" name="Picture 3"/>
          <p:cNvPicPr>
            <a:picLocks noChangeAspect="1"/>
          </p:cNvPicPr>
          <p:nvPr/>
        </p:nvPicPr>
        <p:blipFill>
          <a:blip r:embed="rId2"/>
          <a:stretch>
            <a:fillRect/>
          </a:stretch>
        </p:blipFill>
        <p:spPr>
          <a:xfrm>
            <a:off x="5332796" y="1825624"/>
            <a:ext cx="6462963" cy="4611816"/>
          </a:xfrm>
          <a:prstGeom prst="rect">
            <a:avLst/>
          </a:prstGeom>
        </p:spPr>
      </p:pic>
      <p:sp>
        <p:nvSpPr>
          <p:cNvPr id="5" name="Rectangle 4"/>
          <p:cNvSpPr/>
          <p:nvPr/>
        </p:nvSpPr>
        <p:spPr>
          <a:xfrm>
            <a:off x="6197600" y="2133600"/>
            <a:ext cx="1270000" cy="1219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39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250763"/>
            <a:ext cx="10831090" cy="1293028"/>
          </a:xfrm>
        </p:spPr>
        <p:txBody>
          <a:bodyPr>
            <a:normAutofit/>
          </a:bodyPr>
          <a:lstStyle/>
          <a:p>
            <a:r>
              <a:rPr lang="en-US" dirty="0" smtClean="0"/>
              <a:t>Fed guidance on PJ in an era of COVID-19</a:t>
            </a:r>
            <a:endParaRPr lang="en-US" dirty="0"/>
          </a:p>
        </p:txBody>
      </p:sp>
      <p:sp>
        <p:nvSpPr>
          <p:cNvPr id="3" name="Content Placeholder 2"/>
          <p:cNvSpPr>
            <a:spLocks noGrp="1"/>
          </p:cNvSpPr>
          <p:nvPr>
            <p:ph idx="1"/>
          </p:nvPr>
        </p:nvSpPr>
        <p:spPr>
          <a:xfrm>
            <a:off x="360608" y="1622738"/>
            <a:ext cx="10200068" cy="5235262"/>
          </a:xfrm>
        </p:spPr>
        <p:txBody>
          <a:bodyPr>
            <a:normAutofit fontScale="92500" lnSpcReduction="10000"/>
          </a:bodyPr>
          <a:lstStyle/>
          <a:p>
            <a:r>
              <a:rPr lang="en-US" dirty="0" smtClean="0"/>
              <a:t>April 3, 2020 </a:t>
            </a:r>
            <a:r>
              <a:rPr lang="en-US" dirty="0"/>
              <a:t>– UPDATED Guidance for interruptions of study related to Coronavirus (COVID-19</a:t>
            </a:r>
            <a:r>
              <a:rPr lang="en-US" dirty="0" smtClean="0"/>
              <a:t>))</a:t>
            </a:r>
          </a:p>
          <a:p>
            <a:pPr lvl="1"/>
            <a:r>
              <a:rPr lang="en-US" dirty="0" smtClean="0"/>
              <a:t>“Section </a:t>
            </a:r>
            <a:r>
              <a:rPr lang="en-US" dirty="0"/>
              <a:t>479A of the HEA gives an institution’s financial aid administrator (FAA) the authority to use professional judgment to make adjustments on a </a:t>
            </a:r>
            <a:r>
              <a:rPr lang="en-US" b="1" dirty="0"/>
              <a:t>case-by-case basis</a:t>
            </a:r>
            <a:r>
              <a:rPr lang="en-US" dirty="0"/>
              <a:t> to the </a:t>
            </a:r>
            <a:r>
              <a:rPr lang="en-US" b="1" dirty="0"/>
              <a:t>cost of attendance </a:t>
            </a:r>
            <a:r>
              <a:rPr lang="en-US" dirty="0"/>
              <a:t>or to the </a:t>
            </a:r>
            <a:r>
              <a:rPr lang="en-US" b="1" dirty="0"/>
              <a:t>values of the items used in calculating the EFC</a:t>
            </a:r>
            <a:r>
              <a:rPr lang="en-US" dirty="0"/>
              <a:t> to reflect a student’s special circumstances. The Department </a:t>
            </a:r>
            <a:r>
              <a:rPr lang="en-US" b="1" dirty="0" smtClean="0"/>
              <a:t>encourages FAAs</a:t>
            </a:r>
            <a:r>
              <a:rPr lang="en-US" dirty="0" smtClean="0"/>
              <a:t> to </a:t>
            </a:r>
            <a:r>
              <a:rPr lang="en-US" dirty="0"/>
              <a:t>use professional judgment to reflect more accurately the </a:t>
            </a:r>
            <a:r>
              <a:rPr lang="en-US" dirty="0" smtClean="0"/>
              <a:t>financial </a:t>
            </a:r>
            <a:r>
              <a:rPr lang="en-US" dirty="0"/>
              <a:t>need of students and families </a:t>
            </a:r>
            <a:r>
              <a:rPr lang="en-US" b="1" dirty="0"/>
              <a:t>affected by the COVID-19 pandemic</a:t>
            </a:r>
            <a:r>
              <a:rPr lang="en-US" dirty="0"/>
              <a:t>. In making case-by-case determinations, the FAA must </a:t>
            </a:r>
            <a:r>
              <a:rPr lang="en-US" b="1" dirty="0"/>
              <a:t>obtain and retain </a:t>
            </a:r>
            <a:r>
              <a:rPr lang="en-US" dirty="0"/>
              <a:t>in the affected student’s file </a:t>
            </a:r>
            <a:r>
              <a:rPr lang="en-US" b="1" dirty="0"/>
              <a:t>documents that supporting and substantiating</a:t>
            </a:r>
            <a:r>
              <a:rPr lang="en-US" dirty="0"/>
              <a:t> the reasons for any adjustment</a:t>
            </a:r>
            <a:r>
              <a:rPr lang="en-US" dirty="0" smtClean="0"/>
              <a:t>.</a:t>
            </a:r>
            <a:endParaRPr lang="en-US" dirty="0"/>
          </a:p>
          <a:p>
            <a:pPr lvl="1"/>
            <a:r>
              <a:rPr lang="en-US" dirty="0"/>
              <a:t>Institutions must make and document professional judgment determinations on a </a:t>
            </a:r>
            <a:r>
              <a:rPr lang="en-US" b="1" dirty="0"/>
              <a:t>case-by-case basis </a:t>
            </a:r>
            <a:r>
              <a:rPr lang="en-US" dirty="0"/>
              <a:t>without regard to how </a:t>
            </a:r>
            <a:r>
              <a:rPr lang="en-US" b="1" dirty="0"/>
              <a:t>broadly an event may affect its student population</a:t>
            </a:r>
            <a:r>
              <a:rPr lang="en-US" dirty="0"/>
              <a:t>. The use of professional judgment in the Federal Methodology need analysis is discussed in the Federal Student Aid Handbook. Additionally, FAAs </a:t>
            </a:r>
            <a:r>
              <a:rPr lang="en-US" b="1" dirty="0"/>
              <a:t>must report to the Central Processing System </a:t>
            </a:r>
            <a:r>
              <a:rPr lang="en-US" dirty="0"/>
              <a:t>(CPS) </a:t>
            </a:r>
            <a:r>
              <a:rPr lang="en-US" b="1" dirty="0"/>
              <a:t>as a “correction”</a:t>
            </a:r>
            <a:r>
              <a:rPr lang="en-US" dirty="0"/>
              <a:t> transaction and </a:t>
            </a:r>
            <a:r>
              <a:rPr lang="en-US" b="1" dirty="0"/>
              <a:t>with the “PJ” indicator </a:t>
            </a:r>
            <a:r>
              <a:rPr lang="en-US" dirty="0"/>
              <a:t>any professional judgment decisions that affect a student’s eligibility for a Federal Pell Grant</a:t>
            </a:r>
            <a:r>
              <a:rPr lang="en-US" dirty="0" smtClean="0"/>
              <a:t>.”</a:t>
            </a:r>
            <a:endParaRPr lang="en-US" dirty="0"/>
          </a:p>
        </p:txBody>
      </p:sp>
      <p:pic>
        <p:nvPicPr>
          <p:cNvPr id="4" name="Picture 3"/>
          <p:cNvPicPr>
            <a:picLocks noChangeAspect="1"/>
          </p:cNvPicPr>
          <p:nvPr/>
        </p:nvPicPr>
        <p:blipFill>
          <a:blip r:embed="rId2"/>
          <a:stretch>
            <a:fillRect/>
          </a:stretch>
        </p:blipFill>
        <p:spPr>
          <a:xfrm>
            <a:off x="10716295" y="5396248"/>
            <a:ext cx="1289496" cy="1289496"/>
          </a:xfrm>
          <a:prstGeom prst="rect">
            <a:avLst/>
          </a:prstGeom>
        </p:spPr>
      </p:pic>
    </p:spTree>
    <p:extLst>
      <p:ext uri="{BB962C8B-B14F-4D97-AF65-F5344CB8AC3E}">
        <p14:creationId xmlns:p14="http://schemas.microsoft.com/office/powerpoint/2010/main" val="270741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guidance on PJ in an era of </a:t>
            </a:r>
            <a:r>
              <a:rPr lang="en-US" dirty="0" smtClean="0"/>
              <a:t>COVID-19 (cont.)</a:t>
            </a:r>
            <a:endParaRPr lang="en-US" dirty="0"/>
          </a:p>
        </p:txBody>
      </p:sp>
      <p:sp>
        <p:nvSpPr>
          <p:cNvPr id="3" name="Content Placeholder 2"/>
          <p:cNvSpPr>
            <a:spLocks noGrp="1"/>
          </p:cNvSpPr>
          <p:nvPr>
            <p:ph idx="1"/>
          </p:nvPr>
        </p:nvSpPr>
        <p:spPr>
          <a:xfrm>
            <a:off x="838200" y="1825624"/>
            <a:ext cx="9565433" cy="4860119"/>
          </a:xfrm>
        </p:spPr>
        <p:txBody>
          <a:bodyPr>
            <a:normAutofit lnSpcReduction="10000"/>
          </a:bodyPr>
          <a:lstStyle/>
          <a:p>
            <a:r>
              <a:rPr lang="en-US" altLang="en-US" dirty="0" smtClean="0">
                <a:latin typeface="Arial Unicode MS"/>
                <a:ea typeface="Times New Roman" panose="02020603050405020304" pitchFamily="18" charset="0"/>
                <a:cs typeface="Courier New" panose="02070309020205020404" pitchFamily="49" charset="0"/>
              </a:rPr>
              <a:t>Section 479A is amended by the Consolidated Appropriations Act of 2021 (aka CRRSAA):</a:t>
            </a:r>
          </a:p>
          <a:p>
            <a:r>
              <a:rPr lang="en-US" altLang="en-US" dirty="0" smtClean="0">
                <a:latin typeface="Arial Unicode MS"/>
                <a:ea typeface="Times New Roman" panose="02020603050405020304" pitchFamily="18" charset="0"/>
                <a:cs typeface="Courier New" panose="02070309020205020404" pitchFamily="49" charset="0"/>
              </a:rPr>
              <a:t>(f</a:t>
            </a:r>
            <a:r>
              <a:rPr lang="en-US" altLang="en-US" dirty="0">
                <a:latin typeface="Arial Unicode MS"/>
                <a:ea typeface="Times New Roman" panose="02020603050405020304" pitchFamily="18" charset="0"/>
                <a:cs typeface="Courier New" panose="02070309020205020404" pitchFamily="49" charset="0"/>
              </a:rPr>
              <a:t>) Special Rule Regarding Professional Judgment During a Disaster, Emergency, or Economic Downturn.</a:t>
            </a:r>
            <a:r>
              <a:rPr lang="en-US" altLang="en-US" sz="2000" dirty="0"/>
              <a:t> </a:t>
            </a:r>
            <a:endParaRPr lang="en-US" altLang="en-US" sz="5400" dirty="0">
              <a:latin typeface="Arial" panose="020B0604020202020204" pitchFamily="34" charset="0"/>
            </a:endParaRPr>
          </a:p>
          <a:p>
            <a:pPr lvl="1"/>
            <a:r>
              <a:rPr lang="en-US" dirty="0" smtClean="0"/>
              <a:t>(</a:t>
            </a:r>
            <a:r>
              <a:rPr lang="en-US" dirty="0"/>
              <a:t>1) In general.--For the purposes of making a professional judgment under this section, financial aid administrators may, during a qualifying emergency--  (A) determine that the income earned from work for an applicant is zero, if the applicant can provide </a:t>
            </a:r>
            <a:r>
              <a:rPr lang="en-US" b="1" dirty="0"/>
              <a:t>paper or electronic documentation of receipt of unemployment benefits </a:t>
            </a:r>
            <a:r>
              <a:rPr lang="en-US" dirty="0"/>
              <a:t>or </a:t>
            </a:r>
            <a:r>
              <a:rPr lang="en-US" b="1" dirty="0"/>
              <a:t>confirmation that an application for unemployment benefits was submitted</a:t>
            </a:r>
            <a:r>
              <a:rPr lang="en-US" dirty="0"/>
              <a:t>; and (B) make additional appropriate adjustments to the income earned from work for a student, parent, or spouse, as applicable, based on the totality of the family's situation, including consideration of unemployment benefits.</a:t>
            </a:r>
          </a:p>
          <a:p>
            <a:endParaRPr lang="en-US" dirty="0"/>
          </a:p>
        </p:txBody>
      </p:sp>
      <p:pic>
        <p:nvPicPr>
          <p:cNvPr id="8" name="Picture 7"/>
          <p:cNvPicPr>
            <a:picLocks noChangeAspect="1"/>
          </p:cNvPicPr>
          <p:nvPr/>
        </p:nvPicPr>
        <p:blipFill>
          <a:blip r:embed="rId2"/>
          <a:stretch>
            <a:fillRect/>
          </a:stretch>
        </p:blipFill>
        <p:spPr>
          <a:xfrm>
            <a:off x="10716295" y="5396248"/>
            <a:ext cx="1289496" cy="1289496"/>
          </a:xfrm>
          <a:prstGeom prst="rect">
            <a:avLst/>
          </a:prstGeom>
        </p:spPr>
      </p:pic>
    </p:spTree>
    <p:extLst>
      <p:ext uri="{BB962C8B-B14F-4D97-AF65-F5344CB8AC3E}">
        <p14:creationId xmlns:p14="http://schemas.microsoft.com/office/powerpoint/2010/main" val="368006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Business Partners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46</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7" name="Picture 6" descr="Sallie Mae Sponsor Logo">
            <a:extLst>
              <a:ext uri="{FF2B5EF4-FFF2-40B4-BE49-F238E27FC236}">
                <a16:creationId xmlns:a16="http://schemas.microsoft.com/office/drawing/2014/main" id="{E18DBE27-25E4-4C50-A98A-4B442FA7A2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8300" y="1437873"/>
            <a:ext cx="1172210" cy="638175"/>
          </a:xfrm>
          <a:prstGeom prst="rect">
            <a:avLst/>
          </a:prstGeom>
          <a:noFill/>
          <a:ln>
            <a:noFill/>
          </a:ln>
        </p:spPr>
      </p:pic>
      <p:pic>
        <p:nvPicPr>
          <p:cNvPr id="8" name="Picture 7" descr="College_Aid_Services_Sponsor_Logo">
            <a:extLst>
              <a:ext uri="{FF2B5EF4-FFF2-40B4-BE49-F238E27FC236}">
                <a16:creationId xmlns:a16="http://schemas.microsoft.com/office/drawing/2014/main" id="{CA86863B-762D-45E8-902F-64E33E5D8D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70102" y="1595139"/>
            <a:ext cx="1699895" cy="361950"/>
          </a:xfrm>
          <a:prstGeom prst="rect">
            <a:avLst/>
          </a:prstGeom>
          <a:noFill/>
          <a:ln>
            <a:noFill/>
          </a:ln>
        </p:spPr>
      </p:pic>
      <p:pic>
        <p:nvPicPr>
          <p:cNvPr id="9" name="Picture 8" descr="ProEd Solutions Sponsor Ad">
            <a:extLst>
              <a:ext uri="{FF2B5EF4-FFF2-40B4-BE49-F238E27FC236}">
                <a16:creationId xmlns:a16="http://schemas.microsoft.com/office/drawing/2014/main" id="{BCF6D5A0-AF4C-46D3-AE07-F23AD54A31F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7145" y="1494516"/>
            <a:ext cx="1085850" cy="525780"/>
          </a:xfrm>
          <a:prstGeom prst="rect">
            <a:avLst/>
          </a:prstGeom>
          <a:noFill/>
          <a:ln>
            <a:noFill/>
          </a:ln>
        </p:spPr>
      </p:pic>
      <p:pic>
        <p:nvPicPr>
          <p:cNvPr id="10" name="Picture 9" descr="edamerica sponsor logo">
            <a:extLst>
              <a:ext uri="{FF2B5EF4-FFF2-40B4-BE49-F238E27FC236}">
                <a16:creationId xmlns:a16="http://schemas.microsoft.com/office/drawing/2014/main" id="{4622A2A4-1EF6-4571-B103-CB38EB6D988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84033" y="1623421"/>
            <a:ext cx="1231900" cy="267970"/>
          </a:xfrm>
          <a:prstGeom prst="rect">
            <a:avLst/>
          </a:prstGeom>
          <a:noFill/>
          <a:ln>
            <a:noFill/>
          </a:ln>
        </p:spPr>
      </p:pic>
      <p:pic>
        <p:nvPicPr>
          <p:cNvPr id="11" name="Picture 10" descr="Graphical user interface&#10;&#10;Description automatically generated with medium confidence">
            <a:extLst>
              <a:ext uri="{FF2B5EF4-FFF2-40B4-BE49-F238E27FC236}">
                <a16:creationId xmlns:a16="http://schemas.microsoft.com/office/drawing/2014/main" id="{34E00D1B-4B13-4CCB-8C9F-20A13A7387B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3275" y="1480839"/>
            <a:ext cx="1599565" cy="476250"/>
          </a:xfrm>
          <a:prstGeom prst="rect">
            <a:avLst/>
          </a:prstGeom>
          <a:noFill/>
          <a:ln>
            <a:noFill/>
          </a:ln>
        </p:spPr>
      </p:pic>
      <p:pic>
        <p:nvPicPr>
          <p:cNvPr id="12" name="Picture 11" descr="ECMS Solutions Sponsor Logo">
            <a:extLst>
              <a:ext uri="{FF2B5EF4-FFF2-40B4-BE49-F238E27FC236}">
                <a16:creationId xmlns:a16="http://schemas.microsoft.com/office/drawing/2014/main" id="{9CDA9813-BD43-46C6-8E4A-1EE0C246069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815" y="2329735"/>
            <a:ext cx="1115695" cy="596900"/>
          </a:xfrm>
          <a:prstGeom prst="rect">
            <a:avLst/>
          </a:prstGeom>
          <a:noFill/>
          <a:ln>
            <a:noFill/>
          </a:ln>
        </p:spPr>
      </p:pic>
      <p:pic>
        <p:nvPicPr>
          <p:cNvPr id="14" name="Picture 13" descr="Campus Logic Sponsor Logo">
            <a:extLst>
              <a:ext uri="{FF2B5EF4-FFF2-40B4-BE49-F238E27FC236}">
                <a16:creationId xmlns:a16="http://schemas.microsoft.com/office/drawing/2014/main" id="{5783B111-803E-4401-ADB9-B3ACC41B23F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128510" y="2438885"/>
            <a:ext cx="1388745" cy="285750"/>
          </a:xfrm>
          <a:prstGeom prst="rect">
            <a:avLst/>
          </a:prstGeom>
          <a:noFill/>
          <a:ln>
            <a:noFill/>
          </a:ln>
        </p:spPr>
      </p:pic>
      <p:pic>
        <p:nvPicPr>
          <p:cNvPr id="15" name="Picture 14" descr="Logo&#10;&#10;Description automatically generated">
            <a:extLst>
              <a:ext uri="{FF2B5EF4-FFF2-40B4-BE49-F238E27FC236}">
                <a16:creationId xmlns:a16="http://schemas.microsoft.com/office/drawing/2014/main" id="{860E6658-F758-4CF1-92FF-5F6D6AE573E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2753" y="2257863"/>
            <a:ext cx="1313180" cy="544195"/>
          </a:xfrm>
          <a:prstGeom prst="rect">
            <a:avLst/>
          </a:prstGeom>
          <a:noFill/>
          <a:ln>
            <a:noFill/>
          </a:ln>
        </p:spPr>
      </p:pic>
      <p:pic>
        <p:nvPicPr>
          <p:cNvPr id="16" name="Picture 15" descr="Logo&#10;&#10;Description automatically generated">
            <a:extLst>
              <a:ext uri="{FF2B5EF4-FFF2-40B4-BE49-F238E27FC236}">
                <a16:creationId xmlns:a16="http://schemas.microsoft.com/office/drawing/2014/main" id="{E1A78A8D-FC66-45C8-9E58-B5CF771AE168}"/>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8370" y="2359828"/>
            <a:ext cx="1300480" cy="443865"/>
          </a:xfrm>
          <a:prstGeom prst="rect">
            <a:avLst/>
          </a:prstGeom>
          <a:noFill/>
          <a:ln>
            <a:noFill/>
          </a:ln>
        </p:spPr>
      </p:pic>
      <p:pic>
        <p:nvPicPr>
          <p:cNvPr id="17" name="Picture 16" descr="Ascendium_Attigo_Logo">
            <a:extLst>
              <a:ext uri="{FF2B5EF4-FFF2-40B4-BE49-F238E27FC236}">
                <a16:creationId xmlns:a16="http://schemas.microsoft.com/office/drawing/2014/main" id="{0F19A9CF-9FC1-4D5E-AF09-A298D8464C18}"/>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8263" y="3184786"/>
            <a:ext cx="1673860" cy="342900"/>
          </a:xfrm>
          <a:prstGeom prst="rect">
            <a:avLst/>
          </a:prstGeom>
          <a:noFill/>
          <a:ln>
            <a:noFill/>
          </a:ln>
        </p:spPr>
      </p:pic>
      <p:pic>
        <p:nvPicPr>
          <p:cNvPr id="18" name="Picture 17" descr="Citizens_New_Logo_2021">
            <a:extLst>
              <a:ext uri="{FF2B5EF4-FFF2-40B4-BE49-F238E27FC236}">
                <a16:creationId xmlns:a16="http://schemas.microsoft.com/office/drawing/2014/main" id="{51D6FD48-0C43-4710-BF09-229FDBA85D85}"/>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6020" y="3257549"/>
            <a:ext cx="1588770" cy="342900"/>
          </a:xfrm>
          <a:prstGeom prst="rect">
            <a:avLst/>
          </a:prstGeom>
          <a:noFill/>
          <a:ln>
            <a:noFill/>
          </a:ln>
        </p:spPr>
      </p:pic>
      <p:pic>
        <p:nvPicPr>
          <p:cNvPr id="20" name="Picture 19" descr="College Ave Sponsor Logo">
            <a:extLst>
              <a:ext uri="{FF2B5EF4-FFF2-40B4-BE49-F238E27FC236}">
                <a16:creationId xmlns:a16="http://schemas.microsoft.com/office/drawing/2014/main" id="{795C6CCA-9475-425F-BBD0-A3D66E8E42CA}"/>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28485" y="3181922"/>
            <a:ext cx="1588770" cy="544195"/>
          </a:xfrm>
          <a:prstGeom prst="rect">
            <a:avLst/>
          </a:prstGeom>
          <a:noFill/>
          <a:ln>
            <a:noFill/>
          </a:ln>
        </p:spPr>
      </p:pic>
      <p:pic>
        <p:nvPicPr>
          <p:cNvPr id="21" name="Picture 20" descr="A picture containing text, clipart&#10;&#10;Description automatically generated">
            <a:extLst>
              <a:ext uri="{FF2B5EF4-FFF2-40B4-BE49-F238E27FC236}">
                <a16:creationId xmlns:a16="http://schemas.microsoft.com/office/drawing/2014/main" id="{C6401177-0C64-4A0C-9260-EA0D0F49A32C}"/>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4008" y="2985294"/>
            <a:ext cx="1550670" cy="692150"/>
          </a:xfrm>
          <a:prstGeom prst="rect">
            <a:avLst/>
          </a:prstGeom>
          <a:noFill/>
          <a:ln>
            <a:noFill/>
          </a:ln>
        </p:spPr>
      </p:pic>
      <p:pic>
        <p:nvPicPr>
          <p:cNvPr id="22" name="Picture 21" descr="A picture containing text, clipart&#10;&#10;Description automatically generated">
            <a:extLst>
              <a:ext uri="{FF2B5EF4-FFF2-40B4-BE49-F238E27FC236}">
                <a16:creationId xmlns:a16="http://schemas.microsoft.com/office/drawing/2014/main" id="{4A187074-D7C5-45A7-88D9-67FA96BFF092}"/>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23275" y="3206432"/>
            <a:ext cx="1550670" cy="445135"/>
          </a:xfrm>
          <a:prstGeom prst="rect">
            <a:avLst/>
          </a:prstGeom>
          <a:noFill/>
          <a:ln>
            <a:noFill/>
          </a:ln>
        </p:spPr>
      </p:pic>
      <p:pic>
        <p:nvPicPr>
          <p:cNvPr id="24" name="Picture 23" descr="Logo, icon&#10;&#10;Description automatically generated with medium confidence">
            <a:extLst>
              <a:ext uri="{FF2B5EF4-FFF2-40B4-BE49-F238E27FC236}">
                <a16:creationId xmlns:a16="http://schemas.microsoft.com/office/drawing/2014/main" id="{A53FA246-192B-49F7-8642-260F739AC94D}"/>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3257629" y="4275057"/>
            <a:ext cx="1703070" cy="238125"/>
          </a:xfrm>
          <a:prstGeom prst="rect">
            <a:avLst/>
          </a:prstGeom>
          <a:noFill/>
          <a:ln>
            <a:noFill/>
          </a:ln>
        </p:spPr>
      </p:pic>
      <p:pic>
        <p:nvPicPr>
          <p:cNvPr id="25" name="Picture 24" descr="Logo, company name&#10;&#10;Description automatically generated">
            <a:extLst>
              <a:ext uri="{FF2B5EF4-FFF2-40B4-BE49-F238E27FC236}">
                <a16:creationId xmlns:a16="http://schemas.microsoft.com/office/drawing/2014/main" id="{A5719E57-DFBF-4947-A3B0-A51702FC0B65}"/>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77145" y="3938385"/>
            <a:ext cx="1047750" cy="1047750"/>
          </a:xfrm>
          <a:prstGeom prst="rect">
            <a:avLst/>
          </a:prstGeom>
          <a:noFill/>
          <a:ln>
            <a:noFill/>
          </a:ln>
        </p:spPr>
      </p:pic>
      <p:pic>
        <p:nvPicPr>
          <p:cNvPr id="26" name="Picture 25" descr="Logo&#10;&#10;Description automatically generated">
            <a:extLst>
              <a:ext uri="{FF2B5EF4-FFF2-40B4-BE49-F238E27FC236}">
                <a16:creationId xmlns:a16="http://schemas.microsoft.com/office/drawing/2014/main" id="{89835C95-FF6B-4774-AE86-7088E0303BA3}"/>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6750810" y="4043916"/>
            <a:ext cx="1200150" cy="700405"/>
          </a:xfrm>
          <a:prstGeom prst="rect">
            <a:avLst/>
          </a:prstGeom>
          <a:noFill/>
          <a:ln>
            <a:noFill/>
          </a:ln>
        </p:spPr>
      </p:pic>
      <p:pic>
        <p:nvPicPr>
          <p:cNvPr id="27" name="Picture 26" descr="Logo, company name&#10;&#10;Description automatically generated">
            <a:extLst>
              <a:ext uri="{FF2B5EF4-FFF2-40B4-BE49-F238E27FC236}">
                <a16:creationId xmlns:a16="http://schemas.microsoft.com/office/drawing/2014/main" id="{1B9257D8-C6BA-4016-94D7-4E5F0EB5E94C}"/>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30870" y="3998029"/>
            <a:ext cx="1935480" cy="929640"/>
          </a:xfrm>
          <a:prstGeom prst="rect">
            <a:avLst/>
          </a:prstGeom>
          <a:noFill/>
          <a:ln>
            <a:noFill/>
          </a:ln>
        </p:spPr>
      </p:pic>
      <p:pic>
        <p:nvPicPr>
          <p:cNvPr id="3" name="Picture 2">
            <a:extLst>
              <a:ext uri="{FF2B5EF4-FFF2-40B4-BE49-F238E27FC236}">
                <a16:creationId xmlns:a16="http://schemas.microsoft.com/office/drawing/2014/main" id="{C6934CA4-C5D5-4B53-9A8C-B3EF3646950E}"/>
              </a:ext>
            </a:extLst>
          </p:cNvPr>
          <p:cNvPicPr>
            <a:picLocks noChangeAspect="1"/>
          </p:cNvPicPr>
          <p:nvPr/>
        </p:nvPicPr>
        <p:blipFill>
          <a:blip r:embed="rId21"/>
          <a:stretch>
            <a:fillRect/>
          </a:stretch>
        </p:blipFill>
        <p:spPr>
          <a:xfrm>
            <a:off x="3257629" y="4762337"/>
            <a:ext cx="1318907" cy="956632"/>
          </a:xfrm>
          <a:prstGeom prst="rect">
            <a:avLst/>
          </a:prstGeom>
        </p:spPr>
      </p:pic>
      <p:pic>
        <p:nvPicPr>
          <p:cNvPr id="28" name="Picture 27" descr="Ocelot Sponsor Logo">
            <a:extLst>
              <a:ext uri="{FF2B5EF4-FFF2-40B4-BE49-F238E27FC236}">
                <a16:creationId xmlns:a16="http://schemas.microsoft.com/office/drawing/2014/main" id="{F930C5CD-94FA-45FD-92F7-978A9F29EE00}"/>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66020" y="2428725"/>
            <a:ext cx="1549400" cy="306070"/>
          </a:xfrm>
          <a:prstGeom prst="rect">
            <a:avLst/>
          </a:prstGeom>
          <a:noFill/>
          <a:ln>
            <a:noFill/>
          </a:ln>
        </p:spPr>
      </p:pic>
      <p:pic>
        <p:nvPicPr>
          <p:cNvPr id="29" name="Picture 28" descr="OSFA_Logo">
            <a:extLst>
              <a:ext uri="{FF2B5EF4-FFF2-40B4-BE49-F238E27FC236}">
                <a16:creationId xmlns:a16="http://schemas.microsoft.com/office/drawing/2014/main" id="{6D4FE608-57A1-4032-912D-3FE47674F583}"/>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289845" y="5173104"/>
            <a:ext cx="1022350" cy="636270"/>
          </a:xfrm>
          <a:prstGeom prst="rect">
            <a:avLst/>
          </a:prstGeom>
          <a:noFill/>
          <a:ln>
            <a:noFill/>
          </a:ln>
        </p:spPr>
      </p:pic>
      <p:pic>
        <p:nvPicPr>
          <p:cNvPr id="30" name="Picture 29" descr="Discover Student Loans">
            <a:extLst>
              <a:ext uri="{FF2B5EF4-FFF2-40B4-BE49-F238E27FC236}">
                <a16:creationId xmlns:a16="http://schemas.microsoft.com/office/drawing/2014/main" id="{6043B494-F189-4EC6-835F-161549533DF2}"/>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371802" y="5052219"/>
            <a:ext cx="1005205" cy="513715"/>
          </a:xfrm>
          <a:prstGeom prst="rect">
            <a:avLst/>
          </a:prstGeom>
          <a:noFill/>
          <a:ln>
            <a:noFill/>
          </a:ln>
        </p:spPr>
      </p:pic>
      <p:pic>
        <p:nvPicPr>
          <p:cNvPr id="13" name="Picture 12" descr="Logo&#10;&#10;Description automatically generated">
            <a:extLst>
              <a:ext uri="{FF2B5EF4-FFF2-40B4-BE49-F238E27FC236}">
                <a16:creationId xmlns:a16="http://schemas.microsoft.com/office/drawing/2014/main" id="{C2E5B65D-A920-435B-B208-6CB5A0B34E74}"/>
              </a:ext>
            </a:extLst>
          </p:cNvPr>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1288300" y="4194568"/>
            <a:ext cx="1385321" cy="443303"/>
          </a:xfrm>
          <a:prstGeom prst="rect">
            <a:avLst/>
          </a:prstGeom>
        </p:spPr>
      </p:pic>
    </p:spTree>
    <p:extLst>
      <p:ext uri="{BB962C8B-B14F-4D97-AF65-F5344CB8AC3E}">
        <p14:creationId xmlns:p14="http://schemas.microsoft.com/office/powerpoint/2010/main" val="701228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1524000" y="2601119"/>
            <a:ext cx="9144000" cy="1655762"/>
          </a:xfrm>
        </p:spPr>
        <p:txBody>
          <a:bodyPr>
            <a:normAutofit/>
          </a:bodyPr>
          <a:lstStyle/>
          <a:p>
            <a:r>
              <a:rPr lang="en-US" sz="9600" dirty="0"/>
              <a:t>Questions?</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27949" y="4404519"/>
            <a:ext cx="2736102" cy="2297342"/>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47</a:t>
            </a:fld>
            <a:endParaRPr lang="en-US"/>
          </a:p>
        </p:txBody>
      </p:sp>
    </p:spTree>
    <p:extLst>
      <p:ext uri="{BB962C8B-B14F-4D97-AF65-F5344CB8AC3E}">
        <p14:creationId xmlns:p14="http://schemas.microsoft.com/office/powerpoint/2010/main" val="281470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KINDness</a:t>
            </a:r>
            <a:endParaRPr lang="en-US" dirty="0"/>
          </a:p>
        </p:txBody>
      </p:sp>
      <p:sp>
        <p:nvSpPr>
          <p:cNvPr id="3" name="Content Placeholder 2"/>
          <p:cNvSpPr>
            <a:spLocks noGrp="1"/>
          </p:cNvSpPr>
          <p:nvPr>
            <p:ph idx="1"/>
          </p:nvPr>
        </p:nvSpPr>
        <p:spPr>
          <a:xfrm>
            <a:off x="838200" y="1825625"/>
            <a:ext cx="3435220" cy="4351338"/>
          </a:xfrm>
        </p:spPr>
        <p:txBody>
          <a:bodyPr/>
          <a:lstStyle/>
          <a:p>
            <a:pPr lvl="0"/>
            <a:r>
              <a:rPr lang="en-US" dirty="0"/>
              <a:t>Keep the intention of PJ in mind</a:t>
            </a:r>
          </a:p>
          <a:p>
            <a:pPr lvl="0"/>
            <a:r>
              <a:rPr lang="en-US" dirty="0"/>
              <a:t>Independent judgment means independence</a:t>
            </a:r>
          </a:p>
          <a:p>
            <a:pPr lvl="0"/>
            <a:r>
              <a:rPr lang="en-US" dirty="0"/>
              <a:t>No need to Verify when doing a PJ</a:t>
            </a:r>
          </a:p>
          <a:p>
            <a:pPr lvl="0"/>
            <a:r>
              <a:rPr lang="en-US" dirty="0"/>
              <a:t>Do what is right in each case.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355" y="-74646"/>
            <a:ext cx="6932646" cy="6932646"/>
          </a:xfrm>
          <a:prstGeom prst="rect">
            <a:avLst/>
          </a:prstGeom>
        </p:spPr>
      </p:pic>
    </p:spTree>
    <p:extLst>
      <p:ext uri="{BB962C8B-B14F-4D97-AF65-F5344CB8AC3E}">
        <p14:creationId xmlns:p14="http://schemas.microsoft.com/office/powerpoint/2010/main" val="76695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721" y="204755"/>
            <a:ext cx="10402078" cy="1325563"/>
          </a:xfrm>
        </p:spPr>
        <p:txBody>
          <a:bodyPr/>
          <a:lstStyle/>
          <a:p>
            <a:r>
              <a:rPr lang="en-US" dirty="0" smtClean="0"/>
              <a:t>Keep the intention of PJ in mind…</a:t>
            </a:r>
            <a:endParaRPr lang="en-US" dirty="0"/>
          </a:p>
        </p:txBody>
      </p:sp>
      <p:sp>
        <p:nvSpPr>
          <p:cNvPr id="3" name="Content Placeholder 2"/>
          <p:cNvSpPr>
            <a:spLocks noGrp="1"/>
          </p:cNvSpPr>
          <p:nvPr>
            <p:ph idx="1"/>
          </p:nvPr>
        </p:nvSpPr>
        <p:spPr>
          <a:xfrm>
            <a:off x="3769568" y="1530318"/>
            <a:ext cx="8154954" cy="5169062"/>
          </a:xfrm>
        </p:spPr>
        <p:txBody>
          <a:bodyPr>
            <a:normAutofit fontScale="92500" lnSpcReduction="10000"/>
          </a:bodyPr>
          <a:lstStyle/>
          <a:p>
            <a:r>
              <a:rPr lang="en-US" dirty="0"/>
              <a:t>Authorized by HEA Sec. 479A(a):</a:t>
            </a:r>
          </a:p>
          <a:p>
            <a:pPr lvl="1"/>
            <a:r>
              <a:rPr lang="en-US" dirty="0" smtClean="0"/>
              <a:t>“</a:t>
            </a:r>
            <a:r>
              <a:rPr lang="en-US" dirty="0"/>
              <a:t>IN GENERAL—Nothing in this part shall be interpreted as limiting the authority of the financial aid administrator, on the basis of adequate documentation, to make adjustments on a case-by-case basis to the cost of attendance or the values of the data items required to calculate the expected student or parent contribution (or both) to allow for treatment of an individual eligible applicant with special circumstances</a:t>
            </a:r>
            <a:r>
              <a:rPr lang="en-US" dirty="0" smtClean="0"/>
              <a:t>.”</a:t>
            </a:r>
          </a:p>
          <a:p>
            <a:r>
              <a:rPr lang="en-US" dirty="0" smtClean="0"/>
              <a:t>“Nothing… limit(s) the authority…”</a:t>
            </a:r>
          </a:p>
          <a:p>
            <a:r>
              <a:rPr lang="en-US" dirty="0" smtClean="0"/>
              <a:t>“…on the basis of adequate documentation…”</a:t>
            </a:r>
          </a:p>
          <a:p>
            <a:r>
              <a:rPr lang="en-US" dirty="0" smtClean="0"/>
              <a:t>“…individual eligible applicant with special circumstances.”</a:t>
            </a:r>
          </a:p>
          <a:p>
            <a:r>
              <a:rPr lang="en-US" dirty="0" smtClean="0"/>
              <a:t>PJ is a muscle that must be developed and used to master.</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454" t="1220" r="28017" b="4171"/>
          <a:stretch/>
        </p:blipFill>
        <p:spPr>
          <a:xfrm>
            <a:off x="0" y="1530318"/>
            <a:ext cx="3237723" cy="5327682"/>
          </a:xfrm>
          <a:prstGeom prst="rect">
            <a:avLst/>
          </a:prstGeom>
        </p:spPr>
      </p:pic>
    </p:spTree>
    <p:extLst>
      <p:ext uri="{BB962C8B-B14F-4D97-AF65-F5344CB8AC3E}">
        <p14:creationId xmlns:p14="http://schemas.microsoft.com/office/powerpoint/2010/main" val="1376228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Judgment means Independence</a:t>
            </a:r>
            <a:endParaRPr lang="en-US" dirty="0"/>
          </a:p>
        </p:txBody>
      </p:sp>
      <p:sp>
        <p:nvSpPr>
          <p:cNvPr id="3" name="Content Placeholder 2"/>
          <p:cNvSpPr>
            <a:spLocks noGrp="1"/>
          </p:cNvSpPr>
          <p:nvPr>
            <p:ph idx="1"/>
          </p:nvPr>
        </p:nvSpPr>
        <p:spPr>
          <a:xfrm>
            <a:off x="838200" y="1825625"/>
            <a:ext cx="5525278" cy="4351338"/>
          </a:xfrm>
        </p:spPr>
        <p:txBody>
          <a:bodyPr>
            <a:normAutofit lnSpcReduction="10000"/>
          </a:bodyPr>
          <a:lstStyle/>
          <a:p>
            <a:r>
              <a:rPr lang="en-US" dirty="0" smtClean="0"/>
              <a:t>Your professional judgment is a form of independence and your independence is not auditable / cannot be questioned.</a:t>
            </a:r>
          </a:p>
          <a:p>
            <a:r>
              <a:rPr lang="en-US" dirty="0" smtClean="0"/>
              <a:t>Auditors may request to see your documentation and notes, but they cannot disagree with your judgment AS LONG AS:</a:t>
            </a:r>
          </a:p>
          <a:p>
            <a:pPr lvl="1"/>
            <a:r>
              <a:rPr lang="en-US" dirty="0" smtClean="0"/>
              <a:t>Case-by-case</a:t>
            </a:r>
          </a:p>
          <a:p>
            <a:pPr lvl="1"/>
            <a:r>
              <a:rPr lang="en-US" dirty="0" smtClean="0"/>
              <a:t>Whatever you consider adequate documentation</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421" r="17366" b="8771"/>
          <a:stretch/>
        </p:blipFill>
        <p:spPr>
          <a:xfrm>
            <a:off x="6270173" y="2155372"/>
            <a:ext cx="5756987" cy="3088433"/>
          </a:xfrm>
          <a:prstGeom prst="rect">
            <a:avLst/>
          </a:prstGeom>
        </p:spPr>
      </p:pic>
    </p:spTree>
    <p:extLst>
      <p:ext uri="{BB962C8B-B14F-4D97-AF65-F5344CB8AC3E}">
        <p14:creationId xmlns:p14="http://schemas.microsoft.com/office/powerpoint/2010/main" val="271456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Need to Verify when Doing a PJ</a:t>
            </a:r>
            <a:endParaRPr lang="en-US" dirty="0"/>
          </a:p>
        </p:txBody>
      </p:sp>
      <p:sp>
        <p:nvSpPr>
          <p:cNvPr id="3" name="Content Placeholder 2"/>
          <p:cNvSpPr>
            <a:spLocks noGrp="1"/>
          </p:cNvSpPr>
          <p:nvPr>
            <p:ph idx="1"/>
          </p:nvPr>
        </p:nvSpPr>
        <p:spPr>
          <a:xfrm>
            <a:off x="205273" y="1946923"/>
            <a:ext cx="5559492" cy="4780838"/>
          </a:xfrm>
        </p:spPr>
        <p:txBody>
          <a:bodyPr>
            <a:normAutofit fontScale="92500" lnSpcReduction="10000"/>
          </a:bodyPr>
          <a:lstStyle/>
          <a:p>
            <a:r>
              <a:rPr lang="en-US" dirty="0" smtClean="0"/>
              <a:t>Professional Judgment IS NOT verification!</a:t>
            </a:r>
          </a:p>
          <a:p>
            <a:r>
              <a:rPr lang="en-US" dirty="0" smtClean="0"/>
              <a:t>If a student is selected for Verification, must verify before completing PJ.</a:t>
            </a:r>
          </a:p>
          <a:p>
            <a:r>
              <a:rPr lang="en-US" dirty="0" smtClean="0"/>
              <a:t>Documentation needs and standards are different between PJ and Verification.</a:t>
            </a:r>
          </a:p>
          <a:p>
            <a:r>
              <a:rPr lang="en-US" dirty="0" smtClean="0"/>
              <a:t>Adequate documentation is your call, not the Department’s.</a:t>
            </a:r>
          </a:p>
          <a:p>
            <a:r>
              <a:rPr lang="en-US" dirty="0" smtClean="0"/>
              <a:t>Remember for 2021-22, PPY is 2019, but PJ could be based on 2020, 2021, 2021-2022, or any 12 month period.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740" y="2369977"/>
            <a:ext cx="6223131" cy="3256772"/>
          </a:xfrm>
          <a:prstGeom prst="rect">
            <a:avLst/>
          </a:prstGeom>
        </p:spPr>
      </p:pic>
    </p:spTree>
    <p:extLst>
      <p:ext uri="{BB962C8B-B14F-4D97-AF65-F5344CB8AC3E}">
        <p14:creationId xmlns:p14="http://schemas.microsoft.com/office/powerpoint/2010/main" val="417901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What is Right in Each Case</a:t>
            </a:r>
            <a:endParaRPr lang="en-US" dirty="0"/>
          </a:p>
        </p:txBody>
      </p:sp>
      <p:sp>
        <p:nvSpPr>
          <p:cNvPr id="3" name="Content Placeholder 2"/>
          <p:cNvSpPr>
            <a:spLocks noGrp="1"/>
          </p:cNvSpPr>
          <p:nvPr>
            <p:ph idx="1"/>
          </p:nvPr>
        </p:nvSpPr>
        <p:spPr>
          <a:xfrm>
            <a:off x="6522098" y="1825624"/>
            <a:ext cx="5290457" cy="4612497"/>
          </a:xfrm>
        </p:spPr>
        <p:txBody>
          <a:bodyPr/>
          <a:lstStyle/>
          <a:p>
            <a:r>
              <a:rPr lang="en-US" dirty="0" smtClean="0"/>
              <a:t>Take each case on its own merits.</a:t>
            </a:r>
          </a:p>
          <a:p>
            <a:r>
              <a:rPr lang="en-US" dirty="0" smtClean="0"/>
              <a:t>Try to remove your own bias / step into your student’s (or their parents’) shoes.</a:t>
            </a:r>
          </a:p>
          <a:p>
            <a:r>
              <a:rPr lang="en-US" dirty="0" smtClean="0"/>
              <a:t>Confront your own ideas about choice, and whether the reason matters.</a:t>
            </a:r>
          </a:p>
          <a:p>
            <a:r>
              <a:rPr lang="en-US" dirty="0" smtClean="0"/>
              <a:t>Understand the context.</a:t>
            </a:r>
            <a:endParaRPr lang="en-US" dirty="0"/>
          </a:p>
        </p:txBody>
      </p:sp>
      <p:pic>
        <p:nvPicPr>
          <p:cNvPr id="5" name="Picture 4"/>
          <p:cNvPicPr>
            <a:picLocks noChangeAspect="1"/>
          </p:cNvPicPr>
          <p:nvPr/>
        </p:nvPicPr>
        <p:blipFill>
          <a:blip r:embed="rId2"/>
          <a:stretch>
            <a:fillRect/>
          </a:stretch>
        </p:blipFill>
        <p:spPr>
          <a:xfrm>
            <a:off x="422989" y="2313990"/>
            <a:ext cx="5775650" cy="3609781"/>
          </a:xfrm>
          <a:prstGeom prst="rect">
            <a:avLst/>
          </a:prstGeom>
        </p:spPr>
      </p:pic>
    </p:spTree>
    <p:extLst>
      <p:ext uri="{BB962C8B-B14F-4D97-AF65-F5344CB8AC3E}">
        <p14:creationId xmlns:p14="http://schemas.microsoft.com/office/powerpoint/2010/main" val="827609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314D4AFA49F4D8B813230A7CC2DE9" ma:contentTypeVersion="6" ma:contentTypeDescription="Create a new document." ma:contentTypeScope="" ma:versionID="994c8d772ecb6f4db03dbc884cea86f9">
  <xsd:schema xmlns:xsd="http://www.w3.org/2001/XMLSchema" xmlns:xs="http://www.w3.org/2001/XMLSchema" xmlns:p="http://schemas.microsoft.com/office/2006/metadata/properties" xmlns:ns2="df53a707-8ccd-43a8-ac22-288a0ca5a4a5" xmlns:ns3="ad067fda-9aef-408f-a7b3-273fc0983f38" targetNamespace="http://schemas.microsoft.com/office/2006/metadata/properties" ma:root="true" ma:fieldsID="408fac4d03643863f71e7f181814c64e" ns2:_="" ns3:_="">
    <xsd:import namespace="df53a707-8ccd-43a8-ac22-288a0ca5a4a5"/>
    <xsd:import namespace="ad067fda-9aef-408f-a7b3-273fc0983f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3a707-8ccd-43a8-ac22-288a0ca5a4a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67fda-9aef-408f-a7b3-273fc0983f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53a707-8ccd-43a8-ac22-288a0ca5a4a5">
      <UserInfo>
        <DisplayName/>
        <AccountId xsi:nil="true"/>
        <AccountType/>
      </UserInfo>
    </SharedWithUsers>
  </documentManagement>
</p:properties>
</file>

<file path=customXml/itemProps1.xml><?xml version="1.0" encoding="utf-8"?>
<ds:datastoreItem xmlns:ds="http://schemas.openxmlformats.org/officeDocument/2006/customXml" ds:itemID="{63FD8549-03BA-4094-8351-9B3D0EA9540E}"/>
</file>

<file path=customXml/itemProps2.xml><?xml version="1.0" encoding="utf-8"?>
<ds:datastoreItem xmlns:ds="http://schemas.openxmlformats.org/officeDocument/2006/customXml" ds:itemID="{BB251AF6-8001-439E-83F4-FC158DB33629}">
  <ds:schemaRefs>
    <ds:schemaRef ds:uri="http://schemas.microsoft.com/sharepoint/v3/contenttype/forms"/>
  </ds:schemaRefs>
</ds:datastoreItem>
</file>

<file path=customXml/itemProps3.xml><?xml version="1.0" encoding="utf-8"?>
<ds:datastoreItem xmlns:ds="http://schemas.openxmlformats.org/officeDocument/2006/customXml" ds:itemID="{96CFF8B2-ADE3-4F2F-A756-73CC82D807EF}">
  <ds:schemaRefs>
    <ds:schemaRef ds:uri="http://schemas.microsoft.com/office/infopath/2007/PartnerControls"/>
    <ds:schemaRef ds:uri="d40cc361-4a72-4782-94b9-284449b7c05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6d340d4-156e-4e71-87af-b9fdd0cdcd0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TotalTime>
  <Words>2398</Words>
  <Application>Microsoft Office PowerPoint</Application>
  <PresentationFormat>Widescreen</PresentationFormat>
  <Paragraphs>216</Paragraphs>
  <Slides>47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Apple Butter</vt:lpstr>
      <vt:lpstr>Arial</vt:lpstr>
      <vt:lpstr>Arial Unicode MS</vt:lpstr>
      <vt:lpstr>Broadway</vt:lpstr>
      <vt:lpstr>Calibri</vt:lpstr>
      <vt:lpstr>Calibri Light</vt:lpstr>
      <vt:lpstr>Courier New</vt:lpstr>
      <vt:lpstr>Times New Roman</vt:lpstr>
      <vt:lpstr>Office Theme</vt:lpstr>
      <vt:lpstr>1_Office Theme</vt:lpstr>
      <vt:lpstr>PowerPoint Presentation</vt:lpstr>
      <vt:lpstr>Disclaimer</vt:lpstr>
      <vt:lpstr>KINDness is Professional Judgment… (And Verification is not… PJ)</vt:lpstr>
      <vt:lpstr>PowerPoint Presentation</vt:lpstr>
      <vt:lpstr>KINDness</vt:lpstr>
      <vt:lpstr>Keep the intention of PJ in mind…</vt:lpstr>
      <vt:lpstr>Independent Judgment means Independence</vt:lpstr>
      <vt:lpstr>No Need to Verify when Doing a PJ</vt:lpstr>
      <vt:lpstr>Do What is Right in Each Case</vt:lpstr>
      <vt:lpstr>Case #1</vt:lpstr>
      <vt:lpstr>Separation</vt:lpstr>
      <vt:lpstr>PowerPoint Presentation</vt:lpstr>
      <vt:lpstr>PowerPoint Presentation</vt:lpstr>
      <vt:lpstr>PJ Information</vt:lpstr>
      <vt:lpstr>PowerPoint Presentation</vt:lpstr>
      <vt:lpstr>Case 2</vt:lpstr>
      <vt:lpstr>PowerPoint Presentation</vt:lpstr>
      <vt:lpstr>PowerPoint Presentation</vt:lpstr>
      <vt:lpstr>Case 2</vt:lpstr>
      <vt:lpstr>Documents Received</vt:lpstr>
      <vt:lpstr>Current income</vt:lpstr>
      <vt:lpstr>1099-G</vt:lpstr>
      <vt:lpstr>Student income verified</vt:lpstr>
      <vt:lpstr>What do you mean by 12 month period?</vt:lpstr>
      <vt:lpstr>Let’s see what the EFC would be if we used the 2020 actual income (RNAPR21)</vt:lpstr>
      <vt:lpstr>PowerPoint Presentation</vt:lpstr>
      <vt:lpstr>Calculate Need – DO NOT CLICK SAVE!!!!!!!!!</vt:lpstr>
      <vt:lpstr>Would provide Pell</vt:lpstr>
      <vt:lpstr>Instead, we are going to 0 income</vt:lpstr>
      <vt:lpstr>Make SURE to document PJ used</vt:lpstr>
      <vt:lpstr>Close out the record (RHACOMM, RRAAREQ, RUAMAIL)</vt:lpstr>
      <vt:lpstr>Case 3</vt:lpstr>
      <vt:lpstr>Documents provided</vt:lpstr>
      <vt:lpstr>What 12 month period am I using?</vt:lpstr>
      <vt:lpstr>Let’s project income</vt:lpstr>
      <vt:lpstr>Projection of income</vt:lpstr>
      <vt:lpstr>Projection of taxes using percentage method</vt:lpstr>
      <vt:lpstr>Make the change!</vt:lpstr>
      <vt:lpstr>Document your changes</vt:lpstr>
      <vt:lpstr>Case 4</vt:lpstr>
      <vt:lpstr>Medical expenses</vt:lpstr>
      <vt:lpstr>Paid expenses vs billed expenses</vt:lpstr>
      <vt:lpstr>Where do I find the IPA (other than the bar)?</vt:lpstr>
      <vt:lpstr>Fed guidance on PJ in an era of COVID-19</vt:lpstr>
      <vt:lpstr>Fed guidance on PJ in an era of COVID-19 (cont.)</vt:lpstr>
      <vt:lpstr>Business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Hatcher, Kristopher L.</dc:creator>
  <cp:lastModifiedBy>Daniel Barkowitz</cp:lastModifiedBy>
  <cp:revision>9</cp:revision>
  <dcterms:created xsi:type="dcterms:W3CDTF">2021-12-17T21:03:28Z</dcterms:created>
  <dcterms:modified xsi:type="dcterms:W3CDTF">2022-05-13T15:47:33Z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0x010100998314D4AFA49F4D8B813230A7CC2DE9</vt:lpwstr>
  </property>
  <property fmtid="{D5CDD505-2E9C-101B-9397-08002B2CF9AE}" pid="3" name="_AdHocReviewCycleID">
    <vt:i4>-1136662379</vt:i4>
  </property>
  <property fmtid="{D5CDD505-2E9C-101B-9397-08002B2CF9AE}" pid="4" name="_NewReviewCycle">
    <vt:lpwstr/>
  </property>
  <property fmtid="{D5CDD505-2E9C-101B-9397-08002B2CF9AE}" pid="5" name="_EmailSubject">
    <vt:lpwstr>Presentation Ideas - 5 of them.....</vt:lpwstr>
  </property>
  <property fmtid="{D5CDD505-2E9C-101B-9397-08002B2CF9AE}" pid="6" name="_AuthorEmail">
    <vt:lpwstr>dbarkowitz@valenciacollege.edu</vt:lpwstr>
  </property>
  <property fmtid="{D5CDD505-2E9C-101B-9397-08002B2CF9AE}" pid="7" name="_AuthorEmailDisplayName">
    <vt:lpwstr>Daniel Barkowitz</vt:lpwstr>
  </property>
  <property fmtid="{D5CDD505-2E9C-101B-9397-08002B2CF9AE}" pid="8" name="Order">
    <vt:r8>27200</vt:r8>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ies>
</file>