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66"/>
  </p:notesMasterIdLst>
  <p:sldIdLst>
    <p:sldId id="256" r:id="rId2"/>
    <p:sldId id="257" r:id="rId3"/>
    <p:sldId id="330" r:id="rId4"/>
    <p:sldId id="335" r:id="rId5"/>
    <p:sldId id="347" r:id="rId6"/>
    <p:sldId id="332" r:id="rId7"/>
    <p:sldId id="334" r:id="rId8"/>
    <p:sldId id="339" r:id="rId9"/>
    <p:sldId id="338" r:id="rId10"/>
    <p:sldId id="344" r:id="rId11"/>
    <p:sldId id="348" r:id="rId12"/>
    <p:sldId id="346" r:id="rId13"/>
    <p:sldId id="270" r:id="rId14"/>
    <p:sldId id="356" r:id="rId15"/>
    <p:sldId id="349" r:id="rId16"/>
    <p:sldId id="272" r:id="rId17"/>
    <p:sldId id="350" r:id="rId18"/>
    <p:sldId id="277" r:id="rId19"/>
    <p:sldId id="278" r:id="rId20"/>
    <p:sldId id="279" r:id="rId21"/>
    <p:sldId id="280" r:id="rId22"/>
    <p:sldId id="281" r:id="rId23"/>
    <p:sldId id="282" r:id="rId24"/>
    <p:sldId id="283" r:id="rId25"/>
    <p:sldId id="284" r:id="rId26"/>
    <p:sldId id="285" r:id="rId27"/>
    <p:sldId id="286" r:id="rId28"/>
    <p:sldId id="351" r:id="rId29"/>
    <p:sldId id="288" r:id="rId30"/>
    <p:sldId id="358" r:id="rId31"/>
    <p:sldId id="359" r:id="rId32"/>
    <p:sldId id="357" r:id="rId33"/>
    <p:sldId id="289" r:id="rId34"/>
    <p:sldId id="290" r:id="rId35"/>
    <p:sldId id="291" r:id="rId36"/>
    <p:sldId id="292" r:id="rId37"/>
    <p:sldId id="293" r:id="rId38"/>
    <p:sldId id="353" r:id="rId39"/>
    <p:sldId id="296" r:id="rId40"/>
    <p:sldId id="298" r:id="rId41"/>
    <p:sldId id="300" r:id="rId42"/>
    <p:sldId id="299" r:id="rId43"/>
    <p:sldId id="309" r:id="rId44"/>
    <p:sldId id="311" r:id="rId45"/>
    <p:sldId id="352" r:id="rId46"/>
    <p:sldId id="301" r:id="rId47"/>
    <p:sldId id="302" r:id="rId48"/>
    <p:sldId id="303" r:id="rId49"/>
    <p:sldId id="304" r:id="rId50"/>
    <p:sldId id="305" r:id="rId51"/>
    <p:sldId id="306" r:id="rId52"/>
    <p:sldId id="308" r:id="rId53"/>
    <p:sldId id="354" r:id="rId54"/>
    <p:sldId id="355" r:id="rId55"/>
    <p:sldId id="312" r:id="rId56"/>
    <p:sldId id="313" r:id="rId57"/>
    <p:sldId id="314" r:id="rId58"/>
    <p:sldId id="315" r:id="rId59"/>
    <p:sldId id="316" r:id="rId60"/>
    <p:sldId id="317" r:id="rId61"/>
    <p:sldId id="322" r:id="rId62"/>
    <p:sldId id="321" r:id="rId63"/>
    <p:sldId id="273" r:id="rId64"/>
    <p:sldId id="30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524"/>
    <a:srgbClr val="203864"/>
    <a:srgbClr val="123F9A"/>
    <a:srgbClr val="156297"/>
    <a:srgbClr val="159596"/>
    <a:srgbClr val="149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7350" autoAdjust="0"/>
  </p:normalViewPr>
  <p:slideViewPr>
    <p:cSldViewPr snapToGrid="0">
      <p:cViewPr varScale="1">
        <p:scale>
          <a:sx n="60" d="100"/>
          <a:sy n="60" d="100"/>
        </p:scale>
        <p:origin x="1392" y="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kowitz, Daniel T." userId="aa6d6cf7-9fb9-4819-a9cf-0a218358fce5" providerId="ADAL" clId="{A13EF02D-BC75-4952-8669-BD7DED457302}"/>
    <pc:docChg chg="custSel delSld modSld">
      <pc:chgData name="Barkowitz, Daniel T." userId="aa6d6cf7-9fb9-4819-a9cf-0a218358fce5" providerId="ADAL" clId="{A13EF02D-BC75-4952-8669-BD7DED457302}" dt="2024-05-15T19:03:33.285" v="190" actId="1076"/>
      <pc:docMkLst>
        <pc:docMk/>
      </pc:docMkLst>
      <pc:sldChg chg="delSp modSp mod">
        <pc:chgData name="Barkowitz, Daniel T." userId="aa6d6cf7-9fb9-4819-a9cf-0a218358fce5" providerId="ADAL" clId="{A13EF02D-BC75-4952-8669-BD7DED457302}" dt="2024-05-15T18:52:39.804" v="60" actId="478"/>
        <pc:sldMkLst>
          <pc:docMk/>
          <pc:sldMk cId="0" sldId="270"/>
        </pc:sldMkLst>
        <pc:spChg chg="del">
          <ac:chgData name="Barkowitz, Daniel T." userId="aa6d6cf7-9fb9-4819-a9cf-0a218358fce5" providerId="ADAL" clId="{A13EF02D-BC75-4952-8669-BD7DED457302}" dt="2024-05-15T18:52:31.965" v="58" actId="478"/>
          <ac:spMkLst>
            <pc:docMk/>
            <pc:sldMk cId="0" sldId="270"/>
            <ac:spMk id="2" creationId="{9B36724E-5895-9A98-0AFE-3D7048964DA7}"/>
          </ac:spMkLst>
        </pc:spChg>
        <pc:spChg chg="del mod">
          <ac:chgData name="Barkowitz, Daniel T." userId="aa6d6cf7-9fb9-4819-a9cf-0a218358fce5" providerId="ADAL" clId="{A13EF02D-BC75-4952-8669-BD7DED457302}" dt="2024-05-15T18:52:39.804" v="60" actId="478"/>
          <ac:spMkLst>
            <pc:docMk/>
            <pc:sldMk cId="0" sldId="270"/>
            <ac:spMk id="204" creationId="{00000000-0000-0000-0000-000000000000}"/>
          </ac:spMkLst>
        </pc:spChg>
      </pc:sldChg>
      <pc:sldChg chg="modSp mod">
        <pc:chgData name="Barkowitz, Daniel T." userId="aa6d6cf7-9fb9-4819-a9cf-0a218358fce5" providerId="ADAL" clId="{A13EF02D-BC75-4952-8669-BD7DED457302}" dt="2024-05-15T18:53:52.807" v="89" actId="20577"/>
        <pc:sldMkLst>
          <pc:docMk/>
          <pc:sldMk cId="0" sldId="272"/>
        </pc:sldMkLst>
        <pc:spChg chg="mod">
          <ac:chgData name="Barkowitz, Daniel T." userId="aa6d6cf7-9fb9-4819-a9cf-0a218358fce5" providerId="ADAL" clId="{A13EF02D-BC75-4952-8669-BD7DED457302}" dt="2024-05-15T18:53:38.794" v="88" actId="6549"/>
          <ac:spMkLst>
            <pc:docMk/>
            <pc:sldMk cId="0" sldId="272"/>
            <ac:spMk id="227" creationId="{00000000-0000-0000-0000-000000000000}"/>
          </ac:spMkLst>
        </pc:spChg>
        <pc:spChg chg="mod">
          <ac:chgData name="Barkowitz, Daniel T." userId="aa6d6cf7-9fb9-4819-a9cf-0a218358fce5" providerId="ADAL" clId="{A13EF02D-BC75-4952-8669-BD7DED457302}" dt="2024-05-15T18:53:52.807" v="89" actId="20577"/>
          <ac:spMkLst>
            <pc:docMk/>
            <pc:sldMk cId="0" sldId="272"/>
            <ac:spMk id="230" creationId="{00000000-0000-0000-0000-000000000000}"/>
          </ac:spMkLst>
        </pc:spChg>
      </pc:sldChg>
      <pc:sldChg chg="modSp mod">
        <pc:chgData name="Barkowitz, Daniel T." userId="aa6d6cf7-9fb9-4819-a9cf-0a218358fce5" providerId="ADAL" clId="{A13EF02D-BC75-4952-8669-BD7DED457302}" dt="2024-05-15T18:54:11.912" v="91" actId="1076"/>
        <pc:sldMkLst>
          <pc:docMk/>
          <pc:sldMk cId="0" sldId="277"/>
        </pc:sldMkLst>
        <pc:spChg chg="mod">
          <ac:chgData name="Barkowitz, Daniel T." userId="aa6d6cf7-9fb9-4819-a9cf-0a218358fce5" providerId="ADAL" clId="{A13EF02D-BC75-4952-8669-BD7DED457302}" dt="2024-05-15T18:54:11.912" v="91" actId="1076"/>
          <ac:spMkLst>
            <pc:docMk/>
            <pc:sldMk cId="0" sldId="277"/>
            <ac:spMk id="270" creationId="{00000000-0000-0000-0000-000000000000}"/>
          </ac:spMkLst>
        </pc:spChg>
      </pc:sldChg>
      <pc:sldChg chg="modSp mod">
        <pc:chgData name="Barkowitz, Daniel T." userId="aa6d6cf7-9fb9-4819-a9cf-0a218358fce5" providerId="ADAL" clId="{A13EF02D-BC75-4952-8669-BD7DED457302}" dt="2024-05-15T18:54:24.009" v="92" actId="1076"/>
        <pc:sldMkLst>
          <pc:docMk/>
          <pc:sldMk cId="0" sldId="278"/>
        </pc:sldMkLst>
        <pc:spChg chg="mod">
          <ac:chgData name="Barkowitz, Daniel T." userId="aa6d6cf7-9fb9-4819-a9cf-0a218358fce5" providerId="ADAL" clId="{A13EF02D-BC75-4952-8669-BD7DED457302}" dt="2024-05-15T18:54:24.009" v="92" actId="1076"/>
          <ac:spMkLst>
            <pc:docMk/>
            <pc:sldMk cId="0" sldId="278"/>
            <ac:spMk id="278" creationId="{00000000-0000-0000-0000-000000000000}"/>
          </ac:spMkLst>
        </pc:spChg>
      </pc:sldChg>
      <pc:sldChg chg="modSp mod">
        <pc:chgData name="Barkowitz, Daniel T." userId="aa6d6cf7-9fb9-4819-a9cf-0a218358fce5" providerId="ADAL" clId="{A13EF02D-BC75-4952-8669-BD7DED457302}" dt="2024-05-15T18:54:34.552" v="93" actId="1076"/>
        <pc:sldMkLst>
          <pc:docMk/>
          <pc:sldMk cId="0" sldId="279"/>
        </pc:sldMkLst>
        <pc:spChg chg="mod">
          <ac:chgData name="Barkowitz, Daniel T." userId="aa6d6cf7-9fb9-4819-a9cf-0a218358fce5" providerId="ADAL" clId="{A13EF02D-BC75-4952-8669-BD7DED457302}" dt="2024-05-15T18:54:34.552" v="93" actId="1076"/>
          <ac:spMkLst>
            <pc:docMk/>
            <pc:sldMk cId="0" sldId="279"/>
            <ac:spMk id="288" creationId="{00000000-0000-0000-0000-000000000000}"/>
          </ac:spMkLst>
        </pc:spChg>
      </pc:sldChg>
      <pc:sldChg chg="modSp mod">
        <pc:chgData name="Barkowitz, Daniel T." userId="aa6d6cf7-9fb9-4819-a9cf-0a218358fce5" providerId="ADAL" clId="{A13EF02D-BC75-4952-8669-BD7DED457302}" dt="2024-05-15T18:54:44.368" v="94" actId="1076"/>
        <pc:sldMkLst>
          <pc:docMk/>
          <pc:sldMk cId="0" sldId="280"/>
        </pc:sldMkLst>
        <pc:spChg chg="mod">
          <ac:chgData name="Barkowitz, Daniel T." userId="aa6d6cf7-9fb9-4819-a9cf-0a218358fce5" providerId="ADAL" clId="{A13EF02D-BC75-4952-8669-BD7DED457302}" dt="2024-05-15T18:54:44.368" v="94" actId="1076"/>
          <ac:spMkLst>
            <pc:docMk/>
            <pc:sldMk cId="0" sldId="280"/>
            <ac:spMk id="298" creationId="{00000000-0000-0000-0000-000000000000}"/>
          </ac:spMkLst>
        </pc:spChg>
      </pc:sldChg>
      <pc:sldChg chg="modSp mod">
        <pc:chgData name="Barkowitz, Daniel T." userId="aa6d6cf7-9fb9-4819-a9cf-0a218358fce5" providerId="ADAL" clId="{A13EF02D-BC75-4952-8669-BD7DED457302}" dt="2024-05-15T18:54:52.241" v="95" actId="1076"/>
        <pc:sldMkLst>
          <pc:docMk/>
          <pc:sldMk cId="0" sldId="281"/>
        </pc:sldMkLst>
        <pc:spChg chg="mod">
          <ac:chgData name="Barkowitz, Daniel T." userId="aa6d6cf7-9fb9-4819-a9cf-0a218358fce5" providerId="ADAL" clId="{A13EF02D-BC75-4952-8669-BD7DED457302}" dt="2024-05-15T18:54:52.241" v="95" actId="1076"/>
          <ac:spMkLst>
            <pc:docMk/>
            <pc:sldMk cId="0" sldId="281"/>
            <ac:spMk id="307" creationId="{00000000-0000-0000-0000-000000000000}"/>
          </ac:spMkLst>
        </pc:spChg>
      </pc:sldChg>
      <pc:sldChg chg="modSp mod">
        <pc:chgData name="Barkowitz, Daniel T." userId="aa6d6cf7-9fb9-4819-a9cf-0a218358fce5" providerId="ADAL" clId="{A13EF02D-BC75-4952-8669-BD7DED457302}" dt="2024-05-15T18:55:52.960" v="97" actId="1076"/>
        <pc:sldMkLst>
          <pc:docMk/>
          <pc:sldMk cId="0" sldId="282"/>
        </pc:sldMkLst>
        <pc:spChg chg="mod">
          <ac:chgData name="Barkowitz, Daniel T." userId="aa6d6cf7-9fb9-4819-a9cf-0a218358fce5" providerId="ADAL" clId="{A13EF02D-BC75-4952-8669-BD7DED457302}" dt="2024-05-15T18:55:52.960" v="97" actId="1076"/>
          <ac:spMkLst>
            <pc:docMk/>
            <pc:sldMk cId="0" sldId="282"/>
            <ac:spMk id="2" creationId="{58924FA1-0D4B-1B13-5747-64410BD56E12}"/>
          </ac:spMkLst>
        </pc:spChg>
        <pc:spChg chg="mod">
          <ac:chgData name="Barkowitz, Daniel T." userId="aa6d6cf7-9fb9-4819-a9cf-0a218358fce5" providerId="ADAL" clId="{A13EF02D-BC75-4952-8669-BD7DED457302}" dt="2024-05-15T18:55:04.338" v="96" actId="1076"/>
          <ac:spMkLst>
            <pc:docMk/>
            <pc:sldMk cId="0" sldId="282"/>
            <ac:spMk id="314" creationId="{00000000-0000-0000-0000-000000000000}"/>
          </ac:spMkLst>
        </pc:spChg>
      </pc:sldChg>
      <pc:sldChg chg="modSp mod">
        <pc:chgData name="Barkowitz, Daniel T." userId="aa6d6cf7-9fb9-4819-a9cf-0a218358fce5" providerId="ADAL" clId="{A13EF02D-BC75-4952-8669-BD7DED457302}" dt="2024-05-15T18:56:24.681" v="99" actId="1076"/>
        <pc:sldMkLst>
          <pc:docMk/>
          <pc:sldMk cId="0" sldId="283"/>
        </pc:sldMkLst>
        <pc:spChg chg="mod">
          <ac:chgData name="Barkowitz, Daniel T." userId="aa6d6cf7-9fb9-4819-a9cf-0a218358fce5" providerId="ADAL" clId="{A13EF02D-BC75-4952-8669-BD7DED457302}" dt="2024-05-15T18:56:24.681" v="99" actId="1076"/>
          <ac:spMkLst>
            <pc:docMk/>
            <pc:sldMk cId="0" sldId="283"/>
            <ac:spMk id="320" creationId="{00000000-0000-0000-0000-000000000000}"/>
          </ac:spMkLst>
        </pc:spChg>
      </pc:sldChg>
      <pc:sldChg chg="modSp mod">
        <pc:chgData name="Barkowitz, Daniel T." userId="aa6d6cf7-9fb9-4819-a9cf-0a218358fce5" providerId="ADAL" clId="{A13EF02D-BC75-4952-8669-BD7DED457302}" dt="2024-05-15T18:56:32.130" v="100" actId="1076"/>
        <pc:sldMkLst>
          <pc:docMk/>
          <pc:sldMk cId="0" sldId="284"/>
        </pc:sldMkLst>
        <pc:spChg chg="mod">
          <ac:chgData name="Barkowitz, Daniel T." userId="aa6d6cf7-9fb9-4819-a9cf-0a218358fce5" providerId="ADAL" clId="{A13EF02D-BC75-4952-8669-BD7DED457302}" dt="2024-05-15T18:56:32.130" v="100" actId="1076"/>
          <ac:spMkLst>
            <pc:docMk/>
            <pc:sldMk cId="0" sldId="284"/>
            <ac:spMk id="327" creationId="{00000000-0000-0000-0000-000000000000}"/>
          </ac:spMkLst>
        </pc:spChg>
      </pc:sldChg>
      <pc:sldChg chg="modSp mod">
        <pc:chgData name="Barkowitz, Daniel T." userId="aa6d6cf7-9fb9-4819-a9cf-0a218358fce5" providerId="ADAL" clId="{A13EF02D-BC75-4952-8669-BD7DED457302}" dt="2024-05-15T18:56:59.843" v="111" actId="27636"/>
        <pc:sldMkLst>
          <pc:docMk/>
          <pc:sldMk cId="0" sldId="285"/>
        </pc:sldMkLst>
        <pc:spChg chg="mod">
          <ac:chgData name="Barkowitz, Daniel T." userId="aa6d6cf7-9fb9-4819-a9cf-0a218358fce5" providerId="ADAL" clId="{A13EF02D-BC75-4952-8669-BD7DED457302}" dt="2024-05-15T18:56:59.843" v="111" actId="27636"/>
          <ac:spMkLst>
            <pc:docMk/>
            <pc:sldMk cId="0" sldId="285"/>
            <ac:spMk id="334" creationId="{00000000-0000-0000-0000-000000000000}"/>
          </ac:spMkLst>
        </pc:spChg>
      </pc:sldChg>
      <pc:sldChg chg="modSp mod">
        <pc:chgData name="Barkowitz, Daniel T." userId="aa6d6cf7-9fb9-4819-a9cf-0a218358fce5" providerId="ADAL" clId="{A13EF02D-BC75-4952-8669-BD7DED457302}" dt="2024-05-15T18:57:16.776" v="113" actId="1076"/>
        <pc:sldMkLst>
          <pc:docMk/>
          <pc:sldMk cId="0" sldId="286"/>
        </pc:sldMkLst>
        <pc:spChg chg="mod">
          <ac:chgData name="Barkowitz, Daniel T." userId="aa6d6cf7-9fb9-4819-a9cf-0a218358fce5" providerId="ADAL" clId="{A13EF02D-BC75-4952-8669-BD7DED457302}" dt="2024-05-15T18:57:16.776" v="113" actId="1076"/>
          <ac:spMkLst>
            <pc:docMk/>
            <pc:sldMk cId="0" sldId="286"/>
            <ac:spMk id="342" creationId="{00000000-0000-0000-0000-000000000000}"/>
          </ac:spMkLst>
        </pc:spChg>
        <pc:picChg chg="mod">
          <ac:chgData name="Barkowitz, Daniel T." userId="aa6d6cf7-9fb9-4819-a9cf-0a218358fce5" providerId="ADAL" clId="{A13EF02D-BC75-4952-8669-BD7DED457302}" dt="2024-05-15T18:57:09.542" v="112" actId="1076"/>
          <ac:picMkLst>
            <pc:docMk/>
            <pc:sldMk cId="0" sldId="286"/>
            <ac:picMk id="343" creationId="{00000000-0000-0000-0000-000000000000}"/>
          </ac:picMkLst>
        </pc:picChg>
      </pc:sldChg>
      <pc:sldChg chg="modSp mod">
        <pc:chgData name="Barkowitz, Daniel T." userId="aa6d6cf7-9fb9-4819-a9cf-0a218358fce5" providerId="ADAL" clId="{A13EF02D-BC75-4952-8669-BD7DED457302}" dt="2024-05-15T18:59:20.571" v="121" actId="20577"/>
        <pc:sldMkLst>
          <pc:docMk/>
          <pc:sldMk cId="0" sldId="298"/>
        </pc:sldMkLst>
        <pc:spChg chg="mod">
          <ac:chgData name="Barkowitz, Daniel T." userId="aa6d6cf7-9fb9-4819-a9cf-0a218358fce5" providerId="ADAL" clId="{A13EF02D-BC75-4952-8669-BD7DED457302}" dt="2024-05-15T18:59:20.571" v="121" actId="20577"/>
          <ac:spMkLst>
            <pc:docMk/>
            <pc:sldMk cId="0" sldId="298"/>
            <ac:spMk id="439" creationId="{00000000-0000-0000-0000-000000000000}"/>
          </ac:spMkLst>
        </pc:spChg>
      </pc:sldChg>
      <pc:sldChg chg="modSp mod">
        <pc:chgData name="Barkowitz, Daniel T." userId="aa6d6cf7-9fb9-4819-a9cf-0a218358fce5" providerId="ADAL" clId="{A13EF02D-BC75-4952-8669-BD7DED457302}" dt="2024-05-15T18:59:42.948" v="122" actId="1076"/>
        <pc:sldMkLst>
          <pc:docMk/>
          <pc:sldMk cId="0" sldId="299"/>
        </pc:sldMkLst>
        <pc:spChg chg="mod">
          <ac:chgData name="Barkowitz, Daniel T." userId="aa6d6cf7-9fb9-4819-a9cf-0a218358fce5" providerId="ADAL" clId="{A13EF02D-BC75-4952-8669-BD7DED457302}" dt="2024-05-15T18:59:42.948" v="122" actId="1076"/>
          <ac:spMkLst>
            <pc:docMk/>
            <pc:sldMk cId="0" sldId="299"/>
            <ac:spMk id="447" creationId="{00000000-0000-0000-0000-000000000000}"/>
          </ac:spMkLst>
        </pc:spChg>
      </pc:sldChg>
      <pc:sldChg chg="modSp mod">
        <pc:chgData name="Barkowitz, Daniel T." userId="aa6d6cf7-9fb9-4819-a9cf-0a218358fce5" providerId="ADAL" clId="{A13EF02D-BC75-4952-8669-BD7DED457302}" dt="2024-05-15T19:00:12.734" v="126" actId="1076"/>
        <pc:sldMkLst>
          <pc:docMk/>
          <pc:sldMk cId="0" sldId="301"/>
        </pc:sldMkLst>
        <pc:spChg chg="mod">
          <ac:chgData name="Barkowitz, Daniel T." userId="aa6d6cf7-9fb9-4819-a9cf-0a218358fce5" providerId="ADAL" clId="{A13EF02D-BC75-4952-8669-BD7DED457302}" dt="2024-05-15T19:00:12.734" v="126" actId="1076"/>
          <ac:spMkLst>
            <pc:docMk/>
            <pc:sldMk cId="0" sldId="301"/>
            <ac:spMk id="468" creationId="{00000000-0000-0000-0000-000000000000}"/>
          </ac:spMkLst>
        </pc:spChg>
      </pc:sldChg>
      <pc:sldChg chg="modSp mod">
        <pc:chgData name="Barkowitz, Daniel T." userId="aa6d6cf7-9fb9-4819-a9cf-0a218358fce5" providerId="ADAL" clId="{A13EF02D-BC75-4952-8669-BD7DED457302}" dt="2024-05-15T19:00:20.721" v="127" actId="1076"/>
        <pc:sldMkLst>
          <pc:docMk/>
          <pc:sldMk cId="0" sldId="302"/>
        </pc:sldMkLst>
        <pc:spChg chg="mod">
          <ac:chgData name="Barkowitz, Daniel T." userId="aa6d6cf7-9fb9-4819-a9cf-0a218358fce5" providerId="ADAL" clId="{A13EF02D-BC75-4952-8669-BD7DED457302}" dt="2024-05-15T19:00:20.721" v="127" actId="1076"/>
          <ac:spMkLst>
            <pc:docMk/>
            <pc:sldMk cId="0" sldId="302"/>
            <ac:spMk id="474" creationId="{00000000-0000-0000-0000-000000000000}"/>
          </ac:spMkLst>
        </pc:spChg>
      </pc:sldChg>
      <pc:sldChg chg="modSp mod">
        <pc:chgData name="Barkowitz, Daniel T." userId="aa6d6cf7-9fb9-4819-a9cf-0a218358fce5" providerId="ADAL" clId="{A13EF02D-BC75-4952-8669-BD7DED457302}" dt="2024-05-15T19:01:25.481" v="177" actId="1076"/>
        <pc:sldMkLst>
          <pc:docMk/>
          <pc:sldMk cId="0" sldId="304"/>
        </pc:sldMkLst>
        <pc:spChg chg="mod">
          <ac:chgData name="Barkowitz, Daniel T." userId="aa6d6cf7-9fb9-4819-a9cf-0a218358fce5" providerId="ADAL" clId="{A13EF02D-BC75-4952-8669-BD7DED457302}" dt="2024-05-15T19:01:25.481" v="177" actId="1076"/>
          <ac:spMkLst>
            <pc:docMk/>
            <pc:sldMk cId="0" sldId="304"/>
            <ac:spMk id="491" creationId="{00000000-0000-0000-0000-000000000000}"/>
          </ac:spMkLst>
        </pc:spChg>
      </pc:sldChg>
      <pc:sldChg chg="modSp mod">
        <pc:chgData name="Barkowitz, Daniel T." userId="aa6d6cf7-9fb9-4819-a9cf-0a218358fce5" providerId="ADAL" clId="{A13EF02D-BC75-4952-8669-BD7DED457302}" dt="2024-05-15T19:01:42.808" v="178" actId="1076"/>
        <pc:sldMkLst>
          <pc:docMk/>
          <pc:sldMk cId="0" sldId="306"/>
        </pc:sldMkLst>
        <pc:spChg chg="mod">
          <ac:chgData name="Barkowitz, Daniel T." userId="aa6d6cf7-9fb9-4819-a9cf-0a218358fce5" providerId="ADAL" clId="{A13EF02D-BC75-4952-8669-BD7DED457302}" dt="2024-05-15T19:01:42.808" v="178" actId="1076"/>
          <ac:spMkLst>
            <pc:docMk/>
            <pc:sldMk cId="0" sldId="306"/>
            <ac:spMk id="511" creationId="{00000000-0000-0000-0000-000000000000}"/>
          </ac:spMkLst>
        </pc:spChg>
      </pc:sldChg>
      <pc:sldChg chg="modSp mod">
        <pc:chgData name="Barkowitz, Daniel T." userId="aa6d6cf7-9fb9-4819-a9cf-0a218358fce5" providerId="ADAL" clId="{A13EF02D-BC75-4952-8669-BD7DED457302}" dt="2024-05-15T19:03:33.285" v="190" actId="1076"/>
        <pc:sldMkLst>
          <pc:docMk/>
          <pc:sldMk cId="0" sldId="307"/>
        </pc:sldMkLst>
        <pc:picChg chg="mod">
          <ac:chgData name="Barkowitz, Daniel T." userId="aa6d6cf7-9fb9-4819-a9cf-0a218358fce5" providerId="ADAL" clId="{A13EF02D-BC75-4952-8669-BD7DED457302}" dt="2024-05-15T19:03:33.285" v="190" actId="1076"/>
          <ac:picMkLst>
            <pc:docMk/>
            <pc:sldMk cId="0" sldId="307"/>
            <ac:picMk id="517" creationId="{00000000-0000-0000-0000-000000000000}"/>
          </ac:picMkLst>
        </pc:picChg>
      </pc:sldChg>
      <pc:sldChg chg="modSp mod">
        <pc:chgData name="Barkowitz, Daniel T." userId="aa6d6cf7-9fb9-4819-a9cf-0a218358fce5" providerId="ADAL" clId="{A13EF02D-BC75-4952-8669-BD7DED457302}" dt="2024-05-15T18:59:49.839" v="123" actId="1076"/>
        <pc:sldMkLst>
          <pc:docMk/>
          <pc:sldMk cId="0" sldId="309"/>
        </pc:sldMkLst>
        <pc:spChg chg="mod">
          <ac:chgData name="Barkowitz, Daniel T." userId="aa6d6cf7-9fb9-4819-a9cf-0a218358fce5" providerId="ADAL" clId="{A13EF02D-BC75-4952-8669-BD7DED457302}" dt="2024-05-15T18:59:49.839" v="123" actId="1076"/>
          <ac:spMkLst>
            <pc:docMk/>
            <pc:sldMk cId="0" sldId="309"/>
            <ac:spMk id="539" creationId="{00000000-0000-0000-0000-000000000000}"/>
          </ac:spMkLst>
        </pc:spChg>
      </pc:sldChg>
      <pc:sldChg chg="modSp mod">
        <pc:chgData name="Barkowitz, Daniel T." userId="aa6d6cf7-9fb9-4819-a9cf-0a218358fce5" providerId="ADAL" clId="{A13EF02D-BC75-4952-8669-BD7DED457302}" dt="2024-05-15T18:59:59.776" v="124" actId="1076"/>
        <pc:sldMkLst>
          <pc:docMk/>
          <pc:sldMk cId="0" sldId="311"/>
        </pc:sldMkLst>
        <pc:spChg chg="mod">
          <ac:chgData name="Barkowitz, Daniel T." userId="aa6d6cf7-9fb9-4819-a9cf-0a218358fce5" providerId="ADAL" clId="{A13EF02D-BC75-4952-8669-BD7DED457302}" dt="2024-05-15T18:59:59.776" v="124" actId="1076"/>
          <ac:spMkLst>
            <pc:docMk/>
            <pc:sldMk cId="0" sldId="311"/>
            <ac:spMk id="552" creationId="{00000000-0000-0000-0000-000000000000}"/>
          </ac:spMkLst>
        </pc:spChg>
      </pc:sldChg>
      <pc:sldChg chg="modSp mod">
        <pc:chgData name="Barkowitz, Daniel T." userId="aa6d6cf7-9fb9-4819-a9cf-0a218358fce5" providerId="ADAL" clId="{A13EF02D-BC75-4952-8669-BD7DED457302}" dt="2024-05-15T19:02:11.832" v="181" actId="1076"/>
        <pc:sldMkLst>
          <pc:docMk/>
          <pc:sldMk cId="0" sldId="312"/>
        </pc:sldMkLst>
        <pc:spChg chg="mod">
          <ac:chgData name="Barkowitz, Daniel T." userId="aa6d6cf7-9fb9-4819-a9cf-0a218358fce5" providerId="ADAL" clId="{A13EF02D-BC75-4952-8669-BD7DED457302}" dt="2024-05-15T19:02:11.832" v="181" actId="1076"/>
          <ac:spMkLst>
            <pc:docMk/>
            <pc:sldMk cId="0" sldId="312"/>
            <ac:spMk id="558" creationId="{00000000-0000-0000-0000-000000000000}"/>
          </ac:spMkLst>
        </pc:spChg>
      </pc:sldChg>
      <pc:sldChg chg="modSp mod">
        <pc:chgData name="Barkowitz, Daniel T." userId="aa6d6cf7-9fb9-4819-a9cf-0a218358fce5" providerId="ADAL" clId="{A13EF02D-BC75-4952-8669-BD7DED457302}" dt="2024-05-15T19:02:18.971" v="182" actId="1076"/>
        <pc:sldMkLst>
          <pc:docMk/>
          <pc:sldMk cId="0" sldId="313"/>
        </pc:sldMkLst>
        <pc:spChg chg="mod">
          <ac:chgData name="Barkowitz, Daniel T." userId="aa6d6cf7-9fb9-4819-a9cf-0a218358fce5" providerId="ADAL" clId="{A13EF02D-BC75-4952-8669-BD7DED457302}" dt="2024-05-15T19:02:18.971" v="182" actId="1076"/>
          <ac:spMkLst>
            <pc:docMk/>
            <pc:sldMk cId="0" sldId="313"/>
            <ac:spMk id="564" creationId="{00000000-0000-0000-0000-000000000000}"/>
          </ac:spMkLst>
        </pc:spChg>
      </pc:sldChg>
      <pc:sldChg chg="modSp mod">
        <pc:chgData name="Barkowitz, Daniel T." userId="aa6d6cf7-9fb9-4819-a9cf-0a218358fce5" providerId="ADAL" clId="{A13EF02D-BC75-4952-8669-BD7DED457302}" dt="2024-05-15T19:02:24.352" v="183" actId="1076"/>
        <pc:sldMkLst>
          <pc:docMk/>
          <pc:sldMk cId="0" sldId="314"/>
        </pc:sldMkLst>
        <pc:spChg chg="mod">
          <ac:chgData name="Barkowitz, Daniel T." userId="aa6d6cf7-9fb9-4819-a9cf-0a218358fce5" providerId="ADAL" clId="{A13EF02D-BC75-4952-8669-BD7DED457302}" dt="2024-05-15T19:02:24.352" v="183" actId="1076"/>
          <ac:spMkLst>
            <pc:docMk/>
            <pc:sldMk cId="0" sldId="314"/>
            <ac:spMk id="571" creationId="{00000000-0000-0000-0000-000000000000}"/>
          </ac:spMkLst>
        </pc:spChg>
      </pc:sldChg>
      <pc:sldChg chg="modSp mod">
        <pc:chgData name="Barkowitz, Daniel T." userId="aa6d6cf7-9fb9-4819-a9cf-0a218358fce5" providerId="ADAL" clId="{A13EF02D-BC75-4952-8669-BD7DED457302}" dt="2024-05-15T19:02:31.879" v="184" actId="1076"/>
        <pc:sldMkLst>
          <pc:docMk/>
          <pc:sldMk cId="0" sldId="315"/>
        </pc:sldMkLst>
        <pc:spChg chg="mod">
          <ac:chgData name="Barkowitz, Daniel T." userId="aa6d6cf7-9fb9-4819-a9cf-0a218358fce5" providerId="ADAL" clId="{A13EF02D-BC75-4952-8669-BD7DED457302}" dt="2024-05-15T19:02:31.879" v="184" actId="1076"/>
          <ac:spMkLst>
            <pc:docMk/>
            <pc:sldMk cId="0" sldId="315"/>
            <ac:spMk id="577" creationId="{00000000-0000-0000-0000-000000000000}"/>
          </ac:spMkLst>
        </pc:spChg>
      </pc:sldChg>
      <pc:sldChg chg="modSp mod">
        <pc:chgData name="Barkowitz, Daniel T." userId="aa6d6cf7-9fb9-4819-a9cf-0a218358fce5" providerId="ADAL" clId="{A13EF02D-BC75-4952-8669-BD7DED457302}" dt="2024-05-15T19:02:38.548" v="185" actId="1076"/>
        <pc:sldMkLst>
          <pc:docMk/>
          <pc:sldMk cId="0" sldId="316"/>
        </pc:sldMkLst>
        <pc:spChg chg="mod">
          <ac:chgData name="Barkowitz, Daniel T." userId="aa6d6cf7-9fb9-4819-a9cf-0a218358fce5" providerId="ADAL" clId="{A13EF02D-BC75-4952-8669-BD7DED457302}" dt="2024-05-15T19:02:38.548" v="185" actId="1076"/>
          <ac:spMkLst>
            <pc:docMk/>
            <pc:sldMk cId="0" sldId="316"/>
            <ac:spMk id="583" creationId="{00000000-0000-0000-0000-000000000000}"/>
          </ac:spMkLst>
        </pc:spChg>
      </pc:sldChg>
      <pc:sldChg chg="modSp mod">
        <pc:chgData name="Barkowitz, Daniel T." userId="aa6d6cf7-9fb9-4819-a9cf-0a218358fce5" providerId="ADAL" clId="{A13EF02D-BC75-4952-8669-BD7DED457302}" dt="2024-05-15T19:02:45.409" v="186" actId="1076"/>
        <pc:sldMkLst>
          <pc:docMk/>
          <pc:sldMk cId="0" sldId="317"/>
        </pc:sldMkLst>
        <pc:spChg chg="mod">
          <ac:chgData name="Barkowitz, Daniel T." userId="aa6d6cf7-9fb9-4819-a9cf-0a218358fce5" providerId="ADAL" clId="{A13EF02D-BC75-4952-8669-BD7DED457302}" dt="2024-05-15T19:02:45.409" v="186" actId="1076"/>
          <ac:spMkLst>
            <pc:docMk/>
            <pc:sldMk cId="0" sldId="317"/>
            <ac:spMk id="589" creationId="{00000000-0000-0000-0000-000000000000}"/>
          </ac:spMkLst>
        </pc:spChg>
      </pc:sldChg>
      <pc:sldChg chg="modSp mod">
        <pc:chgData name="Barkowitz, Daniel T." userId="aa6d6cf7-9fb9-4819-a9cf-0a218358fce5" providerId="ADAL" clId="{A13EF02D-BC75-4952-8669-BD7DED457302}" dt="2024-05-15T19:02:56.209" v="188" actId="1076"/>
        <pc:sldMkLst>
          <pc:docMk/>
          <pc:sldMk cId="0" sldId="321"/>
        </pc:sldMkLst>
        <pc:spChg chg="mod">
          <ac:chgData name="Barkowitz, Daniel T." userId="aa6d6cf7-9fb9-4819-a9cf-0a218358fce5" providerId="ADAL" clId="{A13EF02D-BC75-4952-8669-BD7DED457302}" dt="2024-05-15T19:02:56.209" v="188" actId="1076"/>
          <ac:spMkLst>
            <pc:docMk/>
            <pc:sldMk cId="0" sldId="321"/>
            <ac:spMk id="614" creationId="{00000000-0000-0000-0000-000000000000}"/>
          </ac:spMkLst>
        </pc:spChg>
      </pc:sldChg>
      <pc:sldChg chg="modSp mod">
        <pc:chgData name="Barkowitz, Daniel T." userId="aa6d6cf7-9fb9-4819-a9cf-0a218358fce5" providerId="ADAL" clId="{A13EF02D-BC75-4952-8669-BD7DED457302}" dt="2024-05-15T19:02:50.802" v="187" actId="1076"/>
        <pc:sldMkLst>
          <pc:docMk/>
          <pc:sldMk cId="0" sldId="322"/>
        </pc:sldMkLst>
        <pc:spChg chg="mod">
          <ac:chgData name="Barkowitz, Daniel T." userId="aa6d6cf7-9fb9-4819-a9cf-0a218358fce5" providerId="ADAL" clId="{A13EF02D-BC75-4952-8669-BD7DED457302}" dt="2024-05-15T19:02:50.802" v="187" actId="1076"/>
          <ac:spMkLst>
            <pc:docMk/>
            <pc:sldMk cId="0" sldId="322"/>
            <ac:spMk id="620" creationId="{00000000-0000-0000-0000-000000000000}"/>
          </ac:spMkLst>
        </pc:spChg>
      </pc:sldChg>
      <pc:sldChg chg="del">
        <pc:chgData name="Barkowitz, Daniel T." userId="aa6d6cf7-9fb9-4819-a9cf-0a218358fce5" providerId="ADAL" clId="{A13EF02D-BC75-4952-8669-BD7DED457302}" dt="2024-05-15T19:03:02.923" v="189" actId="47"/>
        <pc:sldMkLst>
          <pc:docMk/>
          <pc:sldMk cId="0" sldId="323"/>
        </pc:sldMkLst>
      </pc:sldChg>
      <pc:sldChg chg="modSp mod">
        <pc:chgData name="Barkowitz, Daniel T." userId="aa6d6cf7-9fb9-4819-a9cf-0a218358fce5" providerId="ADAL" clId="{A13EF02D-BC75-4952-8669-BD7DED457302}" dt="2024-05-15T18:50:20.298" v="0" actId="1076"/>
        <pc:sldMkLst>
          <pc:docMk/>
          <pc:sldMk cId="2614695620" sldId="330"/>
        </pc:sldMkLst>
        <pc:spChg chg="mod">
          <ac:chgData name="Barkowitz, Daniel T." userId="aa6d6cf7-9fb9-4819-a9cf-0a218358fce5" providerId="ADAL" clId="{A13EF02D-BC75-4952-8669-BD7DED457302}" dt="2024-05-15T18:50:20.298" v="0" actId="1076"/>
          <ac:spMkLst>
            <pc:docMk/>
            <pc:sldMk cId="2614695620" sldId="330"/>
            <ac:spMk id="2" creationId="{00000000-0000-0000-0000-000000000000}"/>
          </ac:spMkLst>
        </pc:spChg>
      </pc:sldChg>
      <pc:sldChg chg="modSp mod">
        <pc:chgData name="Barkowitz, Daniel T." userId="aa6d6cf7-9fb9-4819-a9cf-0a218358fce5" providerId="ADAL" clId="{A13EF02D-BC75-4952-8669-BD7DED457302}" dt="2024-05-15T18:50:41.993" v="3" actId="1076"/>
        <pc:sldMkLst>
          <pc:docMk/>
          <pc:sldMk cId="3026998316" sldId="332"/>
        </pc:sldMkLst>
        <pc:spChg chg="mod">
          <ac:chgData name="Barkowitz, Daniel T." userId="aa6d6cf7-9fb9-4819-a9cf-0a218358fce5" providerId="ADAL" clId="{A13EF02D-BC75-4952-8669-BD7DED457302}" dt="2024-05-15T18:50:41.993" v="3" actId="1076"/>
          <ac:spMkLst>
            <pc:docMk/>
            <pc:sldMk cId="3026998316" sldId="332"/>
            <ac:spMk id="2" creationId="{00000000-0000-0000-0000-000000000000}"/>
          </ac:spMkLst>
        </pc:spChg>
      </pc:sldChg>
      <pc:sldChg chg="modSp mod">
        <pc:chgData name="Barkowitz, Daniel T." userId="aa6d6cf7-9fb9-4819-a9cf-0a218358fce5" providerId="ADAL" clId="{A13EF02D-BC75-4952-8669-BD7DED457302}" dt="2024-05-15T18:50:48.928" v="4" actId="1076"/>
        <pc:sldMkLst>
          <pc:docMk/>
          <pc:sldMk cId="2023304922" sldId="334"/>
        </pc:sldMkLst>
        <pc:spChg chg="mod">
          <ac:chgData name="Barkowitz, Daniel T." userId="aa6d6cf7-9fb9-4819-a9cf-0a218358fce5" providerId="ADAL" clId="{A13EF02D-BC75-4952-8669-BD7DED457302}" dt="2024-05-15T18:50:48.928" v="4" actId="1076"/>
          <ac:spMkLst>
            <pc:docMk/>
            <pc:sldMk cId="2023304922" sldId="334"/>
            <ac:spMk id="2" creationId="{00000000-0000-0000-0000-000000000000}"/>
          </ac:spMkLst>
        </pc:spChg>
      </pc:sldChg>
      <pc:sldChg chg="modSp mod">
        <pc:chgData name="Barkowitz, Daniel T." userId="aa6d6cf7-9fb9-4819-a9cf-0a218358fce5" providerId="ADAL" clId="{A13EF02D-BC75-4952-8669-BD7DED457302}" dt="2024-05-15T18:50:27.640" v="1" actId="1076"/>
        <pc:sldMkLst>
          <pc:docMk/>
          <pc:sldMk cId="3674292188" sldId="335"/>
        </pc:sldMkLst>
        <pc:spChg chg="mod">
          <ac:chgData name="Barkowitz, Daniel T." userId="aa6d6cf7-9fb9-4819-a9cf-0a218358fce5" providerId="ADAL" clId="{A13EF02D-BC75-4952-8669-BD7DED457302}" dt="2024-05-15T18:50:27.640" v="1" actId="1076"/>
          <ac:spMkLst>
            <pc:docMk/>
            <pc:sldMk cId="3674292188" sldId="335"/>
            <ac:spMk id="2" creationId="{00000000-0000-0000-0000-000000000000}"/>
          </ac:spMkLst>
        </pc:spChg>
      </pc:sldChg>
      <pc:sldChg chg="modSp mod">
        <pc:chgData name="Barkowitz, Daniel T." userId="aa6d6cf7-9fb9-4819-a9cf-0a218358fce5" providerId="ADAL" clId="{A13EF02D-BC75-4952-8669-BD7DED457302}" dt="2024-05-15T18:51:11.144" v="6" actId="1076"/>
        <pc:sldMkLst>
          <pc:docMk/>
          <pc:sldMk cId="1803289887" sldId="338"/>
        </pc:sldMkLst>
        <pc:spChg chg="mod">
          <ac:chgData name="Barkowitz, Daniel T." userId="aa6d6cf7-9fb9-4819-a9cf-0a218358fce5" providerId="ADAL" clId="{A13EF02D-BC75-4952-8669-BD7DED457302}" dt="2024-05-15T18:51:11.144" v="6" actId="1076"/>
          <ac:spMkLst>
            <pc:docMk/>
            <pc:sldMk cId="1803289887" sldId="338"/>
            <ac:spMk id="2" creationId="{00000000-0000-0000-0000-000000000000}"/>
          </ac:spMkLst>
        </pc:spChg>
      </pc:sldChg>
      <pc:sldChg chg="modSp mod">
        <pc:chgData name="Barkowitz, Daniel T." userId="aa6d6cf7-9fb9-4819-a9cf-0a218358fce5" providerId="ADAL" clId="{A13EF02D-BC75-4952-8669-BD7DED457302}" dt="2024-05-15T18:50:58.136" v="5" actId="1076"/>
        <pc:sldMkLst>
          <pc:docMk/>
          <pc:sldMk cId="1887106503" sldId="339"/>
        </pc:sldMkLst>
        <pc:spChg chg="mod">
          <ac:chgData name="Barkowitz, Daniel T." userId="aa6d6cf7-9fb9-4819-a9cf-0a218358fce5" providerId="ADAL" clId="{A13EF02D-BC75-4952-8669-BD7DED457302}" dt="2024-05-15T18:50:58.136" v="5" actId="1076"/>
          <ac:spMkLst>
            <pc:docMk/>
            <pc:sldMk cId="1887106503" sldId="339"/>
            <ac:spMk id="2" creationId="{00000000-0000-0000-0000-000000000000}"/>
          </ac:spMkLst>
        </pc:spChg>
      </pc:sldChg>
      <pc:sldChg chg="modSp mod">
        <pc:chgData name="Barkowitz, Daniel T." userId="aa6d6cf7-9fb9-4819-a9cf-0a218358fce5" providerId="ADAL" clId="{A13EF02D-BC75-4952-8669-BD7DED457302}" dt="2024-05-15T18:51:19.681" v="7" actId="1076"/>
        <pc:sldMkLst>
          <pc:docMk/>
          <pc:sldMk cId="3984743028" sldId="344"/>
        </pc:sldMkLst>
        <pc:spChg chg="mod">
          <ac:chgData name="Barkowitz, Daniel T." userId="aa6d6cf7-9fb9-4819-a9cf-0a218358fce5" providerId="ADAL" clId="{A13EF02D-BC75-4952-8669-BD7DED457302}" dt="2024-05-15T18:51:19.681" v="7" actId="1076"/>
          <ac:spMkLst>
            <pc:docMk/>
            <pc:sldMk cId="3984743028" sldId="344"/>
            <ac:spMk id="2" creationId="{00000000-0000-0000-0000-000000000000}"/>
          </ac:spMkLst>
        </pc:spChg>
      </pc:sldChg>
      <pc:sldChg chg="modSp mod">
        <pc:chgData name="Barkowitz, Daniel T." userId="aa6d6cf7-9fb9-4819-a9cf-0a218358fce5" providerId="ADAL" clId="{A13EF02D-BC75-4952-8669-BD7DED457302}" dt="2024-05-15T18:52:06.432" v="57" actId="20577"/>
        <pc:sldMkLst>
          <pc:docMk/>
          <pc:sldMk cId="2141098954" sldId="346"/>
        </pc:sldMkLst>
        <pc:spChg chg="mod">
          <ac:chgData name="Barkowitz, Daniel T." userId="aa6d6cf7-9fb9-4819-a9cf-0a218358fce5" providerId="ADAL" clId="{A13EF02D-BC75-4952-8669-BD7DED457302}" dt="2024-05-15T18:52:06.432" v="57" actId="20577"/>
          <ac:spMkLst>
            <pc:docMk/>
            <pc:sldMk cId="2141098954" sldId="346"/>
            <ac:spMk id="119" creationId="{00000000-0000-0000-0000-000000000000}"/>
          </ac:spMkLst>
        </pc:spChg>
      </pc:sldChg>
      <pc:sldChg chg="modSp mod">
        <pc:chgData name="Barkowitz, Daniel T." userId="aa6d6cf7-9fb9-4819-a9cf-0a218358fce5" providerId="ADAL" clId="{A13EF02D-BC75-4952-8669-BD7DED457302}" dt="2024-05-15T18:50:33.628" v="2" actId="1076"/>
        <pc:sldMkLst>
          <pc:docMk/>
          <pc:sldMk cId="1319243019" sldId="347"/>
        </pc:sldMkLst>
        <pc:spChg chg="mod">
          <ac:chgData name="Barkowitz, Daniel T." userId="aa6d6cf7-9fb9-4819-a9cf-0a218358fce5" providerId="ADAL" clId="{A13EF02D-BC75-4952-8669-BD7DED457302}" dt="2024-05-15T18:50:33.628" v="2" actId="1076"/>
          <ac:spMkLst>
            <pc:docMk/>
            <pc:sldMk cId="1319243019" sldId="347"/>
            <ac:spMk id="2" creationId="{00000000-0000-0000-0000-000000000000}"/>
          </ac:spMkLst>
        </pc:spChg>
      </pc:sldChg>
      <pc:sldChg chg="modSp mod">
        <pc:chgData name="Barkowitz, Daniel T." userId="aa6d6cf7-9fb9-4819-a9cf-0a218358fce5" providerId="ADAL" clId="{A13EF02D-BC75-4952-8669-BD7DED457302}" dt="2024-05-15T18:51:27.559" v="8" actId="1076"/>
        <pc:sldMkLst>
          <pc:docMk/>
          <pc:sldMk cId="2469716914" sldId="348"/>
        </pc:sldMkLst>
        <pc:spChg chg="mod">
          <ac:chgData name="Barkowitz, Daniel T." userId="aa6d6cf7-9fb9-4819-a9cf-0a218358fce5" providerId="ADAL" clId="{A13EF02D-BC75-4952-8669-BD7DED457302}" dt="2024-05-15T18:51:27.559" v="8" actId="1076"/>
          <ac:spMkLst>
            <pc:docMk/>
            <pc:sldMk cId="2469716914" sldId="348"/>
            <ac:spMk id="2" creationId="{00000000-0000-0000-0000-000000000000}"/>
          </ac:spMkLst>
        </pc:spChg>
      </pc:sldChg>
      <pc:sldChg chg="modSp mod">
        <pc:chgData name="Barkowitz, Daniel T." userId="aa6d6cf7-9fb9-4819-a9cf-0a218358fce5" providerId="ADAL" clId="{A13EF02D-BC75-4952-8669-BD7DED457302}" dt="2024-05-15T18:53:25.074" v="77" actId="20577"/>
        <pc:sldMkLst>
          <pc:docMk/>
          <pc:sldMk cId="0" sldId="349"/>
        </pc:sldMkLst>
        <pc:spChg chg="mod">
          <ac:chgData name="Barkowitz, Daniel T." userId="aa6d6cf7-9fb9-4819-a9cf-0a218358fce5" providerId="ADAL" clId="{A13EF02D-BC75-4952-8669-BD7DED457302}" dt="2024-05-15T18:53:17.521" v="67" actId="1076"/>
          <ac:spMkLst>
            <pc:docMk/>
            <pc:sldMk cId="0" sldId="349"/>
            <ac:spMk id="2" creationId="{3D38F8DB-BB16-19CA-D7A0-3E29ED1791EE}"/>
          </ac:spMkLst>
        </pc:spChg>
        <pc:spChg chg="mod">
          <ac:chgData name="Barkowitz, Daniel T." userId="aa6d6cf7-9fb9-4819-a9cf-0a218358fce5" providerId="ADAL" clId="{A13EF02D-BC75-4952-8669-BD7DED457302}" dt="2024-05-15T18:53:25.074" v="77" actId="20577"/>
          <ac:spMkLst>
            <pc:docMk/>
            <pc:sldMk cId="0" sldId="349"/>
            <ac:spMk id="220" creationId="{00000000-0000-0000-0000-000000000000}"/>
          </ac:spMkLst>
        </pc:spChg>
      </pc:sldChg>
      <pc:sldChg chg="modSp mod">
        <pc:chgData name="Barkowitz, Daniel T." userId="aa6d6cf7-9fb9-4819-a9cf-0a218358fce5" providerId="ADAL" clId="{A13EF02D-BC75-4952-8669-BD7DED457302}" dt="2024-05-15T18:54:02.384" v="90" actId="1076"/>
        <pc:sldMkLst>
          <pc:docMk/>
          <pc:sldMk cId="0" sldId="350"/>
        </pc:sldMkLst>
        <pc:spChg chg="mod">
          <ac:chgData name="Barkowitz, Daniel T." userId="aa6d6cf7-9fb9-4819-a9cf-0a218358fce5" providerId="ADAL" clId="{A13EF02D-BC75-4952-8669-BD7DED457302}" dt="2024-05-15T18:54:02.384" v="90" actId="1076"/>
          <ac:spMkLst>
            <pc:docMk/>
            <pc:sldMk cId="0" sldId="350"/>
            <ac:spMk id="262" creationId="{00000000-0000-0000-0000-000000000000}"/>
          </ac:spMkLst>
        </pc:spChg>
      </pc:sldChg>
      <pc:sldChg chg="modSp mod">
        <pc:chgData name="Barkowitz, Daniel T." userId="aa6d6cf7-9fb9-4819-a9cf-0a218358fce5" providerId="ADAL" clId="{A13EF02D-BC75-4952-8669-BD7DED457302}" dt="2024-05-15T18:57:28.661" v="115" actId="1076"/>
        <pc:sldMkLst>
          <pc:docMk/>
          <pc:sldMk cId="3632201833" sldId="351"/>
        </pc:sldMkLst>
        <pc:picChg chg="mod">
          <ac:chgData name="Barkowitz, Daniel T." userId="aa6d6cf7-9fb9-4819-a9cf-0a218358fce5" providerId="ADAL" clId="{A13EF02D-BC75-4952-8669-BD7DED457302}" dt="2024-05-15T18:57:28.661" v="115" actId="1076"/>
          <ac:picMkLst>
            <pc:docMk/>
            <pc:sldMk cId="3632201833" sldId="351"/>
            <ac:picMk id="5" creationId="{9187E177-34E4-474C-DA66-7F7BAA88F280}"/>
          </ac:picMkLst>
        </pc:picChg>
        <pc:picChg chg="mod">
          <ac:chgData name="Barkowitz, Daniel T." userId="aa6d6cf7-9fb9-4819-a9cf-0a218358fce5" providerId="ADAL" clId="{A13EF02D-BC75-4952-8669-BD7DED457302}" dt="2024-05-15T18:57:24.145" v="114" actId="1076"/>
          <ac:picMkLst>
            <pc:docMk/>
            <pc:sldMk cId="3632201833" sldId="351"/>
            <ac:picMk id="343" creationId="{00000000-0000-0000-0000-000000000000}"/>
          </ac:picMkLst>
        </pc:picChg>
      </pc:sldChg>
      <pc:sldChg chg="modSp mod">
        <pc:chgData name="Barkowitz, Daniel T." userId="aa6d6cf7-9fb9-4819-a9cf-0a218358fce5" providerId="ADAL" clId="{A13EF02D-BC75-4952-8669-BD7DED457302}" dt="2024-05-15T19:00:06.216" v="125" actId="1076"/>
        <pc:sldMkLst>
          <pc:docMk/>
          <pc:sldMk cId="3344896522" sldId="352"/>
        </pc:sldMkLst>
        <pc:spChg chg="mod">
          <ac:chgData name="Barkowitz, Daniel T." userId="aa6d6cf7-9fb9-4819-a9cf-0a218358fce5" providerId="ADAL" clId="{A13EF02D-BC75-4952-8669-BD7DED457302}" dt="2024-05-15T19:00:06.216" v="125" actId="1076"/>
          <ac:spMkLst>
            <pc:docMk/>
            <pc:sldMk cId="3344896522" sldId="352"/>
            <ac:spMk id="539" creationId="{00000000-0000-0000-0000-000000000000}"/>
          </ac:spMkLst>
        </pc:spChg>
      </pc:sldChg>
      <pc:sldChg chg="modSp mod">
        <pc:chgData name="Barkowitz, Daniel T." userId="aa6d6cf7-9fb9-4819-a9cf-0a218358fce5" providerId="ADAL" clId="{A13EF02D-BC75-4952-8669-BD7DED457302}" dt="2024-05-15T18:58:43.504" v="117" actId="1076"/>
        <pc:sldMkLst>
          <pc:docMk/>
          <pc:sldMk cId="2339505471" sldId="353"/>
        </pc:sldMkLst>
        <pc:spChg chg="mod">
          <ac:chgData name="Barkowitz, Daniel T." userId="aa6d6cf7-9fb9-4819-a9cf-0a218358fce5" providerId="ADAL" clId="{A13EF02D-BC75-4952-8669-BD7DED457302}" dt="2024-05-15T18:58:43.504" v="117" actId="1076"/>
          <ac:spMkLst>
            <pc:docMk/>
            <pc:sldMk cId="2339505471" sldId="353"/>
            <ac:spMk id="418" creationId="{00000000-0000-0000-0000-000000000000}"/>
          </ac:spMkLst>
        </pc:spChg>
        <pc:picChg chg="mod">
          <ac:chgData name="Barkowitz, Daniel T." userId="aa6d6cf7-9fb9-4819-a9cf-0a218358fce5" providerId="ADAL" clId="{A13EF02D-BC75-4952-8669-BD7DED457302}" dt="2024-05-15T18:58:39.036" v="116" actId="1076"/>
          <ac:picMkLst>
            <pc:docMk/>
            <pc:sldMk cId="2339505471" sldId="353"/>
            <ac:picMk id="419" creationId="{00000000-0000-0000-0000-000000000000}"/>
          </ac:picMkLst>
        </pc:picChg>
      </pc:sldChg>
      <pc:sldChg chg="modSp mod">
        <pc:chgData name="Barkowitz, Daniel T." userId="aa6d6cf7-9fb9-4819-a9cf-0a218358fce5" providerId="ADAL" clId="{A13EF02D-BC75-4952-8669-BD7DED457302}" dt="2024-05-15T19:01:54.721" v="179" actId="1076"/>
        <pc:sldMkLst>
          <pc:docMk/>
          <pc:sldMk cId="3137108299" sldId="354"/>
        </pc:sldMkLst>
        <pc:spChg chg="mod">
          <ac:chgData name="Barkowitz, Daniel T." userId="aa6d6cf7-9fb9-4819-a9cf-0a218358fce5" providerId="ADAL" clId="{A13EF02D-BC75-4952-8669-BD7DED457302}" dt="2024-05-15T19:01:54.721" v="179" actId="1076"/>
          <ac:spMkLst>
            <pc:docMk/>
            <pc:sldMk cId="3137108299" sldId="354"/>
            <ac:spMk id="6" creationId="{E9F6D4D3-E46B-A9EA-A50E-124417792CA1}"/>
          </ac:spMkLst>
        </pc:spChg>
      </pc:sldChg>
      <pc:sldChg chg="modSp mod">
        <pc:chgData name="Barkowitz, Daniel T." userId="aa6d6cf7-9fb9-4819-a9cf-0a218358fce5" providerId="ADAL" clId="{A13EF02D-BC75-4952-8669-BD7DED457302}" dt="2024-05-15T19:01:59.614" v="180" actId="1076"/>
        <pc:sldMkLst>
          <pc:docMk/>
          <pc:sldMk cId="1812693409" sldId="355"/>
        </pc:sldMkLst>
        <pc:spChg chg="mod">
          <ac:chgData name="Barkowitz, Daniel T." userId="aa6d6cf7-9fb9-4819-a9cf-0a218358fce5" providerId="ADAL" clId="{A13EF02D-BC75-4952-8669-BD7DED457302}" dt="2024-05-15T19:01:59.614" v="180" actId="1076"/>
          <ac:spMkLst>
            <pc:docMk/>
            <pc:sldMk cId="1812693409" sldId="355"/>
            <ac:spMk id="6" creationId="{E9F6D4D3-E46B-A9EA-A50E-124417792CA1}"/>
          </ac:spMkLst>
        </pc:spChg>
      </pc:sldChg>
      <pc:sldChg chg="modSp mod">
        <pc:chgData name="Barkowitz, Daniel T." userId="aa6d6cf7-9fb9-4819-a9cf-0a218358fce5" providerId="ADAL" clId="{A13EF02D-BC75-4952-8669-BD7DED457302}" dt="2024-05-15T18:53:07.584" v="66" actId="14100"/>
        <pc:sldMkLst>
          <pc:docMk/>
          <pc:sldMk cId="559711679" sldId="356"/>
        </pc:sldMkLst>
        <pc:spChg chg="mod">
          <ac:chgData name="Barkowitz, Daniel T." userId="aa6d6cf7-9fb9-4819-a9cf-0a218358fce5" providerId="ADAL" clId="{A13EF02D-BC75-4952-8669-BD7DED457302}" dt="2024-05-15T18:53:07.584" v="66" actId="14100"/>
          <ac:spMkLst>
            <pc:docMk/>
            <pc:sldMk cId="559711679" sldId="356"/>
            <ac:spMk id="211" creationId="{00000000-0000-0000-0000-000000000000}"/>
          </ac:spMkLst>
        </pc:spChg>
        <pc:picChg chg="mod">
          <ac:chgData name="Barkowitz, Daniel T." userId="aa6d6cf7-9fb9-4819-a9cf-0a218358fce5" providerId="ADAL" clId="{A13EF02D-BC75-4952-8669-BD7DED457302}" dt="2024-05-15T18:52:56.304" v="62" actId="1076"/>
          <ac:picMkLst>
            <pc:docMk/>
            <pc:sldMk cId="559711679" sldId="356"/>
            <ac:picMk id="21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C495C-659E-469C-BF40-49F7B0F57F9F}" type="datetimeFigureOut">
              <a:rPr lang="en-US" smtClean="0"/>
              <a:t>5/21/2024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894AA-3003-456C-9B93-15971715A84A}" type="slidenum">
              <a:rPr lang="en-US" smtClean="0"/>
              <a:t>‹#›</a:t>
            </a:fld>
            <a:endParaRPr lang="en-US" dirty="0"/>
          </a:p>
        </p:txBody>
      </p:sp>
    </p:spTree>
    <p:extLst>
      <p:ext uri="{BB962C8B-B14F-4D97-AF65-F5344CB8AC3E}">
        <p14:creationId xmlns:p14="http://schemas.microsoft.com/office/powerpoint/2010/main" val="329175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894AA-3003-456C-9B93-15971715A84A}" type="slidenum">
              <a:rPr lang="en-US" smtClean="0"/>
              <a:t>1</a:t>
            </a:fld>
            <a:endParaRPr lang="en-US" dirty="0"/>
          </a:p>
        </p:txBody>
      </p:sp>
    </p:spTree>
    <p:extLst>
      <p:ext uri="{BB962C8B-B14F-4D97-AF65-F5344CB8AC3E}">
        <p14:creationId xmlns:p14="http://schemas.microsoft.com/office/powerpoint/2010/main" val="219757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10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6298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304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08" name="Google Shape;208;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08" name="Google Shape;208;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305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9445e01fc_0_0: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15" name="Google Shape;215;g2c9445e01fc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9445e01fc_0_8: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25" name="Google Shape;225;g2c9445e01fc_0_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59" name="Google Shape;259;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c9445e01fc_0_22: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67" name="Google Shape;267;g2c9445e01fc_0_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75" name="Google Shape;275;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85" name="Google Shape;285;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295" name="Google Shape;295;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c9445e01fc_0_29: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04" name="Google Shape;304;g2c9445e01fc_0_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5: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11" name="Google Shape;311;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17" name="Google Shape;317;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c9445e01fc_0_37: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24" name="Google Shape;324;g2c9445e01fc_0_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31" name="Google Shape;331;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39" name="Google Shape;339;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a:p>
        </p:txBody>
      </p:sp>
      <p:sp>
        <p:nvSpPr>
          <p:cNvPr id="339" name="Google Shape;339;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45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53" name="Google Shape;353;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2914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39" name="Google Shape;339;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275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39" name="Google Shape;339;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75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39" name="Google Shape;339;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830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50: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65" name="Google Shape;365;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6d579798f9_0_0: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Poll!</a:t>
            </a:r>
            <a:endParaRPr dirty="0"/>
          </a:p>
        </p:txBody>
      </p:sp>
      <p:sp>
        <p:nvSpPr>
          <p:cNvPr id="377" name="Google Shape;377;g26d579798f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2: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83" name="Google Shape;383;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4: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90" name="Google Shape;390;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6: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396" name="Google Shape;39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7: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415" name="Google Shape;415;p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394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8d7f7bf65_0_0: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422" name="Google Shape;422;g2c8d7f7bf65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5654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9: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Let’s look at our timeline of what we need to take care of over the next few months, then what this will result in over 2025 and 2026. We will start with completer lists, which are key to establishing the D/E and EP rates, on which the FVT/GE accountability measures are based in conjunction with the standard/transitional reporting. New NSLDS reports were announced as recently as April 22, and a webinar will be provided on May 1. The 60-day review period of ED’s provided completer lists may end prior to the October 1 data reporting date!</a:t>
            </a:r>
            <a:endParaRPr dirty="0"/>
          </a:p>
        </p:txBody>
      </p:sp>
      <p:sp>
        <p:nvSpPr>
          <p:cNvPr id="434" name="Google Shape;434;p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0: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Let’s look at our timeline of what we need to take care of over the next few months, then what this will result in 2025. First, D/E and EP rates will be published in early 2025. ED will also notify schools of any failing programs and of any voluntarily discontinued programs for which CIP areas no new programs can be offered for three years since discontinuation.</a:t>
            </a:r>
            <a:endParaRPr dirty="0"/>
          </a:p>
        </p:txBody>
      </p:sp>
      <p:sp>
        <p:nvSpPr>
          <p:cNvPr id="453" name="Google Shape;453;p7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76: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30 is the magic number!  </a:t>
            </a:r>
            <a:endParaRPr dirty="0"/>
          </a:p>
        </p:txBody>
      </p:sp>
      <p:sp>
        <p:nvSpPr>
          <p:cNvPr id="444" name="Google Shape;444;p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77: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Remember to ‘add three’ for qualifying graduate programs for the earnings period. For standard reporters, these are the cohorts for both D/E and EP calculations.</a:t>
            </a:r>
            <a:endParaRPr dirty="0"/>
          </a:p>
        </p:txBody>
      </p:sp>
      <p:sp>
        <p:nvSpPr>
          <p:cNvPr id="536" name="Google Shape;536;p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0: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549" name="Google Shape;549;p8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77: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Remember that for transitional reporters, the reported years will provide </a:t>
            </a:r>
            <a:r>
              <a:rPr lang="en-US" i="1" dirty="0"/>
              <a:t>debt</a:t>
            </a:r>
            <a:r>
              <a:rPr lang="en-US" i="0" dirty="0"/>
              <a:t> information whereas </a:t>
            </a:r>
            <a:r>
              <a:rPr lang="en-US" i="1" dirty="0"/>
              <a:t>earnings</a:t>
            </a:r>
            <a:r>
              <a:rPr lang="en-US" i="0" dirty="0"/>
              <a:t> information will be pulled from already reported data.</a:t>
            </a:r>
            <a:endParaRPr dirty="0"/>
          </a:p>
        </p:txBody>
      </p:sp>
      <p:sp>
        <p:nvSpPr>
          <p:cNvPr id="536" name="Google Shape;536;p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585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73: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Remember that for transitional reporters…they’ll look at earnings from the past and debt from the more recent period, so to speak.</a:t>
            </a:r>
            <a:endParaRPr dirty="0"/>
          </a:p>
        </p:txBody>
      </p:sp>
      <p:sp>
        <p:nvSpPr>
          <p:cNvPr id="465" name="Google Shape;465;p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72: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471" name="Google Shape;471;p7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4: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Remember the ‘vanishing’ taxpayers.</a:t>
            </a:r>
            <a:endParaRPr dirty="0"/>
          </a:p>
        </p:txBody>
      </p:sp>
      <p:sp>
        <p:nvSpPr>
          <p:cNvPr id="477" name="Google Shape;477;p7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1: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ED will calculate two D/E rates.</a:t>
            </a:r>
            <a:endParaRPr dirty="0"/>
          </a:p>
        </p:txBody>
      </p:sp>
      <p:sp>
        <p:nvSpPr>
          <p:cNvPr id="488" name="Google Shape;488;p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84605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83: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496" name="Google Shape;496;p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75: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508" name="Google Shape;508;p7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4: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524" name="Google Shape;524;p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1: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555" name="Google Shape;555;p8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82: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561" name="Google Shape;561;p8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6d7cdc62fb_1_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6d7cdc62fb_1_48: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568" name="Google Shape;568;g26d7cdc62fb_1_48:notes"/>
          <p:cNvSpPr txBox="1">
            <a:spLocks noGrp="1"/>
          </p:cNvSpPr>
          <p:nvPr>
            <p:ph type="sldNum" idx="12"/>
          </p:nvPr>
        </p:nvSpPr>
        <p:spPr>
          <a:xfrm>
            <a:off x="4143588" y="9119474"/>
            <a:ext cx="3169800" cy="481800"/>
          </a:xfrm>
          <a:prstGeom prst="rect">
            <a:avLst/>
          </a:prstGeom>
        </p:spPr>
        <p:txBody>
          <a:bodyPr spcFirstLastPara="1" wrap="square" lIns="96625" tIns="48325" rIns="96625"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87: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Applies to GE and non-GE programs other than undergraduate degrees and the regular exclusions (e.g., CTP programs, PEPs, etcetera). Acknowledgements are not required when a program only fails the EP metric.</a:t>
            </a:r>
            <a:endParaRPr dirty="0"/>
          </a:p>
        </p:txBody>
      </p:sp>
      <p:sp>
        <p:nvSpPr>
          <p:cNvPr id="574" name="Google Shape;574;p8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6d7cdc62fb_1_42:notes"/>
          <p:cNvSpPr txBox="1">
            <a:spLocks noGrp="1"/>
          </p:cNvSpPr>
          <p:nvPr>
            <p:ph type="body" idx="1"/>
          </p:nvPr>
        </p:nvSpPr>
        <p:spPr>
          <a:xfrm>
            <a:off x="731520" y="4620578"/>
            <a:ext cx="5852100" cy="3780600"/>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Clr>
                <a:schemeClr val="dk1"/>
              </a:buClr>
              <a:buSzPts val="1100"/>
              <a:buFont typeface="Arial"/>
              <a:buNone/>
            </a:pPr>
            <a:r>
              <a:rPr lang="en-US" dirty="0"/>
              <a:t>Warnings apply to GE programs since they are about enrolling students in programs that could lose eligibility for Title IV aid.</a:t>
            </a:r>
            <a:endParaRPr dirty="0"/>
          </a:p>
        </p:txBody>
      </p:sp>
      <p:sp>
        <p:nvSpPr>
          <p:cNvPr id="580" name="Google Shape;580;g26d7cdc62fb_1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85: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r>
              <a:rPr lang="en-US" dirty="0"/>
              <a:t>Remember that for voluntarily discontinued programs, schools may not initiate a similar program in the same CIP family for at least three years.</a:t>
            </a:r>
            <a:endParaRPr dirty="0"/>
          </a:p>
        </p:txBody>
      </p:sp>
      <p:sp>
        <p:nvSpPr>
          <p:cNvPr id="586" name="Google Shape;586;p8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4: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617" name="Google Shape;617;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8798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93:notes"/>
          <p:cNvSpPr txBox="1">
            <a:spLocks noGrp="1"/>
          </p:cNvSpPr>
          <p:nvPr>
            <p:ph type="body" idx="1"/>
          </p:nvPr>
        </p:nvSpPr>
        <p:spPr>
          <a:xfrm>
            <a:off x="731520" y="4620578"/>
            <a:ext cx="5852160" cy="3780473"/>
          </a:xfrm>
          <a:prstGeom prst="rect">
            <a:avLst/>
          </a:prstGeom>
        </p:spPr>
        <p:txBody>
          <a:bodyPr spcFirstLastPara="1" wrap="square" lIns="96625" tIns="48325" rIns="96625" bIns="48325" anchor="t" anchorCtr="0">
            <a:noAutofit/>
          </a:bodyPr>
          <a:lstStyle/>
          <a:p>
            <a:pPr marL="0" lvl="0" indent="0" algn="l" rtl="0">
              <a:spcBef>
                <a:spcPts val="0"/>
              </a:spcBef>
              <a:spcAft>
                <a:spcPts val="0"/>
              </a:spcAft>
              <a:buNone/>
            </a:pPr>
            <a:endParaRPr dirty="0"/>
          </a:p>
        </p:txBody>
      </p:sp>
      <p:sp>
        <p:nvSpPr>
          <p:cNvPr id="611" name="Google Shape;611;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lgn="l">
              <a:buFont typeface="+mj-lt"/>
              <a:buNone/>
            </a:pPr>
            <a:endParaRPr lang="en-US" b="0" i="0" dirty="0">
              <a:solidFill>
                <a:srgbClr val="1E1E1E"/>
              </a:solidFill>
              <a:effectLst/>
              <a:latin typeface="Segoe UI" panose="020B0502040204020203"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F894AA-3003-456C-9B93-15971715A84A}" type="slidenum">
              <a:rPr lang="en-US" smtClean="0"/>
              <a:t>63</a:t>
            </a:fld>
            <a:endParaRPr lang="en-US" dirty="0"/>
          </a:p>
        </p:txBody>
      </p:sp>
    </p:spTree>
    <p:extLst>
      <p:ext uri="{BB962C8B-B14F-4D97-AF65-F5344CB8AC3E}">
        <p14:creationId xmlns:p14="http://schemas.microsoft.com/office/powerpoint/2010/main" val="616310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8613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117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2:notes"/>
          <p:cNvSpPr txBox="1">
            <a:spLocks noGrp="1"/>
          </p:cNvSpPr>
          <p:nvPr>
            <p:ph type="body" idx="1"/>
          </p:nvPr>
        </p:nvSpPr>
        <p:spPr>
          <a:xfrm>
            <a:off x="731520" y="4620578"/>
            <a:ext cx="5852160" cy="3780473"/>
          </a:xfrm>
          <a:prstGeom prst="rect">
            <a:avLst/>
          </a:prstGeom>
          <a:noFill/>
          <a:ln>
            <a:noFill/>
          </a:ln>
        </p:spPr>
        <p:txBody>
          <a:bodyPr spcFirstLastPara="1" wrap="square" lIns="96625" tIns="48325" rIns="96625" bIns="48325"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32:notes"/>
          <p:cNvSpPr txBox="1">
            <a:spLocks noGrp="1"/>
          </p:cNvSpPr>
          <p:nvPr>
            <p:ph type="sldNum" idx="12"/>
          </p:nvPr>
        </p:nvSpPr>
        <p:spPr>
          <a:xfrm>
            <a:off x="4143588" y="9119474"/>
            <a:ext cx="3169920" cy="481726"/>
          </a:xfrm>
          <a:prstGeom prst="rect">
            <a:avLst/>
          </a:prstGeom>
          <a:noFill/>
          <a:ln>
            <a:noFill/>
          </a:ln>
        </p:spPr>
        <p:txBody>
          <a:bodyPr spcFirstLastPara="1" wrap="square" lIns="96625" tIns="48325" rIns="96625"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718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 name="Freeform 29"/>
          <p:cNvSpPr/>
          <p:nvPr/>
        </p:nvSpPr>
        <p:spPr>
          <a:xfrm>
            <a:off x="6969695" y="4442693"/>
            <a:ext cx="5253039" cy="2387909"/>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cubicBezTo>
                  <a:pt x="18237" y="0"/>
                  <a:pt x="17194" y="1438"/>
                  <a:pt x="16680" y="3630"/>
                </a:cubicBezTo>
                <a:cubicBezTo>
                  <a:pt x="16150" y="2803"/>
                  <a:pt x="15537" y="2336"/>
                  <a:pt x="14858" y="2336"/>
                </a:cubicBezTo>
                <a:cubicBezTo>
                  <a:pt x="13202" y="2336"/>
                  <a:pt x="11860" y="5068"/>
                  <a:pt x="11744" y="8554"/>
                </a:cubicBezTo>
                <a:cubicBezTo>
                  <a:pt x="11264" y="8554"/>
                  <a:pt x="10833" y="9057"/>
                  <a:pt x="10552" y="9776"/>
                </a:cubicBezTo>
                <a:cubicBezTo>
                  <a:pt x="10287" y="8985"/>
                  <a:pt x="9856" y="8410"/>
                  <a:pt x="9359" y="8338"/>
                </a:cubicBezTo>
                <a:cubicBezTo>
                  <a:pt x="9326" y="6541"/>
                  <a:pt x="8647" y="5103"/>
                  <a:pt x="7802" y="5103"/>
                </a:cubicBezTo>
                <a:cubicBezTo>
                  <a:pt x="7636" y="5103"/>
                  <a:pt x="7504" y="5139"/>
                  <a:pt x="7371" y="5283"/>
                </a:cubicBezTo>
                <a:cubicBezTo>
                  <a:pt x="6808" y="3486"/>
                  <a:pt x="5864" y="2336"/>
                  <a:pt x="4804" y="2336"/>
                </a:cubicBezTo>
                <a:cubicBezTo>
                  <a:pt x="3164" y="2336"/>
                  <a:pt x="1839" y="5068"/>
                  <a:pt x="1706" y="8554"/>
                </a:cubicBezTo>
                <a:cubicBezTo>
                  <a:pt x="1690" y="8554"/>
                  <a:pt x="1690" y="8554"/>
                  <a:pt x="1690" y="8554"/>
                </a:cubicBezTo>
                <a:cubicBezTo>
                  <a:pt x="1060" y="8554"/>
                  <a:pt x="497" y="9452"/>
                  <a:pt x="265" y="10674"/>
                </a:cubicBezTo>
                <a:cubicBezTo>
                  <a:pt x="182" y="10387"/>
                  <a:pt x="99" y="10135"/>
                  <a:pt x="0" y="9884"/>
                </a:cubicBezTo>
                <a:cubicBezTo>
                  <a:pt x="0" y="21600"/>
                  <a:pt x="0" y="21600"/>
                  <a:pt x="0" y="21600"/>
                </a:cubicBezTo>
                <a:cubicBezTo>
                  <a:pt x="16498" y="21600"/>
                  <a:pt x="20590" y="21600"/>
                  <a:pt x="21600" y="21600"/>
                </a:cubicBezTo>
                <a:cubicBezTo>
                  <a:pt x="21600" y="1905"/>
                  <a:pt x="21600" y="1905"/>
                  <a:pt x="21600" y="1905"/>
                </a:cubicBezTo>
                <a:cubicBezTo>
                  <a:pt x="21037" y="719"/>
                  <a:pt x="20275" y="0"/>
                  <a:pt x="19430" y="0"/>
                </a:cubicBezTo>
                <a:close/>
              </a:path>
            </a:pathLst>
          </a:custGeom>
          <a:solidFill>
            <a:srgbClr val="FFFFFF">
              <a:alpha val="75000"/>
            </a:srgbClr>
          </a:solidFill>
          <a:ln w="12700">
            <a:miter lim="400000"/>
          </a:ln>
        </p:spPr>
        <p:txBody>
          <a:bodyPr lIns="34289" rIns="34289"/>
          <a:lstStyle/>
          <a:p>
            <a:endParaRPr sz="1350"/>
          </a:p>
        </p:txBody>
      </p:sp>
      <p:sp>
        <p:nvSpPr>
          <p:cNvPr id="12" name="Freeform 30"/>
          <p:cNvSpPr/>
          <p:nvPr/>
        </p:nvSpPr>
        <p:spPr>
          <a:xfrm>
            <a:off x="-28352" y="4818725"/>
            <a:ext cx="2219327" cy="2037632"/>
          </a:xfrm>
          <a:custGeom>
            <a:avLst/>
            <a:gdLst/>
            <a:ahLst/>
            <a:cxnLst>
              <a:cxn ang="0">
                <a:pos x="wd2" y="hd2"/>
              </a:cxn>
              <a:cxn ang="5400000">
                <a:pos x="wd2" y="hd2"/>
              </a:cxn>
              <a:cxn ang="10800000">
                <a:pos x="wd2" y="hd2"/>
              </a:cxn>
              <a:cxn ang="16200000">
                <a:pos x="wd2" y="hd2"/>
              </a:cxn>
            </a:cxnLst>
            <a:rect l="0" t="0" r="r" b="b"/>
            <a:pathLst>
              <a:path w="21600" h="21600" extrusionOk="0">
                <a:moveTo>
                  <a:pt x="21600" y="8496"/>
                </a:moveTo>
                <a:cubicBezTo>
                  <a:pt x="21404" y="8750"/>
                  <a:pt x="21247" y="9046"/>
                  <a:pt x="21090" y="9342"/>
                </a:cubicBezTo>
                <a:cubicBezTo>
                  <a:pt x="20698" y="8961"/>
                  <a:pt x="20189" y="8792"/>
                  <a:pt x="19601" y="8792"/>
                </a:cubicBezTo>
                <a:cubicBezTo>
                  <a:pt x="19170" y="8792"/>
                  <a:pt x="18777" y="8877"/>
                  <a:pt x="18425" y="9088"/>
                </a:cubicBezTo>
                <a:cubicBezTo>
                  <a:pt x="18111" y="7735"/>
                  <a:pt x="16974" y="6805"/>
                  <a:pt x="15602" y="6805"/>
                </a:cubicBezTo>
                <a:cubicBezTo>
                  <a:pt x="14622" y="6805"/>
                  <a:pt x="13721" y="7355"/>
                  <a:pt x="13172" y="8200"/>
                </a:cubicBezTo>
                <a:cubicBezTo>
                  <a:pt x="12035" y="5411"/>
                  <a:pt x="9369" y="3424"/>
                  <a:pt x="6351" y="3424"/>
                </a:cubicBezTo>
                <a:cubicBezTo>
                  <a:pt x="5723" y="3424"/>
                  <a:pt x="5057" y="3551"/>
                  <a:pt x="4469" y="3677"/>
                </a:cubicBezTo>
                <a:cubicBezTo>
                  <a:pt x="4587" y="3382"/>
                  <a:pt x="4665" y="3043"/>
                  <a:pt x="4665" y="2663"/>
                </a:cubicBezTo>
                <a:cubicBezTo>
                  <a:pt x="4665" y="1226"/>
                  <a:pt x="3567" y="0"/>
                  <a:pt x="2234" y="0"/>
                </a:cubicBezTo>
                <a:cubicBezTo>
                  <a:pt x="1254" y="0"/>
                  <a:pt x="392" y="676"/>
                  <a:pt x="0" y="1606"/>
                </a:cubicBezTo>
                <a:cubicBezTo>
                  <a:pt x="0" y="21600"/>
                  <a:pt x="0" y="21600"/>
                  <a:pt x="0" y="21600"/>
                </a:cubicBezTo>
                <a:cubicBezTo>
                  <a:pt x="7683" y="21600"/>
                  <a:pt x="14857" y="21600"/>
                  <a:pt x="21600" y="21600"/>
                </a:cubicBezTo>
                <a:lnTo>
                  <a:pt x="21600" y="8496"/>
                </a:lnTo>
                <a:close/>
                <a:moveTo>
                  <a:pt x="1646" y="5241"/>
                </a:moveTo>
                <a:cubicBezTo>
                  <a:pt x="1646" y="5199"/>
                  <a:pt x="1646" y="5199"/>
                  <a:pt x="1646" y="5199"/>
                </a:cubicBezTo>
                <a:cubicBezTo>
                  <a:pt x="1686" y="5199"/>
                  <a:pt x="1686" y="5199"/>
                  <a:pt x="1686" y="5199"/>
                </a:cubicBezTo>
                <a:cubicBezTo>
                  <a:pt x="1686" y="5241"/>
                  <a:pt x="1686" y="5241"/>
                  <a:pt x="1646" y="5241"/>
                </a:cubicBezTo>
                <a:close/>
              </a:path>
            </a:pathLst>
          </a:custGeom>
          <a:solidFill>
            <a:srgbClr val="FFFFFF">
              <a:alpha val="75000"/>
            </a:srgbClr>
          </a:solidFill>
          <a:ln w="12700">
            <a:miter lim="400000"/>
          </a:ln>
        </p:spPr>
        <p:txBody>
          <a:bodyPr lIns="34289" rIns="34289"/>
          <a:lstStyle/>
          <a:p>
            <a:endParaRPr sz="1350"/>
          </a:p>
        </p:txBody>
      </p:sp>
      <p:sp>
        <p:nvSpPr>
          <p:cNvPr id="13" name="Freeform 28"/>
          <p:cNvSpPr/>
          <p:nvPr/>
        </p:nvSpPr>
        <p:spPr>
          <a:xfrm>
            <a:off x="3068109" y="5311363"/>
            <a:ext cx="2592400" cy="1519239"/>
          </a:xfrm>
          <a:custGeom>
            <a:avLst/>
            <a:gdLst/>
            <a:ahLst/>
            <a:cxnLst>
              <a:cxn ang="0">
                <a:pos x="wd2" y="hd2"/>
              </a:cxn>
              <a:cxn ang="5400000">
                <a:pos x="wd2" y="hd2"/>
              </a:cxn>
              <a:cxn ang="10800000">
                <a:pos x="wd2" y="hd2"/>
              </a:cxn>
              <a:cxn ang="16200000">
                <a:pos x="wd2" y="hd2"/>
              </a:cxn>
            </a:cxnLst>
            <a:rect l="0" t="0" r="r" b="b"/>
            <a:pathLst>
              <a:path w="21600" h="21600" extrusionOk="0">
                <a:moveTo>
                  <a:pt x="21600" y="20623"/>
                </a:moveTo>
                <a:cubicBezTo>
                  <a:pt x="21493" y="20623"/>
                  <a:pt x="21493" y="20623"/>
                  <a:pt x="21493" y="20623"/>
                </a:cubicBezTo>
                <a:cubicBezTo>
                  <a:pt x="21493" y="5917"/>
                  <a:pt x="21493" y="5917"/>
                  <a:pt x="21493" y="5917"/>
                </a:cubicBezTo>
                <a:cubicBezTo>
                  <a:pt x="21421" y="6377"/>
                  <a:pt x="21350" y="6779"/>
                  <a:pt x="21314" y="7238"/>
                </a:cubicBezTo>
                <a:cubicBezTo>
                  <a:pt x="20922" y="5457"/>
                  <a:pt x="19886" y="4194"/>
                  <a:pt x="18672" y="4194"/>
                </a:cubicBezTo>
                <a:cubicBezTo>
                  <a:pt x="17530" y="4194"/>
                  <a:pt x="16530" y="5343"/>
                  <a:pt x="16102" y="6894"/>
                </a:cubicBezTo>
                <a:cubicBezTo>
                  <a:pt x="15780" y="5113"/>
                  <a:pt x="14745" y="3791"/>
                  <a:pt x="13531" y="3791"/>
                </a:cubicBezTo>
                <a:cubicBezTo>
                  <a:pt x="12996" y="3791"/>
                  <a:pt x="12496" y="4021"/>
                  <a:pt x="12067" y="4481"/>
                </a:cubicBezTo>
                <a:cubicBezTo>
                  <a:pt x="11710" y="1953"/>
                  <a:pt x="10318" y="0"/>
                  <a:pt x="8604" y="0"/>
                </a:cubicBezTo>
                <a:cubicBezTo>
                  <a:pt x="7569" y="0"/>
                  <a:pt x="6641" y="747"/>
                  <a:pt x="5998" y="1838"/>
                </a:cubicBezTo>
                <a:cubicBezTo>
                  <a:pt x="5534" y="1149"/>
                  <a:pt x="4891" y="747"/>
                  <a:pt x="4177" y="747"/>
                </a:cubicBezTo>
                <a:cubicBezTo>
                  <a:pt x="2713" y="747"/>
                  <a:pt x="1500" y="2700"/>
                  <a:pt x="1500" y="5055"/>
                </a:cubicBezTo>
                <a:cubicBezTo>
                  <a:pt x="1500" y="5228"/>
                  <a:pt x="1500" y="5400"/>
                  <a:pt x="1535" y="5572"/>
                </a:cubicBezTo>
                <a:cubicBezTo>
                  <a:pt x="893" y="5974"/>
                  <a:pt x="321" y="6606"/>
                  <a:pt x="0" y="7583"/>
                </a:cubicBezTo>
                <a:cubicBezTo>
                  <a:pt x="0" y="21600"/>
                  <a:pt x="0" y="21600"/>
                  <a:pt x="0" y="21600"/>
                </a:cubicBezTo>
                <a:cubicBezTo>
                  <a:pt x="6105" y="21600"/>
                  <a:pt x="13246" y="21600"/>
                  <a:pt x="21600" y="21600"/>
                </a:cubicBezTo>
                <a:lnTo>
                  <a:pt x="21600" y="20623"/>
                </a:lnTo>
                <a:close/>
              </a:path>
            </a:pathLst>
          </a:custGeom>
          <a:solidFill>
            <a:srgbClr val="FFFFFF">
              <a:alpha val="75000"/>
            </a:srgbClr>
          </a:solidFill>
          <a:ln w="12700">
            <a:miter lim="400000"/>
          </a:ln>
        </p:spPr>
        <p:txBody>
          <a:bodyPr lIns="34289" rIns="34289"/>
          <a:lstStyle/>
          <a:p>
            <a:endParaRPr sz="1350"/>
          </a:p>
        </p:txBody>
      </p:sp>
      <p:sp>
        <p:nvSpPr>
          <p:cNvPr id="14" name="Freeform 14"/>
          <p:cNvSpPr/>
          <p:nvPr/>
        </p:nvSpPr>
        <p:spPr>
          <a:xfrm>
            <a:off x="-2382" y="4821265"/>
            <a:ext cx="12196764" cy="2037632"/>
          </a:xfrm>
          <a:custGeom>
            <a:avLst/>
            <a:gdLst/>
            <a:ahLst/>
            <a:cxnLst>
              <a:cxn ang="0">
                <a:pos x="wd2" y="hd2"/>
              </a:cxn>
              <a:cxn ang="5400000">
                <a:pos x="wd2" y="hd2"/>
              </a:cxn>
              <a:cxn ang="10800000">
                <a:pos x="wd2" y="hd2"/>
              </a:cxn>
              <a:cxn ang="16200000">
                <a:pos x="wd2" y="hd2"/>
              </a:cxn>
            </a:cxnLst>
            <a:rect l="0" t="0" r="r" b="b"/>
            <a:pathLst>
              <a:path w="21600" h="21600" extrusionOk="0">
                <a:moveTo>
                  <a:pt x="16093" y="0"/>
                </a:moveTo>
                <a:cubicBezTo>
                  <a:pt x="16678" y="0"/>
                  <a:pt x="17199" y="1626"/>
                  <a:pt x="17513" y="4108"/>
                </a:cubicBezTo>
                <a:cubicBezTo>
                  <a:pt x="17584" y="4023"/>
                  <a:pt x="17669" y="3980"/>
                  <a:pt x="17748" y="3980"/>
                </a:cubicBezTo>
                <a:cubicBezTo>
                  <a:pt x="18212" y="3980"/>
                  <a:pt x="18597" y="5991"/>
                  <a:pt x="18625" y="8559"/>
                </a:cubicBezTo>
                <a:cubicBezTo>
                  <a:pt x="18889" y="8645"/>
                  <a:pt x="19125" y="9415"/>
                  <a:pt x="19267" y="10570"/>
                </a:cubicBezTo>
                <a:cubicBezTo>
                  <a:pt x="19431" y="9543"/>
                  <a:pt x="19660" y="8859"/>
                  <a:pt x="19931" y="8859"/>
                </a:cubicBezTo>
                <a:cubicBezTo>
                  <a:pt x="20002" y="3980"/>
                  <a:pt x="20715" y="128"/>
                  <a:pt x="21600" y="0"/>
                </a:cubicBezTo>
                <a:cubicBezTo>
                  <a:pt x="21600" y="0"/>
                  <a:pt x="21600" y="0"/>
                  <a:pt x="21600" y="20354"/>
                </a:cubicBezTo>
                <a:lnTo>
                  <a:pt x="21600" y="21600"/>
                </a:lnTo>
                <a:lnTo>
                  <a:pt x="0" y="21600"/>
                </a:lnTo>
                <a:lnTo>
                  <a:pt x="0" y="6762"/>
                </a:lnTo>
                <a:cubicBezTo>
                  <a:pt x="314" y="7789"/>
                  <a:pt x="564" y="9329"/>
                  <a:pt x="713" y="11212"/>
                </a:cubicBezTo>
                <a:cubicBezTo>
                  <a:pt x="835" y="10142"/>
                  <a:pt x="1049" y="9501"/>
                  <a:pt x="1291" y="9501"/>
                </a:cubicBezTo>
                <a:cubicBezTo>
                  <a:pt x="1598" y="9501"/>
                  <a:pt x="1862" y="10613"/>
                  <a:pt x="1940" y="12239"/>
                </a:cubicBezTo>
                <a:cubicBezTo>
                  <a:pt x="2026" y="11983"/>
                  <a:pt x="2111" y="11811"/>
                  <a:pt x="2218" y="11811"/>
                </a:cubicBezTo>
                <a:cubicBezTo>
                  <a:pt x="2347" y="11811"/>
                  <a:pt x="2468" y="12068"/>
                  <a:pt x="2568" y="12496"/>
                </a:cubicBezTo>
                <a:cubicBezTo>
                  <a:pt x="2696" y="11041"/>
                  <a:pt x="2953" y="9928"/>
                  <a:pt x="3260" y="9800"/>
                </a:cubicBezTo>
                <a:cubicBezTo>
                  <a:pt x="3488" y="5906"/>
                  <a:pt x="4152" y="3081"/>
                  <a:pt x="4922" y="3081"/>
                </a:cubicBezTo>
                <a:cubicBezTo>
                  <a:pt x="5799" y="3081"/>
                  <a:pt x="6520" y="6633"/>
                  <a:pt x="6655" y="11255"/>
                </a:cubicBezTo>
                <a:cubicBezTo>
                  <a:pt x="6770" y="9287"/>
                  <a:pt x="7105" y="7832"/>
                  <a:pt x="7504" y="7832"/>
                </a:cubicBezTo>
                <a:cubicBezTo>
                  <a:pt x="7868" y="7832"/>
                  <a:pt x="8189" y="9073"/>
                  <a:pt x="8332" y="10870"/>
                </a:cubicBezTo>
                <a:cubicBezTo>
                  <a:pt x="8432" y="8859"/>
                  <a:pt x="8760" y="7404"/>
                  <a:pt x="9159" y="7404"/>
                </a:cubicBezTo>
                <a:cubicBezTo>
                  <a:pt x="9338" y="7404"/>
                  <a:pt x="9502" y="7660"/>
                  <a:pt x="9637" y="8174"/>
                </a:cubicBezTo>
                <a:cubicBezTo>
                  <a:pt x="9751" y="5307"/>
                  <a:pt x="10208" y="3124"/>
                  <a:pt x="10764" y="3124"/>
                </a:cubicBezTo>
                <a:cubicBezTo>
                  <a:pt x="11092" y="3124"/>
                  <a:pt x="11399" y="3980"/>
                  <a:pt x="11606" y="5221"/>
                </a:cubicBezTo>
                <a:cubicBezTo>
                  <a:pt x="11763" y="4451"/>
                  <a:pt x="11970" y="3980"/>
                  <a:pt x="12198" y="3980"/>
                </a:cubicBezTo>
                <a:cubicBezTo>
                  <a:pt x="12676" y="3980"/>
                  <a:pt x="13061" y="6077"/>
                  <a:pt x="13061" y="8816"/>
                </a:cubicBezTo>
                <a:cubicBezTo>
                  <a:pt x="13061" y="9030"/>
                  <a:pt x="13054" y="9201"/>
                  <a:pt x="13054" y="9415"/>
                </a:cubicBezTo>
                <a:cubicBezTo>
                  <a:pt x="13282" y="9800"/>
                  <a:pt x="13461" y="10699"/>
                  <a:pt x="13575" y="11769"/>
                </a:cubicBezTo>
                <a:cubicBezTo>
                  <a:pt x="13703" y="10057"/>
                  <a:pt x="14017" y="8859"/>
                  <a:pt x="14374" y="8859"/>
                </a:cubicBezTo>
                <a:cubicBezTo>
                  <a:pt x="14374" y="8859"/>
                  <a:pt x="14374" y="8859"/>
                  <a:pt x="14381" y="8859"/>
                </a:cubicBezTo>
                <a:cubicBezTo>
                  <a:pt x="14445" y="3894"/>
                  <a:pt x="15187" y="0"/>
                  <a:pt x="16093" y="0"/>
                </a:cubicBezTo>
                <a:close/>
              </a:path>
            </a:pathLst>
          </a:custGeom>
          <a:solidFill>
            <a:srgbClr val="FFFFFF"/>
          </a:solidFill>
          <a:ln w="12700">
            <a:miter lim="400000"/>
          </a:ln>
        </p:spPr>
        <p:txBody>
          <a:bodyPr lIns="34289" rIns="34289"/>
          <a:lstStyle/>
          <a:p>
            <a:endParaRPr sz="1350"/>
          </a:p>
        </p:txBody>
      </p:sp>
      <p:pic>
        <p:nvPicPr>
          <p:cNvPr id="15" name="fasfaa logo.png" descr="fasfaa logo.png"/>
          <p:cNvPicPr>
            <a:picLocks noChangeAspect="1"/>
          </p:cNvPicPr>
          <p:nvPr/>
        </p:nvPicPr>
        <p:blipFill>
          <a:blip r:embed="rId3"/>
          <a:stretch>
            <a:fillRect/>
          </a:stretch>
        </p:blipFill>
        <p:spPr>
          <a:xfrm>
            <a:off x="-137096" y="-749890"/>
            <a:ext cx="2436815" cy="2436814"/>
          </a:xfrm>
          <a:prstGeom prst="rect">
            <a:avLst/>
          </a:prstGeom>
          <a:ln w="12700">
            <a:miter lim="400000"/>
          </a:ln>
        </p:spPr>
      </p:pic>
      <p:sp>
        <p:nvSpPr>
          <p:cNvPr id="16" name="Slide Number"/>
          <p:cNvSpPr txBox="1">
            <a:spLocks noGrp="1"/>
          </p:cNvSpPr>
          <p:nvPr>
            <p:ph type="sldNum" sz="quarter" idx="2"/>
          </p:nvPr>
        </p:nvSpPr>
        <p:spPr>
          <a:xfrm>
            <a:off x="8504206" y="6240935"/>
            <a:ext cx="233395" cy="23083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724411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04305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73801"/>
            <a:ext cx="10363200" cy="1332513"/>
          </a:xfrm>
        </p:spPr>
        <p:txBody>
          <a:bodyPr anchor="b">
            <a:normAutofit/>
          </a:bodyPr>
          <a:lstStyle>
            <a:lvl1pPr algn="ctr">
              <a:defRPr sz="4800">
                <a:latin typeface="Franklin Gothic Demi Cond" panose="020B0706030402020204" pitchFamily="34" charset="0"/>
              </a:defRPr>
            </a:lvl1pPr>
          </a:lstStyle>
          <a:p>
            <a:r>
              <a:rPr lang="en-US" dirty="0"/>
              <a:t>Click to edit Master title style</a:t>
            </a:r>
          </a:p>
        </p:txBody>
      </p:sp>
    </p:spTree>
    <p:extLst>
      <p:ext uri="{BB962C8B-B14F-4D97-AF65-F5344CB8AC3E}">
        <p14:creationId xmlns:p14="http://schemas.microsoft.com/office/powerpoint/2010/main" val="329996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45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685801" y="2063396"/>
            <a:ext cx="10394707" cy="3311189"/>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5" name="Google Shape;25;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mbria"/>
                <a:ea typeface="Cambria"/>
                <a:cs typeface="Cambria"/>
                <a:sym typeface="Cambri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1798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9027321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10844139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2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17010611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3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19012419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4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32018002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5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267098980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6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95778840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7_Title Only">
    <p:spTree>
      <p:nvGrpSpPr>
        <p:cNvPr id="1" name=""/>
        <p:cNvGrpSpPr/>
        <p:nvPr/>
      </p:nvGrpSpPr>
      <p:grpSpPr>
        <a:xfrm>
          <a:off x="0" y="0"/>
          <a:ext cx="0" cy="0"/>
          <a:chOff x="0" y="0"/>
          <a:chExt cx="0" cy="0"/>
        </a:xfrm>
      </p:grpSpPr>
      <p:pic>
        <p:nvPicPr>
          <p:cNvPr id="23" name="noun-magic-lamp-2105386.png" descr="noun-magic-lamp-2105386.png"/>
          <p:cNvPicPr>
            <a:picLocks noChangeAspect="1"/>
          </p:cNvPicPr>
          <p:nvPr/>
        </p:nvPicPr>
        <p:blipFill>
          <a:blip r:embed="rId2"/>
          <a:stretch>
            <a:fillRect/>
          </a:stretch>
        </p:blipFill>
        <p:spPr>
          <a:xfrm flipH="1">
            <a:off x="11060357" y="130537"/>
            <a:ext cx="963035" cy="615951"/>
          </a:xfrm>
          <a:prstGeom prst="rect">
            <a:avLst/>
          </a:prstGeom>
          <a:ln w="12700">
            <a:miter lim="400000"/>
          </a:ln>
        </p:spPr>
      </p:pic>
      <p:sp>
        <p:nvSpPr>
          <p:cNvPr id="24" name="Freeform 34"/>
          <p:cNvSpPr/>
          <p:nvPr/>
        </p:nvSpPr>
        <p:spPr>
          <a:xfrm>
            <a:off x="1548278" y="1010762"/>
            <a:ext cx="404815" cy="234951"/>
          </a:xfrm>
          <a:custGeom>
            <a:avLst/>
            <a:gdLst/>
            <a:ahLst/>
            <a:cxnLst>
              <a:cxn ang="0">
                <a:pos x="wd2" y="hd2"/>
              </a:cxn>
              <a:cxn ang="5400000">
                <a:pos x="wd2" y="hd2"/>
              </a:cxn>
              <a:cxn ang="10800000">
                <a:pos x="wd2" y="hd2"/>
              </a:cxn>
              <a:cxn ang="16200000">
                <a:pos x="wd2" y="hd2"/>
              </a:cxn>
            </a:cxnLst>
            <a:rect l="0" t="0" r="r" b="b"/>
            <a:pathLst>
              <a:path w="21600" h="21600" extrusionOk="0">
                <a:moveTo>
                  <a:pt x="18572" y="9058"/>
                </a:moveTo>
                <a:cubicBezTo>
                  <a:pt x="18370" y="9058"/>
                  <a:pt x="18168" y="9058"/>
                  <a:pt x="17966" y="9058"/>
                </a:cubicBezTo>
                <a:cubicBezTo>
                  <a:pt x="17563" y="5574"/>
                  <a:pt x="15746" y="3135"/>
                  <a:pt x="13525" y="3135"/>
                </a:cubicBezTo>
                <a:cubicBezTo>
                  <a:pt x="12516" y="3135"/>
                  <a:pt x="11507" y="3832"/>
                  <a:pt x="10699" y="4877"/>
                </a:cubicBezTo>
                <a:cubicBezTo>
                  <a:pt x="10497" y="2090"/>
                  <a:pt x="9084" y="0"/>
                  <a:pt x="7469" y="0"/>
                </a:cubicBezTo>
                <a:cubicBezTo>
                  <a:pt x="5854" y="0"/>
                  <a:pt x="4441" y="2439"/>
                  <a:pt x="4441" y="5226"/>
                </a:cubicBezTo>
                <a:cubicBezTo>
                  <a:pt x="4441" y="5574"/>
                  <a:pt x="4441" y="5574"/>
                  <a:pt x="4441" y="5574"/>
                </a:cubicBezTo>
                <a:cubicBezTo>
                  <a:pt x="4239" y="5574"/>
                  <a:pt x="4037" y="5226"/>
                  <a:pt x="3634" y="5226"/>
                </a:cubicBezTo>
                <a:cubicBezTo>
                  <a:pt x="1615" y="5226"/>
                  <a:pt x="0" y="8361"/>
                  <a:pt x="0" y="11845"/>
                </a:cubicBezTo>
                <a:cubicBezTo>
                  <a:pt x="0" y="15677"/>
                  <a:pt x="1615" y="18465"/>
                  <a:pt x="3634" y="18465"/>
                </a:cubicBezTo>
                <a:cubicBezTo>
                  <a:pt x="4441" y="18465"/>
                  <a:pt x="5047" y="18116"/>
                  <a:pt x="5450" y="17768"/>
                </a:cubicBezTo>
                <a:cubicBezTo>
                  <a:pt x="6056" y="20206"/>
                  <a:pt x="7267" y="21600"/>
                  <a:pt x="8882" y="21600"/>
                </a:cubicBezTo>
                <a:cubicBezTo>
                  <a:pt x="10295" y="21600"/>
                  <a:pt x="11507" y="20555"/>
                  <a:pt x="12112" y="18813"/>
                </a:cubicBezTo>
                <a:cubicBezTo>
                  <a:pt x="12516" y="18813"/>
                  <a:pt x="13121" y="19161"/>
                  <a:pt x="13525" y="19161"/>
                </a:cubicBezTo>
                <a:cubicBezTo>
                  <a:pt x="14535" y="19161"/>
                  <a:pt x="15342" y="18465"/>
                  <a:pt x="16150" y="17768"/>
                </a:cubicBezTo>
                <a:cubicBezTo>
                  <a:pt x="16755" y="18813"/>
                  <a:pt x="17563" y="19510"/>
                  <a:pt x="18572" y="19510"/>
                </a:cubicBezTo>
                <a:cubicBezTo>
                  <a:pt x="20187" y="19510"/>
                  <a:pt x="21600" y="17419"/>
                  <a:pt x="21600" y="14284"/>
                </a:cubicBezTo>
                <a:cubicBezTo>
                  <a:pt x="21600" y="11497"/>
                  <a:pt x="20187" y="9058"/>
                  <a:pt x="18572" y="9058"/>
                </a:cubicBezTo>
                <a:close/>
              </a:path>
            </a:pathLst>
          </a:custGeom>
          <a:solidFill>
            <a:srgbClr val="8CA9CE">
              <a:alpha val="25000"/>
            </a:srgbClr>
          </a:solidFill>
          <a:ln w="12700">
            <a:miter lim="400000"/>
          </a:ln>
        </p:spPr>
        <p:txBody>
          <a:bodyPr lIns="34289" rIns="34289"/>
          <a:lstStyle/>
          <a:p>
            <a:endParaRPr sz="1350"/>
          </a:p>
        </p:txBody>
      </p:sp>
      <p:sp>
        <p:nvSpPr>
          <p:cNvPr id="25" name="Freeform 35"/>
          <p:cNvSpPr/>
          <p:nvPr/>
        </p:nvSpPr>
        <p:spPr>
          <a:xfrm>
            <a:off x="2215822" y="394668"/>
            <a:ext cx="1046164" cy="61595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6" name="Freeform 35"/>
          <p:cNvSpPr/>
          <p:nvPr/>
        </p:nvSpPr>
        <p:spPr>
          <a:xfrm>
            <a:off x="200504" y="357328"/>
            <a:ext cx="582963" cy="343231"/>
          </a:xfrm>
          <a:custGeom>
            <a:avLst/>
            <a:gdLst/>
            <a:ahLst/>
            <a:cxnLst>
              <a:cxn ang="0">
                <a:pos x="wd2" y="hd2"/>
              </a:cxn>
              <a:cxn ang="5400000">
                <a:pos x="wd2" y="hd2"/>
              </a:cxn>
              <a:cxn ang="10800000">
                <a:pos x="wd2" y="hd2"/>
              </a:cxn>
              <a:cxn ang="16200000">
                <a:pos x="wd2" y="hd2"/>
              </a:cxn>
            </a:cxnLst>
            <a:rect l="0" t="0" r="r" b="b"/>
            <a:pathLst>
              <a:path w="21600" h="21600" extrusionOk="0">
                <a:moveTo>
                  <a:pt x="3041" y="9067"/>
                </a:moveTo>
                <a:cubicBezTo>
                  <a:pt x="3197" y="9067"/>
                  <a:pt x="3353" y="9067"/>
                  <a:pt x="3509" y="9200"/>
                </a:cubicBezTo>
                <a:cubicBezTo>
                  <a:pt x="4055" y="5733"/>
                  <a:pt x="5848" y="3200"/>
                  <a:pt x="7954" y="3200"/>
                </a:cubicBezTo>
                <a:cubicBezTo>
                  <a:pt x="9123" y="3200"/>
                  <a:pt x="10137" y="3867"/>
                  <a:pt x="10917" y="5067"/>
                </a:cubicBezTo>
                <a:cubicBezTo>
                  <a:pt x="10995" y="2267"/>
                  <a:pt x="12399" y="0"/>
                  <a:pt x="14036" y="0"/>
                </a:cubicBezTo>
                <a:cubicBezTo>
                  <a:pt x="15752" y="0"/>
                  <a:pt x="17155" y="2400"/>
                  <a:pt x="17155" y="5467"/>
                </a:cubicBezTo>
                <a:cubicBezTo>
                  <a:pt x="17155" y="5467"/>
                  <a:pt x="17155" y="5467"/>
                  <a:pt x="17155" y="5467"/>
                </a:cubicBezTo>
                <a:cubicBezTo>
                  <a:pt x="17389" y="5467"/>
                  <a:pt x="17623" y="5467"/>
                  <a:pt x="17857" y="5467"/>
                </a:cubicBezTo>
                <a:cubicBezTo>
                  <a:pt x="19884" y="5467"/>
                  <a:pt x="21600" y="8400"/>
                  <a:pt x="21600" y="11867"/>
                </a:cubicBezTo>
                <a:cubicBezTo>
                  <a:pt x="21600" y="15467"/>
                  <a:pt x="19884" y="18400"/>
                  <a:pt x="17857" y="18400"/>
                </a:cubicBezTo>
                <a:cubicBezTo>
                  <a:pt x="17155" y="18400"/>
                  <a:pt x="16609" y="18133"/>
                  <a:pt x="16064" y="17733"/>
                </a:cubicBezTo>
                <a:cubicBezTo>
                  <a:pt x="15518" y="20000"/>
                  <a:pt x="14192" y="21600"/>
                  <a:pt x="12632" y="21600"/>
                </a:cubicBezTo>
                <a:cubicBezTo>
                  <a:pt x="11307" y="21600"/>
                  <a:pt x="10137" y="20400"/>
                  <a:pt x="9513" y="18533"/>
                </a:cubicBezTo>
                <a:cubicBezTo>
                  <a:pt x="9045" y="18800"/>
                  <a:pt x="8500" y="18933"/>
                  <a:pt x="7954" y="18933"/>
                </a:cubicBezTo>
                <a:cubicBezTo>
                  <a:pt x="7018" y="18933"/>
                  <a:pt x="6160" y="18533"/>
                  <a:pt x="5381" y="17600"/>
                </a:cubicBezTo>
                <a:cubicBezTo>
                  <a:pt x="4835" y="18800"/>
                  <a:pt x="3977" y="19600"/>
                  <a:pt x="3041" y="19600"/>
                </a:cubicBezTo>
                <a:cubicBezTo>
                  <a:pt x="1326" y="19600"/>
                  <a:pt x="0" y="17200"/>
                  <a:pt x="0" y="14267"/>
                </a:cubicBezTo>
                <a:cubicBezTo>
                  <a:pt x="0" y="11467"/>
                  <a:pt x="1326" y="9067"/>
                  <a:pt x="3041" y="9067"/>
                </a:cubicBezTo>
                <a:close/>
              </a:path>
            </a:pathLst>
          </a:custGeom>
          <a:solidFill>
            <a:srgbClr val="8CA9CE">
              <a:alpha val="25000"/>
            </a:srgbClr>
          </a:solidFill>
          <a:ln w="12700">
            <a:miter lim="400000"/>
          </a:ln>
        </p:spPr>
        <p:txBody>
          <a:bodyPr lIns="34289" rIns="34289"/>
          <a:lstStyle/>
          <a:p>
            <a:endParaRPr sz="1350"/>
          </a:p>
        </p:txBody>
      </p:sp>
      <p:sp>
        <p:nvSpPr>
          <p:cNvPr id="27" name="Slide Number"/>
          <p:cNvSpPr txBox="1">
            <a:spLocks noGrp="1"/>
          </p:cNvSpPr>
          <p:nvPr>
            <p:ph type="sldNum" sz="quarter" idx="2"/>
          </p:nvPr>
        </p:nvSpPr>
        <p:spPr>
          <a:xfrm>
            <a:off x="11494741" y="393638"/>
            <a:ext cx="233395" cy="230832"/>
          </a:xfrm>
          <a:prstGeom prst="rect">
            <a:avLst/>
          </a:prstGeom>
        </p:spPr>
        <p:txBody>
          <a:bodyPr/>
          <a:lstStyle>
            <a:lvl1pPr algn="ctr">
              <a:defRPr>
                <a:solidFill>
                  <a:srgbClr val="FFFFFF"/>
                </a:solidFill>
              </a:defRPr>
            </a:lvl1pPr>
          </a:lstStyle>
          <a:p>
            <a:fld id="{86CB4B4D-7CA3-9044-876B-883B54F8677D}" type="slidenum">
              <a:t>‹#›</a:t>
            </a:fld>
            <a:endParaRPr dirty="0"/>
          </a:p>
        </p:txBody>
      </p:sp>
      <p:sp>
        <p:nvSpPr>
          <p:cNvPr id="28" name="Freeform 6"/>
          <p:cNvSpPr/>
          <p:nvPr/>
        </p:nvSpPr>
        <p:spPr>
          <a:xfrm>
            <a:off x="-14514" y="5570288"/>
            <a:ext cx="569467" cy="1302226"/>
          </a:xfrm>
          <a:custGeom>
            <a:avLst/>
            <a:gdLst/>
            <a:ahLst/>
            <a:cxnLst>
              <a:cxn ang="0">
                <a:pos x="wd2" y="hd2"/>
              </a:cxn>
              <a:cxn ang="5400000">
                <a:pos x="wd2" y="hd2"/>
              </a:cxn>
              <a:cxn ang="10800000">
                <a:pos x="wd2" y="hd2"/>
              </a:cxn>
              <a:cxn ang="16200000">
                <a:pos x="wd2" y="hd2"/>
              </a:cxn>
            </a:cxnLst>
            <a:rect l="0" t="0" r="r" b="b"/>
            <a:pathLst>
              <a:path w="21600" h="21414" extrusionOk="0">
                <a:moveTo>
                  <a:pt x="15822" y="6704"/>
                </a:moveTo>
                <a:cubicBezTo>
                  <a:pt x="16089" y="6279"/>
                  <a:pt x="16267" y="5853"/>
                  <a:pt x="16267" y="5466"/>
                </a:cubicBezTo>
                <a:cubicBezTo>
                  <a:pt x="16267" y="3995"/>
                  <a:pt x="14133" y="3298"/>
                  <a:pt x="13333" y="3066"/>
                </a:cubicBezTo>
                <a:cubicBezTo>
                  <a:pt x="13244" y="2020"/>
                  <a:pt x="11556" y="1014"/>
                  <a:pt x="8889" y="433"/>
                </a:cubicBezTo>
                <a:cubicBezTo>
                  <a:pt x="5956" y="-186"/>
                  <a:pt x="2667" y="-147"/>
                  <a:pt x="356" y="588"/>
                </a:cubicBezTo>
                <a:cubicBezTo>
                  <a:pt x="267" y="627"/>
                  <a:pt x="89" y="704"/>
                  <a:pt x="0" y="743"/>
                </a:cubicBezTo>
                <a:cubicBezTo>
                  <a:pt x="0" y="21414"/>
                  <a:pt x="0" y="21414"/>
                  <a:pt x="0" y="21414"/>
                </a:cubicBezTo>
                <a:cubicBezTo>
                  <a:pt x="16622" y="21414"/>
                  <a:pt x="16622" y="21414"/>
                  <a:pt x="16622" y="21414"/>
                </a:cubicBezTo>
                <a:cubicBezTo>
                  <a:pt x="17867" y="21027"/>
                  <a:pt x="19200" y="20369"/>
                  <a:pt x="19644" y="19246"/>
                </a:cubicBezTo>
                <a:cubicBezTo>
                  <a:pt x="19733" y="19014"/>
                  <a:pt x="19733" y="18782"/>
                  <a:pt x="19733" y="18549"/>
                </a:cubicBezTo>
                <a:cubicBezTo>
                  <a:pt x="19733" y="17001"/>
                  <a:pt x="17689" y="15956"/>
                  <a:pt x="16444" y="15530"/>
                </a:cubicBezTo>
                <a:cubicBezTo>
                  <a:pt x="17956" y="15259"/>
                  <a:pt x="20533" y="14446"/>
                  <a:pt x="21422" y="11737"/>
                </a:cubicBezTo>
                <a:cubicBezTo>
                  <a:pt x="21600" y="11427"/>
                  <a:pt x="21600" y="11117"/>
                  <a:pt x="21600" y="10808"/>
                </a:cubicBezTo>
                <a:cubicBezTo>
                  <a:pt x="21600" y="8137"/>
                  <a:pt x="17156" y="6975"/>
                  <a:pt x="15822" y="6704"/>
                </a:cubicBezTo>
                <a:close/>
              </a:path>
            </a:pathLst>
          </a:custGeom>
          <a:solidFill>
            <a:srgbClr val="8CA9CE">
              <a:alpha val="55000"/>
            </a:srgbClr>
          </a:solidFill>
          <a:ln w="12700">
            <a:miter lim="400000"/>
          </a:ln>
        </p:spPr>
        <p:txBody>
          <a:bodyPr lIns="34289" rIns="34289"/>
          <a:lstStyle/>
          <a:p>
            <a:endParaRPr sz="1350"/>
          </a:p>
        </p:txBody>
      </p:sp>
      <p:sp>
        <p:nvSpPr>
          <p:cNvPr id="29" name="Freeform 7"/>
          <p:cNvSpPr/>
          <p:nvPr/>
        </p:nvSpPr>
        <p:spPr>
          <a:xfrm>
            <a:off x="-14513" y="5949858"/>
            <a:ext cx="1069543" cy="922656"/>
          </a:xfrm>
          <a:custGeom>
            <a:avLst/>
            <a:gdLst/>
            <a:ahLst/>
            <a:cxnLst>
              <a:cxn ang="0">
                <a:pos x="wd2" y="hd2"/>
              </a:cxn>
              <a:cxn ang="5400000">
                <a:pos x="wd2" y="hd2"/>
              </a:cxn>
              <a:cxn ang="10800000">
                <a:pos x="wd2" y="hd2"/>
              </a:cxn>
              <a:cxn ang="16200000">
                <a:pos x="wd2" y="hd2"/>
              </a:cxn>
            </a:cxnLst>
            <a:rect l="0" t="0" r="r" b="b"/>
            <a:pathLst>
              <a:path w="21521" h="21600" extrusionOk="0">
                <a:moveTo>
                  <a:pt x="15233" y="12343"/>
                </a:moveTo>
                <a:cubicBezTo>
                  <a:pt x="15045" y="12343"/>
                  <a:pt x="14856" y="12343"/>
                  <a:pt x="14667" y="12398"/>
                </a:cubicBezTo>
                <a:cubicBezTo>
                  <a:pt x="14337" y="11241"/>
                  <a:pt x="13205" y="8155"/>
                  <a:pt x="9810" y="8155"/>
                </a:cubicBezTo>
                <a:cubicBezTo>
                  <a:pt x="9291" y="8155"/>
                  <a:pt x="8772" y="8210"/>
                  <a:pt x="8253" y="8320"/>
                </a:cubicBezTo>
                <a:cubicBezTo>
                  <a:pt x="7970" y="6557"/>
                  <a:pt x="6508" y="386"/>
                  <a:pt x="0" y="0"/>
                </a:cubicBezTo>
                <a:cubicBezTo>
                  <a:pt x="0" y="21600"/>
                  <a:pt x="0" y="21600"/>
                  <a:pt x="0" y="21600"/>
                </a:cubicBezTo>
                <a:cubicBezTo>
                  <a:pt x="21506" y="21600"/>
                  <a:pt x="21506" y="21600"/>
                  <a:pt x="21506" y="21600"/>
                </a:cubicBezTo>
                <a:cubicBezTo>
                  <a:pt x="21600" y="19727"/>
                  <a:pt x="21270" y="17908"/>
                  <a:pt x="20421" y="16200"/>
                </a:cubicBezTo>
                <a:cubicBezTo>
                  <a:pt x="19195" y="13831"/>
                  <a:pt x="17214" y="12343"/>
                  <a:pt x="15233" y="12343"/>
                </a:cubicBezTo>
                <a:close/>
              </a:path>
            </a:pathLst>
          </a:custGeom>
          <a:solidFill>
            <a:srgbClr val="8CA9CE"/>
          </a:solidFill>
          <a:ln w="12700">
            <a:miter lim="400000"/>
          </a:ln>
        </p:spPr>
        <p:txBody>
          <a:bodyPr lIns="34289" rIns="34289"/>
          <a:lstStyle/>
          <a:p>
            <a:endParaRPr sz="1350"/>
          </a:p>
        </p:txBody>
      </p:sp>
      <p:sp>
        <p:nvSpPr>
          <p:cNvPr id="30" name="Freeform 5"/>
          <p:cNvSpPr/>
          <p:nvPr/>
        </p:nvSpPr>
        <p:spPr>
          <a:xfrm>
            <a:off x="10935814" y="5063232"/>
            <a:ext cx="1351249" cy="1881775"/>
          </a:xfrm>
          <a:custGeom>
            <a:avLst/>
            <a:gdLst/>
            <a:ahLst/>
            <a:cxnLst>
              <a:cxn ang="0">
                <a:pos x="wd2" y="hd2"/>
              </a:cxn>
              <a:cxn ang="5400000">
                <a:pos x="wd2" y="hd2"/>
              </a:cxn>
              <a:cxn ang="10800000">
                <a:pos x="wd2" y="hd2"/>
              </a:cxn>
              <a:cxn ang="16200000">
                <a:pos x="wd2" y="hd2"/>
              </a:cxn>
            </a:cxnLst>
            <a:rect l="0" t="0" r="r" b="b"/>
            <a:pathLst>
              <a:path w="21600" h="21365" extrusionOk="0">
                <a:moveTo>
                  <a:pt x="984" y="21365"/>
                </a:moveTo>
                <a:cubicBezTo>
                  <a:pt x="21600" y="21365"/>
                  <a:pt x="21600" y="21365"/>
                  <a:pt x="21600" y="21365"/>
                </a:cubicBezTo>
                <a:cubicBezTo>
                  <a:pt x="21600" y="525"/>
                  <a:pt x="21600" y="525"/>
                  <a:pt x="21600" y="525"/>
                </a:cubicBezTo>
                <a:cubicBezTo>
                  <a:pt x="19217" y="-235"/>
                  <a:pt x="16627" y="-169"/>
                  <a:pt x="14814" y="723"/>
                </a:cubicBezTo>
                <a:cubicBezTo>
                  <a:pt x="12224" y="1945"/>
                  <a:pt x="11810" y="3959"/>
                  <a:pt x="11810" y="5049"/>
                </a:cubicBezTo>
                <a:cubicBezTo>
                  <a:pt x="11810" y="5281"/>
                  <a:pt x="11862" y="5512"/>
                  <a:pt x="11862" y="5644"/>
                </a:cubicBezTo>
                <a:cubicBezTo>
                  <a:pt x="10722" y="5578"/>
                  <a:pt x="8081" y="5611"/>
                  <a:pt x="5439" y="7460"/>
                </a:cubicBezTo>
                <a:cubicBezTo>
                  <a:pt x="4247" y="8286"/>
                  <a:pt x="3678" y="9343"/>
                  <a:pt x="3678" y="10565"/>
                </a:cubicBezTo>
                <a:cubicBezTo>
                  <a:pt x="3678" y="11688"/>
                  <a:pt x="4196" y="12646"/>
                  <a:pt x="4455" y="13042"/>
                </a:cubicBezTo>
                <a:cubicBezTo>
                  <a:pt x="3315" y="13438"/>
                  <a:pt x="0" y="14826"/>
                  <a:pt x="0" y="18426"/>
                </a:cubicBezTo>
                <a:cubicBezTo>
                  <a:pt x="0" y="18525"/>
                  <a:pt x="52" y="18624"/>
                  <a:pt x="52" y="18756"/>
                </a:cubicBezTo>
                <a:cubicBezTo>
                  <a:pt x="104" y="19813"/>
                  <a:pt x="466" y="20671"/>
                  <a:pt x="984" y="21365"/>
                </a:cubicBezTo>
                <a:close/>
              </a:path>
            </a:pathLst>
          </a:custGeom>
          <a:solidFill>
            <a:srgbClr val="8CA9CE">
              <a:alpha val="55000"/>
            </a:srgbClr>
          </a:solidFill>
          <a:ln w="12700">
            <a:miter lim="400000"/>
          </a:ln>
        </p:spPr>
        <p:txBody>
          <a:bodyPr lIns="34289" rIns="34289"/>
          <a:lstStyle/>
          <a:p>
            <a:endParaRPr sz="1350"/>
          </a:p>
        </p:txBody>
      </p:sp>
      <p:sp>
        <p:nvSpPr>
          <p:cNvPr id="31" name="Freeform 8"/>
          <p:cNvSpPr/>
          <p:nvPr/>
        </p:nvSpPr>
        <p:spPr>
          <a:xfrm>
            <a:off x="10052999" y="5794570"/>
            <a:ext cx="2109208" cy="1060036"/>
          </a:xfrm>
          <a:custGeom>
            <a:avLst/>
            <a:gdLst/>
            <a:ahLst/>
            <a:cxnLst>
              <a:cxn ang="0">
                <a:pos x="wd2" y="hd2"/>
              </a:cxn>
              <a:cxn ang="5400000">
                <a:pos x="wd2" y="hd2"/>
              </a:cxn>
              <a:cxn ang="10800000">
                <a:pos x="wd2" y="hd2"/>
              </a:cxn>
              <a:cxn ang="16200000">
                <a:pos x="wd2" y="hd2"/>
              </a:cxn>
            </a:cxnLst>
            <a:rect l="0" t="0" r="r" b="b"/>
            <a:pathLst>
              <a:path w="21476" h="21600" extrusionOk="0">
                <a:moveTo>
                  <a:pt x="21476" y="1346"/>
                </a:moveTo>
                <a:cubicBezTo>
                  <a:pt x="20720" y="898"/>
                  <a:pt x="19799" y="449"/>
                  <a:pt x="18681" y="168"/>
                </a:cubicBezTo>
                <a:cubicBezTo>
                  <a:pt x="18188" y="56"/>
                  <a:pt x="17695" y="0"/>
                  <a:pt x="17235" y="0"/>
                </a:cubicBezTo>
                <a:cubicBezTo>
                  <a:pt x="12994" y="0"/>
                  <a:pt x="11153" y="5218"/>
                  <a:pt x="10660" y="6845"/>
                </a:cubicBezTo>
                <a:cubicBezTo>
                  <a:pt x="9969" y="6508"/>
                  <a:pt x="9312" y="6340"/>
                  <a:pt x="8720" y="6340"/>
                </a:cubicBezTo>
                <a:cubicBezTo>
                  <a:pt x="6353" y="6340"/>
                  <a:pt x="5235" y="8864"/>
                  <a:pt x="4906" y="9818"/>
                </a:cubicBezTo>
                <a:cubicBezTo>
                  <a:pt x="3229" y="9874"/>
                  <a:pt x="1651" y="11894"/>
                  <a:pt x="731" y="15036"/>
                </a:cubicBezTo>
                <a:cubicBezTo>
                  <a:pt x="73" y="17224"/>
                  <a:pt x="-124" y="19524"/>
                  <a:pt x="73" y="21600"/>
                </a:cubicBezTo>
                <a:cubicBezTo>
                  <a:pt x="21476" y="21600"/>
                  <a:pt x="21476" y="21600"/>
                  <a:pt x="21476" y="21600"/>
                </a:cubicBezTo>
                <a:lnTo>
                  <a:pt x="21476" y="1346"/>
                </a:lnTo>
                <a:close/>
              </a:path>
            </a:pathLst>
          </a:custGeom>
          <a:solidFill>
            <a:srgbClr val="8CA9CE"/>
          </a:solidFill>
          <a:ln w="12700">
            <a:miter lim="400000"/>
          </a:ln>
        </p:spPr>
        <p:txBody>
          <a:bodyPr lIns="34289" rIns="34289"/>
          <a:lstStyle/>
          <a:p>
            <a:endParaRPr sz="1350"/>
          </a:p>
        </p:txBody>
      </p:sp>
      <p:sp>
        <p:nvSpPr>
          <p:cNvPr id="32" name="Title Text"/>
          <p:cNvSpPr txBox="1">
            <a:spLocks noGrp="1"/>
          </p:cNvSpPr>
          <p:nvPr>
            <p:ph type="title"/>
          </p:nvPr>
        </p:nvSpPr>
        <p:spPr>
          <a:xfrm>
            <a:off x="218275" y="672394"/>
            <a:ext cx="11755451" cy="911684"/>
          </a:xfrm>
          <a:prstGeom prst="rect">
            <a:avLst/>
          </a:prstGeom>
        </p:spPr>
        <p:txBody>
          <a:bodyPr/>
          <a:lstStyle>
            <a:lvl1pPr algn="ctr">
              <a:defRPr b="1"/>
            </a:lvl1pPr>
          </a:lstStyle>
          <a:p>
            <a:r>
              <a:t>Title Text</a:t>
            </a:r>
          </a:p>
        </p:txBody>
      </p:sp>
      <p:pic>
        <p:nvPicPr>
          <p:cNvPr id="33" name="fasfaa logo.png" descr="fasfaa logo.png"/>
          <p:cNvPicPr>
            <a:picLocks noChangeAspect="1"/>
          </p:cNvPicPr>
          <p:nvPr/>
        </p:nvPicPr>
        <p:blipFill>
          <a:blip r:embed="rId3"/>
          <a:stretch>
            <a:fillRect/>
          </a:stretch>
        </p:blipFill>
        <p:spPr>
          <a:xfrm>
            <a:off x="10231693" y="5452315"/>
            <a:ext cx="2109208" cy="2109208"/>
          </a:xfrm>
          <a:prstGeom prst="rect">
            <a:avLst/>
          </a:prstGeom>
          <a:ln w="12700">
            <a:miter lim="400000"/>
          </a:ln>
        </p:spPr>
      </p:pic>
    </p:spTree>
    <p:extLst>
      <p:ext uri="{BB962C8B-B14F-4D97-AF65-F5344CB8AC3E}">
        <p14:creationId xmlns:p14="http://schemas.microsoft.com/office/powerpoint/2010/main" val="32256002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6"/>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120406" y="6423497"/>
            <a:ext cx="233395"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2285788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oxygen"/>
          <a:ea typeface="oxygen"/>
          <a:cs typeface="oxygen"/>
          <a:sym typeface="oxygen"/>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rweb.org/collaborate-learn/webinars/fv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irweb.org/docs/default-source/documents-for-pages/webinars/fvt-example-institution-workbook.xlsx?sfvrsn=486bb0be_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fsapartners.ed.gov/knowledge-center/topics/financial-value-transparency-and-gainful-employment-information/frequently-asked-questions"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fsapartners.ed.gov/knowledge-center/library/electronic-announcements/2024-04-12/nslds-professional-access-nslds-financial-value-transparency-and-gainful-employment-reports-updated-april-22-202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fsapartners.ed.gov/knowledge-center/topics/financial-value-transparency-and-gainful-employment-informati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nces.ed.gov/ipeds/cipcode/default.aspx" TargetMode="External"/><Relationship Id="rId5" Type="http://schemas.openxmlformats.org/officeDocument/2006/relationships/hyperlink" Target="https://fsapartners.ed.gov/sites/default/files/attachments/nsldsmaterials/NSLDSGainfulEmploymentUserGuide.pdf" TargetMode="External"/><Relationship Id="rId4" Type="http://schemas.openxmlformats.org/officeDocument/2006/relationships/hyperlink" Target="https://fsapartners.ed.gov/knowledge-center/library/dear-colleague-letters/2024-03-29/regulatory-requirements-financial-value-transparency-and-gainful-employmen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blogs.ed.ac.uk/staffpridenetwork/2020/05/01/lgbtq-resources-during-covid-19/"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hyperlink" Target="https://www.statista.com/statistics/184248/mean-earnings-by-educational-attainment-and-gend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B5524"/>
            </a:gs>
            <a:gs pos="48602">
              <a:srgbClr val="94AFD1"/>
            </a:gs>
            <a:gs pos="24000">
              <a:schemeClr val="accent1">
                <a:lumMod val="45000"/>
                <a:lumOff val="55000"/>
              </a:schemeClr>
            </a:gs>
            <a:gs pos="70000">
              <a:schemeClr val="accent4">
                <a:lumMod val="75000"/>
              </a:schemeClr>
            </a:gs>
            <a:gs pos="83000">
              <a:srgbClr val="7030A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21877" y="2204915"/>
            <a:ext cx="7772400" cy="1333500"/>
          </a:xfrm>
        </p:spPr>
        <p:txBody>
          <a:bodyPr>
            <a:noAutofit/>
          </a:bodyPr>
          <a:lstStyle/>
          <a:p>
            <a:pPr algn="ctr">
              <a:buClr>
                <a:schemeClr val="dk1"/>
              </a:buClr>
              <a:buSzPct val="111111"/>
            </a:pPr>
            <a:r>
              <a:rPr lang="en-US" sz="3600" dirty="0"/>
              <a:t>Financial Value Transparency and</a:t>
            </a:r>
            <a:br>
              <a:rPr lang="en-US" sz="3600" dirty="0"/>
            </a:br>
            <a:r>
              <a:rPr lang="en-US" sz="3600" dirty="0"/>
              <a:t>Gainful Employment Update </a:t>
            </a:r>
            <a:br>
              <a:rPr lang="en-US" sz="3600" dirty="0"/>
            </a:br>
            <a:r>
              <a:rPr lang="en-US" sz="3600" dirty="0"/>
              <a:t>April 2024</a:t>
            </a:r>
            <a:endParaRPr lang="en-US" sz="2800" dirty="0"/>
          </a:p>
        </p:txBody>
      </p:sp>
      <p:sp>
        <p:nvSpPr>
          <p:cNvPr id="3" name="Title 1">
            <a:extLst>
              <a:ext uri="{FF2B5EF4-FFF2-40B4-BE49-F238E27FC236}">
                <a16:creationId xmlns:a16="http://schemas.microsoft.com/office/drawing/2014/main" id="{89439A9D-CA26-F58D-480A-89882E4CAFC1}"/>
              </a:ext>
            </a:extLst>
          </p:cNvPr>
          <p:cNvSpPr txBox="1">
            <a:spLocks/>
          </p:cNvSpPr>
          <p:nvPr/>
        </p:nvSpPr>
        <p:spPr>
          <a:xfrm>
            <a:off x="2209800" y="5003114"/>
            <a:ext cx="7772400" cy="13325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tx1"/>
                </a:solidFill>
                <a:latin typeface="Franklin Gothic Demi Cond" panose="020B0706030402020204" pitchFamily="34" charset="0"/>
                <a:ea typeface="+mj-ea"/>
                <a:cs typeface="+mj-cs"/>
              </a:defRPr>
            </a:lvl1pPr>
          </a:lstStyle>
          <a:p>
            <a:pPr>
              <a:spcBef>
                <a:spcPts val="1000"/>
              </a:spcBef>
              <a:buClr>
                <a:schemeClr val="dk1"/>
              </a:buClr>
              <a:buSzPts val="2595"/>
            </a:pPr>
            <a:r>
              <a:rPr lang="en-US" sz="1800" dirty="0"/>
              <a:t>Daniel Barkowitz, AVP Financial Assistance &amp; Student Employment, University of Miami</a:t>
            </a:r>
          </a:p>
        </p:txBody>
      </p:sp>
    </p:spTree>
    <p:extLst>
      <p:ext uri="{BB962C8B-B14F-4D97-AF65-F5344CB8AC3E}">
        <p14:creationId xmlns:p14="http://schemas.microsoft.com/office/powerpoint/2010/main" val="12988934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rgbClr val="8FA751"/>
              </a:buClr>
              <a:buSzPct val="100000"/>
            </a:pPr>
            <a:r>
              <a:rPr lang="en-US" dirty="0"/>
              <a:t>GE Overview: Campus Implementation</a:t>
            </a:r>
            <a:endParaRPr dirty="0"/>
          </a:p>
        </p:txBody>
      </p:sp>
      <p:sp>
        <p:nvSpPr>
          <p:cNvPr id="2" name="Text Placeholder 1"/>
          <p:cNvSpPr>
            <a:spLocks noGrp="1"/>
          </p:cNvSpPr>
          <p:nvPr>
            <p:ph type="body" idx="4294967295"/>
          </p:nvPr>
        </p:nvSpPr>
        <p:spPr>
          <a:xfrm>
            <a:off x="2368062" y="2166056"/>
            <a:ext cx="7796213" cy="4019550"/>
          </a:xfrm>
        </p:spPr>
        <p:txBody>
          <a:bodyPr>
            <a:normAutofit/>
          </a:bodyPr>
          <a:lstStyle/>
          <a:p>
            <a:r>
              <a:rPr lang="en-US" sz="2400" dirty="0"/>
              <a:t>Inform campus leadership of program value “audit”</a:t>
            </a:r>
          </a:p>
          <a:p>
            <a:r>
              <a:rPr lang="en-US" sz="2400" dirty="0"/>
              <a:t>Consult with campus institutional research team</a:t>
            </a:r>
          </a:p>
          <a:p>
            <a:r>
              <a:rPr lang="en-US" sz="2400" dirty="0"/>
              <a:t>Attend training events with partners beyond NASFAA and the FAA’s</a:t>
            </a:r>
          </a:p>
          <a:p>
            <a:r>
              <a:rPr lang="en-US" sz="2400" dirty="0"/>
              <a:t>Associate of Institutional Research (AIR) has great stuff</a:t>
            </a:r>
          </a:p>
          <a:p>
            <a:r>
              <a:rPr lang="en-US" sz="2400" dirty="0">
                <a:hlinkClick r:id="rId3"/>
              </a:rPr>
              <a:t>https://www.airweb.org/collaborate-learn/webinars/fvt</a:t>
            </a:r>
            <a:r>
              <a:rPr lang="en-US" sz="2400" dirty="0"/>
              <a:t> </a:t>
            </a:r>
          </a:p>
          <a:p>
            <a:r>
              <a:rPr lang="en-US" sz="2400" dirty="0">
                <a:hlinkClick r:id="rId4"/>
              </a:rPr>
              <a:t>https://www.airweb.org/docs/default-source/documents-for-pages/webinars/fvt-example-institution-workbook.xlsx?sfvrsn=486bb0be_1</a:t>
            </a:r>
            <a:r>
              <a:rPr lang="en-US" sz="2400" dirty="0"/>
              <a:t> </a:t>
            </a:r>
          </a:p>
          <a:p>
            <a:endParaRPr lang="en-US" sz="2400" dirty="0"/>
          </a:p>
        </p:txBody>
      </p:sp>
    </p:spTree>
    <p:extLst>
      <p:ext uri="{BB962C8B-B14F-4D97-AF65-F5344CB8AC3E}">
        <p14:creationId xmlns:p14="http://schemas.microsoft.com/office/powerpoint/2010/main" val="39847430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Campus Implementation</a:t>
            </a:r>
            <a:br>
              <a:rPr lang="en-US" dirty="0"/>
            </a:br>
            <a:endParaRPr dirty="0"/>
          </a:p>
        </p:txBody>
      </p:sp>
      <p:sp>
        <p:nvSpPr>
          <p:cNvPr id="2" name="Text Placeholder 1"/>
          <p:cNvSpPr>
            <a:spLocks noGrp="1"/>
          </p:cNvSpPr>
          <p:nvPr>
            <p:ph type="body" idx="4294967295"/>
          </p:nvPr>
        </p:nvSpPr>
        <p:spPr>
          <a:xfrm>
            <a:off x="2286000" y="1807186"/>
            <a:ext cx="7796213" cy="4656137"/>
          </a:xfrm>
        </p:spPr>
        <p:txBody>
          <a:bodyPr>
            <a:normAutofit/>
          </a:bodyPr>
          <a:lstStyle/>
          <a:p>
            <a:r>
              <a:rPr lang="en-US" dirty="0"/>
              <a:t>Campus-wide responsibility like Federal Program Participation Agreement (PPA) for Title IV Aid </a:t>
            </a:r>
          </a:p>
          <a:p>
            <a:r>
              <a:rPr lang="en-US" dirty="0"/>
              <a:t>Multiple campus departments may be involved, but the big three are… </a:t>
            </a:r>
          </a:p>
          <a:p>
            <a:pPr lvl="1"/>
            <a:r>
              <a:rPr lang="en-US" dirty="0"/>
              <a:t>Institutional Research, Financial Aid, Registrar</a:t>
            </a:r>
          </a:p>
          <a:p>
            <a:r>
              <a:rPr lang="en-US" dirty="0"/>
              <a:t>Others: </a:t>
            </a:r>
          </a:p>
          <a:p>
            <a:pPr lvl="1"/>
            <a:r>
              <a:rPr lang="en-US" dirty="0"/>
              <a:t>Student Accounts, Admissions, Career Services</a:t>
            </a:r>
          </a:p>
          <a:p>
            <a:pPr lvl="1"/>
            <a:r>
              <a:rPr lang="en-US" dirty="0"/>
              <a:t>Provost/Accreditation/Licensure Experts</a:t>
            </a:r>
          </a:p>
          <a:p>
            <a:pPr lvl="1"/>
            <a:r>
              <a:rPr lang="en-US" dirty="0"/>
              <a:t>Compliance and Consumer Information Experts</a:t>
            </a:r>
          </a:p>
          <a:p>
            <a:endParaRPr lang="en-US" dirty="0"/>
          </a:p>
        </p:txBody>
      </p:sp>
    </p:spTree>
    <p:extLst>
      <p:ext uri="{BB962C8B-B14F-4D97-AF65-F5344CB8AC3E}">
        <p14:creationId xmlns:p14="http://schemas.microsoft.com/office/powerpoint/2010/main" val="24697169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rgbClr val="8FA751"/>
              </a:buClr>
              <a:buSzPct val="100000"/>
            </a:pPr>
            <a:r>
              <a:rPr lang="en-US" dirty="0"/>
              <a:t>GE Overview: AIR Template – How Many Fields Per Office?</a:t>
            </a:r>
            <a:endParaRPr dirty="0"/>
          </a:p>
        </p:txBody>
      </p:sp>
      <p:pic>
        <p:nvPicPr>
          <p:cNvPr id="5" name="Picture 4"/>
          <p:cNvPicPr>
            <a:picLocks noChangeAspect="1"/>
          </p:cNvPicPr>
          <p:nvPr/>
        </p:nvPicPr>
        <p:blipFill>
          <a:blip r:embed="rId3"/>
          <a:stretch>
            <a:fillRect/>
          </a:stretch>
        </p:blipFill>
        <p:spPr>
          <a:xfrm>
            <a:off x="1055996" y="1758711"/>
            <a:ext cx="10031103" cy="4916570"/>
          </a:xfrm>
          <a:prstGeom prst="rect">
            <a:avLst/>
          </a:prstGeom>
        </p:spPr>
      </p:pic>
    </p:spTree>
    <p:extLst>
      <p:ext uri="{BB962C8B-B14F-4D97-AF65-F5344CB8AC3E}">
        <p14:creationId xmlns:p14="http://schemas.microsoft.com/office/powerpoint/2010/main" val="21410989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8" name="Google Shape;205;p2"/>
          <p:cNvSpPr txBox="1"/>
          <p:nvPr/>
        </p:nvSpPr>
        <p:spPr>
          <a:xfrm>
            <a:off x="2533841" y="2210722"/>
            <a:ext cx="7684216" cy="2723800"/>
          </a:xfrm>
          <a:prstGeom prst="rect">
            <a:avLst/>
          </a:prstGeom>
          <a:noFill/>
          <a:ln>
            <a:noFill/>
          </a:ln>
        </p:spPr>
        <p:txBody>
          <a:bodyPr spcFirstLastPara="1" wrap="square" lIns="68569" tIns="68569" rIns="68569" bIns="68569" anchor="t" anchorCtr="0">
            <a:spAutoFit/>
          </a:bodyPr>
          <a:lstStyle/>
          <a:p>
            <a:r>
              <a:rPr lang="en-US" sz="2800" dirty="0">
                <a:solidFill>
                  <a:srgbClr val="17232E"/>
                </a:solidFill>
                <a:highlight>
                  <a:srgbClr val="FFFFFF"/>
                </a:highlight>
              </a:rPr>
              <a:t>“The FVT regulations are designed to improve the quality and availability of information provided directly to students about the costs, sources of financial aid, and outcomes of students enrolled in all title IV, HEA (Title IV) eligible programs.”</a:t>
            </a:r>
            <a:endParaRPr sz="2800" dirty="0"/>
          </a:p>
        </p:txBody>
      </p:sp>
      <p:sp>
        <p:nvSpPr>
          <p:cNvPr id="9" name="TextBox 8">
            <a:extLst>
              <a:ext uri="{FF2B5EF4-FFF2-40B4-BE49-F238E27FC236}">
                <a16:creationId xmlns:a16="http://schemas.microsoft.com/office/drawing/2014/main" id="{08AA2048-A4D3-6E08-78E9-708CB7219771}"/>
              </a:ext>
            </a:extLst>
          </p:cNvPr>
          <p:cNvSpPr txBox="1"/>
          <p:nvPr/>
        </p:nvSpPr>
        <p:spPr>
          <a:xfrm>
            <a:off x="7583425" y="4693920"/>
            <a:ext cx="582211" cy="369332"/>
          </a:xfrm>
          <a:prstGeom prst="rect">
            <a:avLst/>
          </a:prstGeom>
          <a:noFill/>
        </p:spPr>
        <p:txBody>
          <a:bodyPr wrap="none" rtlCol="0">
            <a:spAutoFit/>
          </a:bodyPr>
          <a:lstStyle/>
          <a:p>
            <a:r>
              <a:rPr lang="en-US" dirty="0"/>
              <a:t>-ED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Reporting Overview: the “What”</a:t>
            </a:r>
            <a:endParaRPr dirty="0"/>
          </a:p>
        </p:txBody>
      </p:sp>
      <p:sp>
        <p:nvSpPr>
          <p:cNvPr id="211" name="Google Shape;211;p15"/>
          <p:cNvSpPr txBox="1">
            <a:spLocks noGrp="1"/>
          </p:cNvSpPr>
          <p:nvPr>
            <p:ph idx="4294967295"/>
          </p:nvPr>
        </p:nvSpPr>
        <p:spPr>
          <a:xfrm>
            <a:off x="820615" y="2017713"/>
            <a:ext cx="8686799" cy="4500318"/>
          </a:xfrm>
          <a:prstGeom prst="rect">
            <a:avLst/>
          </a:prstGeom>
          <a:noFill/>
          <a:ln>
            <a:noFill/>
          </a:ln>
        </p:spPr>
        <p:txBody>
          <a:bodyPr spcFirstLastPara="1" vert="horz" wrap="square" lIns="68569" tIns="34275" rIns="68569" bIns="34275" rtlCol="0" anchor="t" anchorCtr="0">
            <a:noAutofit/>
          </a:bodyPr>
          <a:lstStyle/>
          <a:p>
            <a:pPr marL="342900" indent="-245745">
              <a:lnSpc>
                <a:spcPct val="80000"/>
              </a:lnSpc>
              <a:buClr>
                <a:schemeClr val="dk1"/>
              </a:buClr>
              <a:buSzPts val="1560"/>
            </a:pPr>
            <a:r>
              <a:rPr lang="en-US" sz="2000" dirty="0"/>
              <a:t>Officially under “Financial Value Transparency”</a:t>
            </a:r>
            <a:endParaRPr sz="2000" dirty="0"/>
          </a:p>
          <a:p>
            <a:pPr lvl="1" indent="-245745">
              <a:lnSpc>
                <a:spcPct val="80000"/>
              </a:lnSpc>
              <a:buSzPts val="1560"/>
            </a:pPr>
            <a:r>
              <a:rPr lang="en-US" sz="1800" dirty="0"/>
              <a:t>‘GE’ refers to certain types of programs </a:t>
            </a:r>
            <a:endParaRPr sz="1800" dirty="0"/>
          </a:p>
          <a:p>
            <a:pPr lvl="1" indent="-245745">
              <a:lnSpc>
                <a:spcPct val="80000"/>
              </a:lnSpc>
              <a:buSzPts val="1560"/>
            </a:pPr>
            <a:r>
              <a:rPr lang="en-US" sz="1800" dirty="0"/>
              <a:t>AND the ‘accountability framework’  </a:t>
            </a:r>
            <a:endParaRPr sz="1800" dirty="0"/>
          </a:p>
          <a:p>
            <a:pPr lvl="1" indent="-245745">
              <a:lnSpc>
                <a:spcPct val="80000"/>
              </a:lnSpc>
              <a:buSzPts val="1560"/>
            </a:pPr>
            <a:r>
              <a:rPr lang="en-US" sz="1800" dirty="0"/>
              <a:t>FVT is the reporting and the disclosure</a:t>
            </a:r>
            <a:endParaRPr sz="1800" dirty="0"/>
          </a:p>
          <a:p>
            <a:pPr marL="342900">
              <a:lnSpc>
                <a:spcPct val="80000"/>
              </a:lnSpc>
              <a:buClr>
                <a:schemeClr val="dk1"/>
              </a:buClr>
              <a:buSzPts val="1260"/>
              <a:buNone/>
            </a:pPr>
            <a:endParaRPr sz="1200" dirty="0"/>
          </a:p>
          <a:p>
            <a:pPr marL="342900" indent="-245745">
              <a:lnSpc>
                <a:spcPct val="80000"/>
              </a:lnSpc>
              <a:buSzPts val="1560"/>
            </a:pPr>
            <a:r>
              <a:rPr lang="en-US" sz="1800" dirty="0"/>
              <a:t>For all GE and “Eligible Non-GE” programs</a:t>
            </a:r>
            <a:endParaRPr sz="1800" dirty="0"/>
          </a:p>
          <a:p>
            <a:pPr lvl="1" indent="-245745">
              <a:lnSpc>
                <a:spcPct val="80000"/>
              </a:lnSpc>
              <a:buClr>
                <a:schemeClr val="dk1"/>
              </a:buClr>
              <a:buSzPts val="1560"/>
            </a:pPr>
            <a:r>
              <a:rPr lang="en-US" sz="1800" dirty="0"/>
              <a:t>Program data</a:t>
            </a:r>
            <a:endParaRPr sz="1800" dirty="0"/>
          </a:p>
          <a:p>
            <a:pPr lvl="1" indent="-245745">
              <a:lnSpc>
                <a:spcPct val="80000"/>
              </a:lnSpc>
              <a:buClr>
                <a:schemeClr val="dk1"/>
              </a:buClr>
              <a:buSzPts val="1560"/>
            </a:pPr>
            <a:r>
              <a:rPr lang="en-US" sz="1800" dirty="0"/>
              <a:t>Title IV Student: Cost, enrollment, aid data</a:t>
            </a:r>
            <a:endParaRPr sz="1800" dirty="0"/>
          </a:p>
          <a:p>
            <a:pPr lvl="1" indent="-245745">
              <a:lnSpc>
                <a:spcPct val="80000"/>
              </a:lnSpc>
              <a:buClr>
                <a:schemeClr val="dk1"/>
              </a:buClr>
              <a:buSzPts val="1560"/>
            </a:pPr>
            <a:r>
              <a:rPr lang="en-US" sz="1800" dirty="0"/>
              <a:t>Student Completer/Withdraw data </a:t>
            </a:r>
            <a:endParaRPr sz="1800" dirty="0"/>
          </a:p>
          <a:p>
            <a:pPr marL="342900">
              <a:lnSpc>
                <a:spcPct val="80000"/>
              </a:lnSpc>
              <a:buClr>
                <a:schemeClr val="dk1"/>
              </a:buClr>
              <a:buSzPts val="1260"/>
              <a:buNone/>
            </a:pPr>
            <a:endParaRPr sz="1200" dirty="0"/>
          </a:p>
          <a:p>
            <a:pPr marL="342900" indent="-245745">
              <a:lnSpc>
                <a:spcPct val="80000"/>
              </a:lnSpc>
              <a:buClr>
                <a:schemeClr val="dk1"/>
              </a:buClr>
              <a:buSzPts val="1560"/>
            </a:pPr>
            <a:r>
              <a:rPr lang="en-US" sz="2000" dirty="0"/>
              <a:t>Used to</a:t>
            </a:r>
            <a:endParaRPr sz="2000" dirty="0"/>
          </a:p>
          <a:p>
            <a:pPr lvl="1" indent="-245745">
              <a:lnSpc>
                <a:spcPct val="80000"/>
              </a:lnSpc>
              <a:spcBef>
                <a:spcPts val="375"/>
              </a:spcBef>
              <a:buSzPts val="1560"/>
            </a:pPr>
            <a:r>
              <a:rPr lang="en-US" sz="1800" dirty="0"/>
              <a:t>Create ED’s future consumer info website (July 1, 2026 or beyond or never)</a:t>
            </a:r>
            <a:endParaRPr sz="1800" dirty="0"/>
          </a:p>
          <a:p>
            <a:pPr lvl="1" indent="-245745">
              <a:lnSpc>
                <a:spcPct val="80000"/>
              </a:lnSpc>
              <a:spcBef>
                <a:spcPts val="375"/>
              </a:spcBef>
              <a:buSzPts val="1560"/>
            </a:pPr>
            <a:r>
              <a:rPr lang="en-US" sz="1800" dirty="0"/>
              <a:t>Provide all non-income information ED will use for EP &amp; D/E metrics</a:t>
            </a:r>
            <a:endParaRPr sz="1800" dirty="0"/>
          </a:p>
          <a:p>
            <a:pPr lvl="1" indent="-171450">
              <a:lnSpc>
                <a:spcPct val="80000"/>
              </a:lnSpc>
              <a:spcBef>
                <a:spcPts val="375"/>
              </a:spcBef>
              <a:buSzPts val="1260"/>
              <a:buNone/>
            </a:pPr>
            <a:endParaRPr sz="1600" dirty="0"/>
          </a:p>
        </p:txBody>
      </p:sp>
      <p:pic>
        <p:nvPicPr>
          <p:cNvPr id="212" name="Google Shape;212;p15" descr="Education Department finalizes gainful-employment rule"/>
          <p:cNvPicPr preferRelativeResize="0"/>
          <p:nvPr/>
        </p:nvPicPr>
        <p:blipFill rotWithShape="1">
          <a:blip r:embed="rId3">
            <a:alphaModFix/>
          </a:blip>
          <a:srcRect/>
          <a:stretch/>
        </p:blipFill>
        <p:spPr>
          <a:xfrm>
            <a:off x="9208664" y="2987263"/>
            <a:ext cx="2305706" cy="1534350"/>
          </a:xfrm>
          <a:prstGeom prst="rect">
            <a:avLst/>
          </a:prstGeom>
          <a:noFill/>
          <a:ln>
            <a:noFill/>
          </a:ln>
        </p:spPr>
      </p:pic>
    </p:spTree>
    <p:extLst>
      <p:ext uri="{BB962C8B-B14F-4D97-AF65-F5344CB8AC3E}">
        <p14:creationId xmlns:p14="http://schemas.microsoft.com/office/powerpoint/2010/main" val="5597116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c9445e01fc_0_0"/>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Reporting Overview: the “What”</a:t>
            </a:r>
            <a:endParaRPr dirty="0"/>
          </a:p>
        </p:txBody>
      </p:sp>
      <p:pic>
        <p:nvPicPr>
          <p:cNvPr id="219" name="Google Shape;219;g2c9445e01fc_0_0"/>
          <p:cNvPicPr preferRelativeResize="0"/>
          <p:nvPr/>
        </p:nvPicPr>
        <p:blipFill>
          <a:blip r:embed="rId3">
            <a:alphaModFix/>
          </a:blip>
          <a:stretch>
            <a:fillRect/>
          </a:stretch>
        </p:blipFill>
        <p:spPr>
          <a:xfrm>
            <a:off x="4623281" y="5242144"/>
            <a:ext cx="5633774" cy="530006"/>
          </a:xfrm>
          <a:prstGeom prst="rect">
            <a:avLst/>
          </a:prstGeom>
          <a:noFill/>
          <a:ln>
            <a:noFill/>
          </a:ln>
        </p:spPr>
      </p:pic>
      <p:sp>
        <p:nvSpPr>
          <p:cNvPr id="220" name="Google Shape;220;g2c9445e01fc_0_0"/>
          <p:cNvSpPr txBox="1"/>
          <p:nvPr/>
        </p:nvSpPr>
        <p:spPr>
          <a:xfrm>
            <a:off x="1739760" y="2193743"/>
            <a:ext cx="2687175" cy="438559"/>
          </a:xfrm>
          <a:prstGeom prst="rect">
            <a:avLst/>
          </a:prstGeom>
          <a:noFill/>
          <a:ln>
            <a:noFill/>
          </a:ln>
        </p:spPr>
        <p:txBody>
          <a:bodyPr spcFirstLastPara="1" wrap="square" lIns="68569" tIns="68569" rIns="68569" bIns="68569" anchor="t" anchorCtr="0">
            <a:spAutoFit/>
          </a:bodyPr>
          <a:lstStyle/>
          <a:p>
            <a:r>
              <a:rPr lang="en-US" sz="1950" dirty="0">
                <a:solidFill>
                  <a:schemeClr val="dk1"/>
                </a:solidFill>
                <a:latin typeface="Cambria"/>
                <a:ea typeface="Cambria"/>
                <a:cs typeface="Cambria"/>
                <a:sym typeface="Cambria"/>
              </a:rPr>
              <a:t>Exempt programs:</a:t>
            </a:r>
            <a:endParaRPr sz="1950" dirty="0">
              <a:solidFill>
                <a:schemeClr val="dk1"/>
              </a:solidFill>
              <a:latin typeface="Cambria"/>
              <a:ea typeface="Cambria"/>
              <a:cs typeface="Cambria"/>
              <a:sym typeface="Cambria"/>
            </a:endParaRPr>
          </a:p>
        </p:txBody>
      </p:sp>
      <p:sp>
        <p:nvSpPr>
          <p:cNvPr id="221" name="Google Shape;221;g2c9445e01fc_0_0"/>
          <p:cNvSpPr/>
          <p:nvPr/>
        </p:nvSpPr>
        <p:spPr>
          <a:xfrm rot="-2253135">
            <a:off x="4086126" y="4434769"/>
            <a:ext cx="721716" cy="36083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endParaRPr sz="1350" dirty="0">
              <a:highlight>
                <a:srgbClr val="FF0000"/>
              </a:highlight>
              <a:latin typeface="Cambria"/>
              <a:ea typeface="Cambria"/>
              <a:cs typeface="Cambria"/>
              <a:sym typeface="Cambria"/>
            </a:endParaRPr>
          </a:p>
        </p:txBody>
      </p:sp>
      <p:sp>
        <p:nvSpPr>
          <p:cNvPr id="222" name="Google Shape;222;g2c9445e01fc_0_0"/>
          <p:cNvSpPr txBox="1"/>
          <p:nvPr/>
        </p:nvSpPr>
        <p:spPr>
          <a:xfrm>
            <a:off x="2208376" y="4878713"/>
            <a:ext cx="2229075" cy="1027182"/>
          </a:xfrm>
          <a:prstGeom prst="rect">
            <a:avLst/>
          </a:prstGeom>
          <a:noFill/>
          <a:ln>
            <a:noFill/>
          </a:ln>
        </p:spPr>
        <p:txBody>
          <a:bodyPr spcFirstLastPara="1" wrap="square" lIns="68569" tIns="68569" rIns="68569" bIns="68569" anchor="t" anchorCtr="0">
            <a:spAutoFit/>
          </a:bodyPr>
          <a:lstStyle/>
          <a:p>
            <a:r>
              <a:rPr lang="en-US" sz="1725" dirty="0">
                <a:solidFill>
                  <a:schemeClr val="dk1"/>
                </a:solidFill>
                <a:latin typeface="Cambria"/>
                <a:ea typeface="Cambria"/>
                <a:cs typeface="Cambria"/>
                <a:sym typeface="Cambria"/>
              </a:rPr>
              <a:t>Note: </a:t>
            </a:r>
            <a:r>
              <a:rPr lang="en-US" sz="1350" dirty="0">
                <a:solidFill>
                  <a:schemeClr val="dk1"/>
                </a:solidFill>
                <a:latin typeface="Cambria"/>
                <a:ea typeface="Cambria"/>
                <a:cs typeface="Cambria"/>
                <a:sym typeface="Cambria"/>
              </a:rPr>
              <a:t>This does NOT include 2 year degree programs which are covered in 34 CFR 668.8(c)(1)</a:t>
            </a:r>
            <a:endParaRPr sz="1350" dirty="0">
              <a:solidFill>
                <a:schemeClr val="dk1"/>
              </a:solidFill>
              <a:latin typeface="Cambria"/>
              <a:ea typeface="Cambria"/>
              <a:cs typeface="Cambria"/>
              <a:sym typeface="Cambria"/>
            </a:endParaRPr>
          </a:p>
        </p:txBody>
      </p:sp>
      <p:sp>
        <p:nvSpPr>
          <p:cNvPr id="2" name="TextBox 1">
            <a:extLst>
              <a:ext uri="{FF2B5EF4-FFF2-40B4-BE49-F238E27FC236}">
                <a16:creationId xmlns:a16="http://schemas.microsoft.com/office/drawing/2014/main" id="{3D38F8DB-BB16-19CA-D7A0-3E29ED1791EE}"/>
              </a:ext>
            </a:extLst>
          </p:cNvPr>
          <p:cNvSpPr txBox="1"/>
          <p:nvPr/>
        </p:nvSpPr>
        <p:spPr>
          <a:xfrm>
            <a:off x="4872760" y="1704951"/>
            <a:ext cx="5134815" cy="3416320"/>
          </a:xfrm>
          <a:prstGeom prst="rect">
            <a:avLst/>
          </a:prstGeom>
          <a:noFill/>
        </p:spPr>
        <p:txBody>
          <a:bodyPr wrap="square" rtlCol="0">
            <a:spAutoFit/>
          </a:bodyPr>
          <a:lstStyle/>
          <a:p>
            <a:r>
              <a:rPr lang="en-US" dirty="0"/>
              <a:t>Programs that offer a credential but exempt:</a:t>
            </a:r>
          </a:p>
          <a:p>
            <a:pPr marL="285750" indent="-285750">
              <a:buFont typeface="Arial" panose="020B0604020202020204" pitchFamily="34" charset="0"/>
              <a:buChar char="•"/>
            </a:pPr>
            <a:r>
              <a:rPr lang="en-US" dirty="0"/>
              <a:t>Comprehensive Transition &amp; Postsecondary (CTP)</a:t>
            </a:r>
          </a:p>
          <a:p>
            <a:pPr marL="285750" indent="-285750">
              <a:buFont typeface="Arial" panose="020B0604020202020204" pitchFamily="34" charset="0"/>
              <a:buChar char="•"/>
            </a:pPr>
            <a:r>
              <a:rPr lang="en-US" dirty="0"/>
              <a:t>Prison Education Programs (PEP)</a:t>
            </a:r>
          </a:p>
          <a:p>
            <a:endParaRPr lang="en-US" dirty="0"/>
          </a:p>
          <a:p>
            <a:r>
              <a:rPr lang="en-US" dirty="0"/>
              <a:t>Programs that do not offer a credential:</a:t>
            </a:r>
          </a:p>
          <a:p>
            <a:pPr marL="285750" indent="-285750">
              <a:buFont typeface="Arial" panose="020B0604020202020204" pitchFamily="34" charset="0"/>
              <a:buChar char="•"/>
            </a:pPr>
            <a:r>
              <a:rPr lang="en-US" dirty="0"/>
              <a:t>Post-bac teacher cert w/ no credential awarded</a:t>
            </a:r>
          </a:p>
          <a:p>
            <a:pPr marL="285750" indent="-285750">
              <a:buFont typeface="Arial" panose="020B0604020202020204" pitchFamily="34" charset="0"/>
              <a:buChar char="•"/>
            </a:pPr>
            <a:r>
              <a:rPr lang="en-US" dirty="0"/>
              <a:t>Preparatory Coursework</a:t>
            </a:r>
          </a:p>
          <a:p>
            <a:pPr marL="285750" indent="-285750">
              <a:buFont typeface="Arial" panose="020B0604020202020204" pitchFamily="34" charset="0"/>
              <a:buChar char="•"/>
            </a:pPr>
            <a:r>
              <a:rPr lang="en-US" dirty="0"/>
              <a:t>“Programs at least two academic years in length acceptable for full credit toward a Bachelors” </a:t>
            </a:r>
            <a:r>
              <a:rPr lang="en-US" sz="1400" dirty="0"/>
              <a:t>(34 CFR 668.8(c)(2)</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c9445e01fc_0_8"/>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Reporting Overview: example programs</a:t>
            </a:r>
            <a:endParaRPr dirty="0"/>
          </a:p>
        </p:txBody>
      </p:sp>
      <p:sp>
        <p:nvSpPr>
          <p:cNvPr id="228" name="Google Shape;228;g2c9445e01fc_0_8"/>
          <p:cNvSpPr txBox="1"/>
          <p:nvPr/>
        </p:nvSpPr>
        <p:spPr>
          <a:xfrm>
            <a:off x="4720444" y="2125370"/>
            <a:ext cx="2648700" cy="3361725"/>
          </a:xfrm>
          <a:prstGeom prst="rect">
            <a:avLst/>
          </a:prstGeom>
          <a:noFill/>
          <a:ln w="9525" cap="flat" cmpd="sng">
            <a:solidFill>
              <a:srgbClr val="00FF00"/>
            </a:solidFill>
            <a:prstDash val="solid"/>
            <a:round/>
            <a:headEnd type="none" w="sm" len="sm"/>
            <a:tailEnd type="none" w="sm" len="sm"/>
          </a:ln>
        </p:spPr>
        <p:txBody>
          <a:bodyPr spcFirstLastPara="1" wrap="square" lIns="68569" tIns="68569" rIns="68569" bIns="68569" anchor="t" anchorCtr="0">
            <a:noAutofit/>
          </a:bodyPr>
          <a:lstStyle/>
          <a:p>
            <a:r>
              <a:rPr lang="en-US" sz="2025" u="sng" dirty="0">
                <a:solidFill>
                  <a:schemeClr val="dk1"/>
                </a:solidFill>
                <a:latin typeface="Cambria"/>
                <a:ea typeface="Cambria"/>
                <a:cs typeface="Cambria"/>
                <a:sym typeface="Cambria"/>
              </a:rPr>
              <a:t>GE</a:t>
            </a:r>
            <a:endParaRPr sz="2025" u="sng" dirty="0">
              <a:solidFill>
                <a:schemeClr val="dk1"/>
              </a:solidFill>
              <a:latin typeface="Cambria"/>
              <a:ea typeface="Cambria"/>
              <a:cs typeface="Cambria"/>
              <a:sym typeface="Cambria"/>
            </a:endParaRPr>
          </a:p>
          <a:p>
            <a:pPr marL="342900"/>
            <a:endParaRPr sz="2025" dirty="0">
              <a:solidFill>
                <a:schemeClr val="dk1"/>
              </a:solidFill>
              <a:latin typeface="Cambria"/>
              <a:ea typeface="Cambria"/>
              <a:cs typeface="Cambria"/>
              <a:sym typeface="Cambria"/>
            </a:endParaRPr>
          </a:p>
          <a:p>
            <a:pPr marL="342900" indent="-300038">
              <a:buClr>
                <a:schemeClr val="dk1"/>
              </a:buClr>
              <a:buSzPts val="2700"/>
              <a:buFont typeface="Cambria"/>
              <a:buChar char="●"/>
            </a:pPr>
            <a:r>
              <a:rPr lang="en-US" sz="2025" dirty="0">
                <a:solidFill>
                  <a:schemeClr val="dk1"/>
                </a:solidFill>
                <a:latin typeface="Cambria"/>
                <a:ea typeface="Cambria"/>
                <a:cs typeface="Cambria"/>
                <a:sym typeface="Cambria"/>
              </a:rPr>
              <a:t>2 year certificates</a:t>
            </a:r>
            <a:endParaRPr sz="2025"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Auto Collision Repair Cert</a:t>
            </a:r>
            <a:endParaRPr dirty="0">
              <a:solidFill>
                <a:schemeClr val="dk1"/>
              </a:solidFill>
              <a:latin typeface="Cambria"/>
              <a:ea typeface="Cambria"/>
              <a:cs typeface="Cambria"/>
              <a:sym typeface="Cambria"/>
            </a:endParaRPr>
          </a:p>
          <a:p>
            <a:pPr marL="685800" lvl="1" indent="-300038">
              <a:buClr>
                <a:schemeClr val="dk1"/>
              </a:buClr>
              <a:buSzPts val="2700"/>
              <a:buFont typeface="Cambria"/>
              <a:buChar char="○"/>
            </a:pPr>
            <a:r>
              <a:rPr lang="en-US" dirty="0">
                <a:solidFill>
                  <a:schemeClr val="dk1"/>
                </a:solidFill>
                <a:latin typeface="Cambria"/>
                <a:ea typeface="Cambria"/>
                <a:cs typeface="Cambria"/>
                <a:sym typeface="Cambria"/>
              </a:rPr>
              <a:t>Aviation Maint</a:t>
            </a:r>
            <a:r>
              <a:rPr lang="en-US" sz="2025" dirty="0">
                <a:solidFill>
                  <a:schemeClr val="dk1"/>
                </a:solidFill>
                <a:latin typeface="Cambria"/>
                <a:ea typeface="Cambria"/>
                <a:cs typeface="Cambria"/>
                <a:sym typeface="Cambria"/>
              </a:rPr>
              <a:t>.</a:t>
            </a:r>
            <a:endParaRPr sz="2025" dirty="0">
              <a:solidFill>
                <a:schemeClr val="dk1"/>
              </a:solidFill>
              <a:latin typeface="Cambria"/>
              <a:ea typeface="Cambria"/>
              <a:cs typeface="Cambria"/>
              <a:sym typeface="Cambria"/>
            </a:endParaRPr>
          </a:p>
          <a:p>
            <a:pPr marL="342900" indent="-300038">
              <a:buClr>
                <a:schemeClr val="dk1"/>
              </a:buClr>
              <a:buSzPts val="2700"/>
              <a:buFont typeface="Cambria"/>
              <a:buChar char="●"/>
            </a:pPr>
            <a:r>
              <a:rPr lang="en-US" sz="2025" dirty="0">
                <a:solidFill>
                  <a:schemeClr val="dk1"/>
                </a:solidFill>
                <a:latin typeface="Cambria"/>
                <a:ea typeface="Cambria"/>
                <a:cs typeface="Cambria"/>
                <a:sym typeface="Cambria"/>
              </a:rPr>
              <a:t>1 year certificates</a:t>
            </a:r>
            <a:endParaRPr sz="2025"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Accounting Clerk</a:t>
            </a:r>
            <a:endParaRPr dirty="0">
              <a:solidFill>
                <a:schemeClr val="dk1"/>
              </a:solidFill>
              <a:latin typeface="Cambria"/>
              <a:ea typeface="Cambria"/>
              <a:cs typeface="Cambria"/>
              <a:sym typeface="Cambria"/>
            </a:endParaRPr>
          </a:p>
          <a:p>
            <a:pPr marL="342900" indent="-300038">
              <a:buClr>
                <a:schemeClr val="dk1"/>
              </a:buClr>
              <a:buSzPts val="2700"/>
              <a:buFont typeface="Cambria"/>
              <a:buChar char="●"/>
            </a:pPr>
            <a:r>
              <a:rPr lang="en-US" sz="2025" dirty="0">
                <a:solidFill>
                  <a:schemeClr val="dk1"/>
                </a:solidFill>
                <a:latin typeface="Cambria"/>
                <a:ea typeface="Cambria"/>
                <a:cs typeface="Cambria"/>
                <a:sym typeface="Cambria"/>
              </a:rPr>
              <a:t>&lt;1 year certs</a:t>
            </a:r>
            <a:endParaRPr sz="2025"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Building Constr.</a:t>
            </a:r>
            <a:endParaRPr dirty="0">
              <a:solidFill>
                <a:schemeClr val="dk1"/>
              </a:solidFill>
              <a:latin typeface="Cambria"/>
              <a:ea typeface="Cambria"/>
              <a:cs typeface="Cambria"/>
              <a:sym typeface="Cambria"/>
            </a:endParaRPr>
          </a:p>
          <a:p>
            <a:pPr marL="685800"/>
            <a:endParaRPr sz="1350" dirty="0"/>
          </a:p>
        </p:txBody>
      </p:sp>
      <p:sp>
        <p:nvSpPr>
          <p:cNvPr id="229" name="Google Shape;229;g2c9445e01fc_0_8"/>
          <p:cNvSpPr txBox="1"/>
          <p:nvPr/>
        </p:nvSpPr>
        <p:spPr>
          <a:xfrm>
            <a:off x="1771463" y="2125370"/>
            <a:ext cx="2648700" cy="3361725"/>
          </a:xfrm>
          <a:prstGeom prst="rect">
            <a:avLst/>
          </a:prstGeom>
          <a:noFill/>
          <a:ln w="9525" cap="flat" cmpd="sng">
            <a:solidFill>
              <a:srgbClr val="00FF00"/>
            </a:solidFill>
            <a:prstDash val="solid"/>
            <a:round/>
            <a:headEnd type="none" w="sm" len="sm"/>
            <a:tailEnd type="none" w="sm" len="sm"/>
          </a:ln>
        </p:spPr>
        <p:txBody>
          <a:bodyPr spcFirstLastPara="1" wrap="square" lIns="68569" tIns="68569" rIns="68569" bIns="68569" anchor="t" anchorCtr="0">
            <a:noAutofit/>
          </a:bodyPr>
          <a:lstStyle/>
          <a:p>
            <a:r>
              <a:rPr lang="en-US" sz="2025" u="sng" dirty="0">
                <a:solidFill>
                  <a:schemeClr val="dk1"/>
                </a:solidFill>
                <a:latin typeface="Cambria"/>
                <a:ea typeface="Cambria"/>
                <a:cs typeface="Cambria"/>
                <a:sym typeface="Cambria"/>
              </a:rPr>
              <a:t>Eligible non-GE</a:t>
            </a:r>
            <a:endParaRPr sz="2025" u="sng" dirty="0">
              <a:solidFill>
                <a:schemeClr val="dk1"/>
              </a:solidFill>
              <a:latin typeface="Cambria"/>
              <a:ea typeface="Cambria"/>
              <a:cs typeface="Cambria"/>
              <a:sym typeface="Cambria"/>
            </a:endParaRPr>
          </a:p>
          <a:p>
            <a:endParaRPr sz="2025" dirty="0">
              <a:solidFill>
                <a:schemeClr val="dk1"/>
              </a:solidFill>
              <a:latin typeface="Cambria"/>
              <a:ea typeface="Cambria"/>
              <a:cs typeface="Cambria"/>
              <a:sym typeface="Cambria"/>
            </a:endParaRPr>
          </a:p>
          <a:p>
            <a:pPr marL="342900" indent="-295275">
              <a:buClr>
                <a:schemeClr val="dk1"/>
              </a:buClr>
              <a:buSzPts val="2600"/>
              <a:buFont typeface="Cambria"/>
              <a:buChar char="●"/>
            </a:pPr>
            <a:r>
              <a:rPr lang="en-US" sz="1950" dirty="0">
                <a:solidFill>
                  <a:schemeClr val="dk1"/>
                </a:solidFill>
                <a:latin typeface="Cambria"/>
                <a:ea typeface="Cambria"/>
                <a:cs typeface="Cambria"/>
                <a:sym typeface="Cambria"/>
              </a:rPr>
              <a:t>Associates Degrees</a:t>
            </a:r>
            <a:endParaRPr sz="1950"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Auto Collision Repair AAS</a:t>
            </a:r>
            <a:endParaRPr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Nursing</a:t>
            </a:r>
            <a:endParaRPr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Building Constr.</a:t>
            </a:r>
            <a:endParaRPr dirty="0">
              <a:solidFill>
                <a:schemeClr val="dk1"/>
              </a:solidFill>
              <a:latin typeface="Cambria"/>
              <a:ea typeface="Cambria"/>
              <a:cs typeface="Cambria"/>
              <a:sym typeface="Cambria"/>
            </a:endParaRPr>
          </a:p>
          <a:p>
            <a:pPr marL="342900" indent="-295275">
              <a:buClr>
                <a:schemeClr val="dk1"/>
              </a:buClr>
              <a:buSzPts val="2600"/>
              <a:buFont typeface="Cambria"/>
              <a:buChar char="●"/>
            </a:pPr>
            <a:r>
              <a:rPr lang="en-US" sz="1950" dirty="0">
                <a:solidFill>
                  <a:schemeClr val="dk1"/>
                </a:solidFill>
                <a:latin typeface="Cambria"/>
                <a:ea typeface="Cambria"/>
                <a:cs typeface="Cambria"/>
                <a:sym typeface="Cambria"/>
              </a:rPr>
              <a:t>Transfer Degrees</a:t>
            </a:r>
            <a:endParaRPr sz="1950"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University Xfer</a:t>
            </a:r>
            <a:endParaRPr dirty="0">
              <a:solidFill>
                <a:schemeClr val="dk1"/>
              </a:solidFill>
              <a:latin typeface="Cambria"/>
              <a:ea typeface="Cambria"/>
              <a:cs typeface="Cambria"/>
              <a:sym typeface="Cambria"/>
            </a:endParaRPr>
          </a:p>
          <a:p>
            <a:pPr marL="685800" lvl="1" indent="-285750">
              <a:buClr>
                <a:schemeClr val="dk1"/>
              </a:buClr>
              <a:buSzPts val="2400"/>
              <a:buFont typeface="Cambria"/>
              <a:buChar char="○"/>
            </a:pPr>
            <a:r>
              <a:rPr lang="en-US" dirty="0">
                <a:solidFill>
                  <a:schemeClr val="dk1"/>
                </a:solidFill>
                <a:latin typeface="Cambria"/>
                <a:ea typeface="Cambria"/>
                <a:cs typeface="Cambria"/>
                <a:sym typeface="Cambria"/>
              </a:rPr>
              <a:t>AAOT</a:t>
            </a:r>
            <a:endParaRPr dirty="0">
              <a:solidFill>
                <a:schemeClr val="dk1"/>
              </a:solidFill>
              <a:latin typeface="Cambria"/>
              <a:ea typeface="Cambria"/>
              <a:cs typeface="Cambria"/>
              <a:sym typeface="Cambria"/>
            </a:endParaRPr>
          </a:p>
          <a:p>
            <a:pPr marL="342900"/>
            <a:endParaRPr sz="1350" dirty="0"/>
          </a:p>
        </p:txBody>
      </p:sp>
      <p:sp>
        <p:nvSpPr>
          <p:cNvPr id="230" name="Google Shape;230;g2c9445e01fc_0_8"/>
          <p:cNvSpPr txBox="1"/>
          <p:nvPr/>
        </p:nvSpPr>
        <p:spPr>
          <a:xfrm>
            <a:off x="7572319" y="2125370"/>
            <a:ext cx="2967750" cy="3361725"/>
          </a:xfrm>
          <a:prstGeom prst="rect">
            <a:avLst/>
          </a:prstGeom>
          <a:noFill/>
          <a:ln w="9525" cap="flat" cmpd="sng">
            <a:solidFill>
              <a:srgbClr val="FF0000"/>
            </a:solidFill>
            <a:prstDash val="solid"/>
            <a:round/>
            <a:headEnd type="none" w="sm" len="sm"/>
            <a:tailEnd type="none" w="sm" len="sm"/>
          </a:ln>
        </p:spPr>
        <p:txBody>
          <a:bodyPr spcFirstLastPara="1" wrap="square" lIns="68569" tIns="68569" rIns="68569" bIns="68569" anchor="t" anchorCtr="0">
            <a:noAutofit/>
          </a:bodyPr>
          <a:lstStyle/>
          <a:p>
            <a:r>
              <a:rPr lang="en-US" sz="2100" u="sng" dirty="0">
                <a:solidFill>
                  <a:schemeClr val="dk1"/>
                </a:solidFill>
                <a:latin typeface="Cambria"/>
                <a:ea typeface="Cambria"/>
                <a:cs typeface="Cambria"/>
                <a:sym typeface="Cambria"/>
              </a:rPr>
              <a:t>Neither:</a:t>
            </a:r>
            <a:endParaRPr sz="2100" u="sng" dirty="0">
              <a:solidFill>
                <a:schemeClr val="dk1"/>
              </a:solidFill>
              <a:latin typeface="Cambria"/>
              <a:ea typeface="Cambria"/>
              <a:cs typeface="Cambria"/>
              <a:sym typeface="Cambria"/>
            </a:endParaRPr>
          </a:p>
          <a:p>
            <a:pPr marL="342900"/>
            <a:endParaRPr sz="1950" dirty="0">
              <a:solidFill>
                <a:schemeClr val="dk1"/>
              </a:solidFill>
              <a:latin typeface="Cambria"/>
              <a:ea typeface="Cambria"/>
              <a:cs typeface="Cambria"/>
              <a:sym typeface="Cambria"/>
            </a:endParaRPr>
          </a:p>
          <a:p>
            <a:pPr marL="342900" indent="-295275">
              <a:buClr>
                <a:schemeClr val="dk1"/>
              </a:buClr>
              <a:buSzPts val="2600"/>
              <a:buFont typeface="Cambria"/>
              <a:buChar char="●"/>
            </a:pPr>
            <a:r>
              <a:rPr lang="en-US" sz="1950" dirty="0">
                <a:solidFill>
                  <a:schemeClr val="dk1"/>
                </a:solidFill>
                <a:latin typeface="Cambria"/>
                <a:ea typeface="Cambria"/>
                <a:cs typeface="Cambria"/>
                <a:sym typeface="Cambria"/>
              </a:rPr>
              <a:t>Preparatory Coursework</a:t>
            </a:r>
            <a:endParaRPr sz="1950" dirty="0">
              <a:solidFill>
                <a:schemeClr val="dk1"/>
              </a:solidFill>
              <a:latin typeface="Cambria"/>
              <a:ea typeface="Cambria"/>
              <a:cs typeface="Cambria"/>
              <a:sym typeface="Cambria"/>
            </a:endParaRPr>
          </a:p>
          <a:p>
            <a:pPr marL="342900" indent="-295275">
              <a:buClr>
                <a:schemeClr val="dk1"/>
              </a:buClr>
              <a:buSzPts val="2600"/>
              <a:buFont typeface="Cambria"/>
              <a:buChar char="●"/>
            </a:pPr>
            <a:r>
              <a:rPr lang="en-US" sz="1950" dirty="0">
                <a:solidFill>
                  <a:schemeClr val="dk1"/>
                </a:solidFill>
                <a:latin typeface="Cambria"/>
                <a:ea typeface="Cambria"/>
                <a:cs typeface="Cambria"/>
                <a:sym typeface="Cambria"/>
              </a:rPr>
              <a:t>Non-credit programs</a:t>
            </a:r>
            <a:endParaRPr sz="1950" dirty="0">
              <a:solidFill>
                <a:schemeClr val="dk1"/>
              </a:solidFill>
              <a:latin typeface="Cambria"/>
              <a:ea typeface="Cambria"/>
              <a:cs typeface="Cambria"/>
              <a:sym typeface="Cambria"/>
            </a:endParaRPr>
          </a:p>
          <a:p>
            <a:pPr marL="342900" indent="-295275">
              <a:buClr>
                <a:schemeClr val="dk1"/>
              </a:buClr>
              <a:buSzPts val="2600"/>
              <a:buFont typeface="Cambria"/>
              <a:buChar char="●"/>
            </a:pPr>
            <a:r>
              <a:rPr lang="en-US" sz="1950" dirty="0">
                <a:solidFill>
                  <a:schemeClr val="dk1"/>
                </a:solidFill>
                <a:latin typeface="Cambria"/>
                <a:ea typeface="Cambria"/>
                <a:cs typeface="Cambria"/>
                <a:sym typeface="Cambria"/>
              </a:rPr>
              <a:t>Community Ed</a:t>
            </a:r>
            <a:endParaRPr sz="1950" dirty="0">
              <a:solidFill>
                <a:schemeClr val="dk1"/>
              </a:solidFill>
              <a:latin typeface="Cambria"/>
              <a:ea typeface="Cambria"/>
              <a:cs typeface="Cambria"/>
              <a:sym typeface="Cambria"/>
            </a:endParaRPr>
          </a:p>
          <a:p>
            <a:pPr marL="342900" indent="-295275">
              <a:buClr>
                <a:schemeClr val="dk1"/>
              </a:buClr>
              <a:buSzPts val="2600"/>
              <a:buFont typeface="Cambria"/>
              <a:buChar char="●"/>
            </a:pPr>
            <a:r>
              <a:rPr lang="en-US" sz="1950" dirty="0">
                <a:solidFill>
                  <a:schemeClr val="dk1"/>
                </a:solidFill>
                <a:latin typeface="Cambria"/>
                <a:ea typeface="Cambria"/>
                <a:cs typeface="Cambria"/>
                <a:sym typeface="Cambria"/>
              </a:rPr>
              <a:t>&lt;15 weeks / 24 quarter credits</a:t>
            </a:r>
            <a:endParaRPr sz="1950" dirty="0">
              <a:solidFill>
                <a:schemeClr val="dk1"/>
              </a:solidFill>
              <a:latin typeface="Cambria"/>
              <a:ea typeface="Cambria"/>
              <a:cs typeface="Cambria"/>
              <a:sym typeface="Cambria"/>
            </a:endParaRPr>
          </a:p>
          <a:p>
            <a:pPr marL="342900"/>
            <a:endParaRPr sz="2025" dirty="0">
              <a:solidFill>
                <a:schemeClr val="dk1"/>
              </a:solidFill>
              <a:latin typeface="Cambria"/>
              <a:ea typeface="Cambria"/>
              <a:cs typeface="Cambria"/>
              <a:sym typeface="Cambria"/>
            </a:endParaRPr>
          </a:p>
          <a:p>
            <a:endParaRPr sz="2100" dirty="0">
              <a:solidFill>
                <a:schemeClr val="dk1"/>
              </a:solidFill>
              <a:latin typeface="Cambria"/>
              <a:ea typeface="Cambria"/>
              <a:cs typeface="Cambria"/>
              <a:sym typeface="Cambria"/>
            </a:endParaRPr>
          </a:p>
          <a:p>
            <a:endParaRPr sz="2100" dirty="0">
              <a:solidFill>
                <a:schemeClr val="dk1"/>
              </a:solidFill>
              <a:latin typeface="Cambria"/>
              <a:ea typeface="Cambria"/>
              <a:cs typeface="Cambria"/>
              <a:sym typeface="Cambria"/>
            </a:endParaRPr>
          </a:p>
          <a:p>
            <a:endParaRPr sz="2100" dirty="0">
              <a:solidFill>
                <a:schemeClr val="dk1"/>
              </a:solidFill>
              <a:latin typeface="Cambria"/>
              <a:ea typeface="Cambria"/>
              <a:cs typeface="Cambria"/>
              <a:sym typeface="Cambria"/>
            </a:endParaRPr>
          </a:p>
        </p:txBody>
      </p:sp>
      <p:sp>
        <p:nvSpPr>
          <p:cNvPr id="231" name="Google Shape;231;g2c9445e01fc_0_8"/>
          <p:cNvSpPr txBox="1"/>
          <p:nvPr/>
        </p:nvSpPr>
        <p:spPr>
          <a:xfrm>
            <a:off x="5378607" y="5477066"/>
            <a:ext cx="1684350" cy="630920"/>
          </a:xfrm>
          <a:prstGeom prst="rect">
            <a:avLst/>
          </a:prstGeom>
          <a:noFill/>
          <a:ln>
            <a:noFill/>
          </a:ln>
        </p:spPr>
        <p:txBody>
          <a:bodyPr spcFirstLastPara="1" wrap="square" lIns="68569" tIns="68569" rIns="68569" bIns="68569" anchor="t" anchorCtr="0">
            <a:spAutoFit/>
          </a:bodyPr>
          <a:lstStyle/>
          <a:p>
            <a:r>
              <a:rPr lang="en-US" sz="3200" dirty="0">
                <a:solidFill>
                  <a:schemeClr val="dk1"/>
                </a:solidFill>
                <a:latin typeface="Modern Love" panose="04090805081005020601" pitchFamily="82" charset="0"/>
                <a:ea typeface="Permanent Marker"/>
                <a:cs typeface="Permanent Marker"/>
                <a:sym typeface="Permanent Marker"/>
              </a:rPr>
              <a:t>Report!</a:t>
            </a:r>
            <a:endParaRPr sz="3200" dirty="0">
              <a:solidFill>
                <a:schemeClr val="dk1"/>
              </a:solidFill>
              <a:latin typeface="Modern Love" panose="04090805081005020601" pitchFamily="82" charset="0"/>
              <a:ea typeface="Permanent Marker"/>
              <a:cs typeface="Permanent Marker"/>
              <a:sym typeface="Permanent Marker"/>
            </a:endParaRPr>
          </a:p>
        </p:txBody>
      </p:sp>
      <p:sp>
        <p:nvSpPr>
          <p:cNvPr id="232" name="Google Shape;232;g2c9445e01fc_0_8"/>
          <p:cNvSpPr txBox="1"/>
          <p:nvPr/>
        </p:nvSpPr>
        <p:spPr>
          <a:xfrm>
            <a:off x="7686304" y="5476953"/>
            <a:ext cx="2870649" cy="630920"/>
          </a:xfrm>
          <a:prstGeom prst="rect">
            <a:avLst/>
          </a:prstGeom>
          <a:noFill/>
          <a:ln>
            <a:noFill/>
          </a:ln>
        </p:spPr>
        <p:txBody>
          <a:bodyPr spcFirstLastPara="1" wrap="square" lIns="68569" tIns="68569" rIns="68569" bIns="68569" anchor="t" anchorCtr="0">
            <a:spAutoFit/>
          </a:bodyPr>
          <a:lstStyle/>
          <a:p>
            <a:r>
              <a:rPr lang="en-US" sz="3200" dirty="0">
                <a:solidFill>
                  <a:schemeClr val="dk1"/>
                </a:solidFill>
                <a:latin typeface="Modern Love" panose="04090805081005020601" pitchFamily="82" charset="0"/>
                <a:ea typeface="Permanent Marker"/>
                <a:cs typeface="Permanent Marker"/>
                <a:sym typeface="Permanent Marker"/>
              </a:rPr>
              <a:t>Don’t Report!</a:t>
            </a:r>
            <a:endParaRPr sz="3200" dirty="0">
              <a:solidFill>
                <a:schemeClr val="dk1"/>
              </a:solidFill>
              <a:latin typeface="Modern Love" panose="04090805081005020601" pitchFamily="82" charset="0"/>
              <a:ea typeface="Permanent Marker"/>
              <a:cs typeface="Permanent Marker"/>
              <a:sym typeface="Permanent Marker"/>
            </a:endParaRPr>
          </a:p>
        </p:txBody>
      </p:sp>
      <p:sp>
        <p:nvSpPr>
          <p:cNvPr id="233" name="Google Shape;233;g2c9445e01fc_0_8"/>
          <p:cNvSpPr txBox="1"/>
          <p:nvPr/>
        </p:nvSpPr>
        <p:spPr>
          <a:xfrm rot="-408">
            <a:off x="2523156" y="5477066"/>
            <a:ext cx="1896975" cy="630920"/>
          </a:xfrm>
          <a:prstGeom prst="rect">
            <a:avLst/>
          </a:prstGeom>
          <a:noFill/>
          <a:ln>
            <a:noFill/>
          </a:ln>
        </p:spPr>
        <p:txBody>
          <a:bodyPr spcFirstLastPara="1" wrap="square" lIns="68569" tIns="68569" rIns="68569" bIns="68569" anchor="t" anchorCtr="0">
            <a:spAutoFit/>
          </a:bodyPr>
          <a:lstStyle/>
          <a:p>
            <a:r>
              <a:rPr lang="en-US" sz="3200" dirty="0">
                <a:solidFill>
                  <a:schemeClr val="dk1"/>
                </a:solidFill>
                <a:latin typeface="Modern Love" panose="04090805081005020601" pitchFamily="82" charset="0"/>
                <a:ea typeface="Permanent Marker"/>
                <a:cs typeface="Permanent Marker"/>
                <a:sym typeface="Permanent Marker"/>
              </a:rPr>
              <a:t>Report!</a:t>
            </a:r>
            <a:endParaRPr sz="3200" dirty="0">
              <a:solidFill>
                <a:schemeClr val="dk1"/>
              </a:solidFill>
              <a:latin typeface="Modern Love" panose="04090805081005020601" pitchFamily="82" charset="0"/>
              <a:ea typeface="Permanent Marker"/>
              <a:cs typeface="Permanent Marker"/>
              <a:sym typeface="Permanent Marke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a:t>
            </a:r>
            <a:endParaRPr dirty="0"/>
          </a:p>
          <a:p>
            <a:pPr>
              <a:buClr>
                <a:schemeClr val="dk1"/>
              </a:buClr>
              <a:buSzPts val="1800"/>
            </a:pPr>
            <a:r>
              <a:rPr lang="en-US" dirty="0"/>
              <a:t>Part 1: Programs</a:t>
            </a:r>
            <a:endParaRPr dirty="0"/>
          </a:p>
        </p:txBody>
      </p:sp>
      <p:sp>
        <p:nvSpPr>
          <p:cNvPr id="262" name="Google Shape;262;p16"/>
          <p:cNvSpPr txBox="1">
            <a:spLocks noGrp="1"/>
          </p:cNvSpPr>
          <p:nvPr>
            <p:ph idx="4294967295"/>
          </p:nvPr>
        </p:nvSpPr>
        <p:spPr>
          <a:xfrm>
            <a:off x="2508738" y="2141401"/>
            <a:ext cx="7886700" cy="3262312"/>
          </a:xfrm>
          <a:prstGeom prst="rect">
            <a:avLst/>
          </a:prstGeom>
          <a:noFill/>
          <a:ln>
            <a:noFill/>
          </a:ln>
        </p:spPr>
        <p:txBody>
          <a:bodyPr spcFirstLastPara="1" vert="horz" wrap="square" lIns="68569" tIns="34275" rIns="68569" bIns="34275" rtlCol="0" anchor="t" anchorCtr="0">
            <a:normAutofit fontScale="92500"/>
          </a:bodyPr>
          <a:lstStyle/>
          <a:p>
            <a:pPr marL="385763" indent="-410650">
              <a:buSzPts val="2323"/>
              <a:buFont typeface="Arial"/>
              <a:buAutoNum type="arabicPeriod"/>
            </a:pPr>
            <a:r>
              <a:rPr lang="en-US" dirty="0"/>
              <a:t>Program name, CIP code, credential level, and length</a:t>
            </a:r>
            <a:endParaRPr dirty="0"/>
          </a:p>
          <a:p>
            <a:pPr marL="385763" indent="-410650">
              <a:buSzPts val="2323"/>
              <a:buFont typeface="Arial"/>
              <a:buAutoNum type="arabicPeriod"/>
            </a:pPr>
            <a:r>
              <a:rPr lang="en-US" dirty="0">
                <a:highlight>
                  <a:srgbClr val="FFFF00"/>
                </a:highlight>
              </a:rPr>
              <a:t>Total # of weeks in the academic year</a:t>
            </a:r>
            <a:endParaRPr dirty="0">
              <a:highlight>
                <a:srgbClr val="FFFF00"/>
              </a:highlight>
            </a:endParaRPr>
          </a:p>
          <a:p>
            <a:pPr marL="385763" indent="-410650">
              <a:buSzPts val="2323"/>
              <a:buFont typeface="Arial"/>
              <a:buAutoNum type="arabicPeriod"/>
            </a:pPr>
            <a:r>
              <a:rPr lang="en-US" dirty="0"/>
              <a:t>Whether the program is </a:t>
            </a:r>
            <a:r>
              <a:rPr lang="en-US" u="sng" dirty="0"/>
              <a:t>programmatically accredited</a:t>
            </a:r>
            <a:r>
              <a:rPr lang="en-US" dirty="0"/>
              <a:t> and, if so, name of the accrediting agency</a:t>
            </a:r>
            <a:endParaRPr dirty="0"/>
          </a:p>
          <a:p>
            <a:pPr marL="385763" indent="-410650">
              <a:buSzPts val="2323"/>
              <a:buFont typeface="Arial"/>
              <a:buAutoNum type="arabicPeriod"/>
            </a:pPr>
            <a:r>
              <a:rPr lang="en-US" dirty="0"/>
              <a:t>Whether the program meets licensure requirements or prepares students to sit for a licensure examination in a particular occupation for each State in the institution’s metropolitan statistical area</a:t>
            </a:r>
            <a:endParaRPr dirty="0"/>
          </a:p>
          <a:p>
            <a:pPr marL="385763" indent="-410650">
              <a:buSzPts val="2323"/>
              <a:buFont typeface="Arial"/>
              <a:buAutoNum type="arabicPeriod"/>
            </a:pPr>
            <a:r>
              <a:rPr lang="en-US" dirty="0"/>
              <a:t>The total number of students enrolled in the program during the most recently completed award year, </a:t>
            </a:r>
            <a:r>
              <a:rPr lang="en-US" u="sng" dirty="0"/>
              <a:t>including both recipients and non-recipients of title IV, HEA funds</a:t>
            </a:r>
            <a:endParaRPr u="sng" dirty="0"/>
          </a:p>
          <a:p>
            <a:pPr marL="0" indent="0">
              <a:buNone/>
            </a:pPr>
            <a:endParaRPr dirty="0"/>
          </a:p>
        </p:txBody>
      </p:sp>
      <p:sp>
        <p:nvSpPr>
          <p:cNvPr id="264" name="Google Shape;264;p16"/>
          <p:cNvSpPr txBox="1"/>
          <p:nvPr/>
        </p:nvSpPr>
        <p:spPr>
          <a:xfrm>
            <a:off x="5058282" y="5403713"/>
            <a:ext cx="5572125" cy="369310"/>
          </a:xfrm>
          <a:prstGeom prst="rect">
            <a:avLst/>
          </a:prstGeom>
          <a:noFill/>
          <a:ln>
            <a:noFill/>
          </a:ln>
        </p:spPr>
        <p:txBody>
          <a:bodyPr spcFirstLastPara="1" wrap="square" lIns="68569" tIns="68569" rIns="68569" bIns="68569" anchor="t" anchorCtr="0">
            <a:spAutoFit/>
          </a:bodyPr>
          <a:lstStyle/>
          <a:p>
            <a:r>
              <a:rPr lang="en-US" sz="1500" dirty="0">
                <a:solidFill>
                  <a:schemeClr val="dk1"/>
                </a:solidFill>
                <a:highlight>
                  <a:srgbClr val="FFFF00"/>
                </a:highlight>
                <a:latin typeface="Cambria"/>
                <a:ea typeface="Cambria"/>
                <a:cs typeface="Cambria"/>
                <a:sym typeface="Cambria"/>
              </a:rPr>
              <a:t>Yellow means it’s included in GEN-24-04 but wasn’t in the regs</a:t>
            </a:r>
            <a:endParaRPr sz="1500" dirty="0">
              <a:solidFill>
                <a:schemeClr val="dk1"/>
              </a:solidFill>
              <a:highlight>
                <a:srgbClr val="FFFF00"/>
              </a:highlight>
              <a:latin typeface="Cambria"/>
              <a:ea typeface="Cambria"/>
              <a:cs typeface="Cambria"/>
              <a:sym typeface="Cambria"/>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c9445e01fc_0_2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a:t>
            </a:r>
            <a:endParaRPr dirty="0"/>
          </a:p>
          <a:p>
            <a:pPr>
              <a:buClr>
                <a:schemeClr val="dk1"/>
              </a:buClr>
              <a:buSzPts val="1800"/>
            </a:pPr>
            <a:r>
              <a:rPr lang="en-US" dirty="0"/>
              <a:t>Part 1: Programs</a:t>
            </a:r>
            <a:endParaRPr dirty="0"/>
          </a:p>
        </p:txBody>
      </p:sp>
      <p:sp>
        <p:nvSpPr>
          <p:cNvPr id="270" name="Google Shape;270;g2c9445e01fc_0_22"/>
          <p:cNvSpPr txBox="1">
            <a:spLocks noGrp="1"/>
          </p:cNvSpPr>
          <p:nvPr>
            <p:ph idx="4294967295"/>
          </p:nvPr>
        </p:nvSpPr>
        <p:spPr>
          <a:xfrm>
            <a:off x="2297723" y="2227263"/>
            <a:ext cx="7886700" cy="3262312"/>
          </a:xfrm>
          <a:prstGeom prst="rect">
            <a:avLst/>
          </a:prstGeom>
          <a:noFill/>
          <a:ln>
            <a:noFill/>
          </a:ln>
        </p:spPr>
        <p:txBody>
          <a:bodyPr spcFirstLastPara="1" vert="horz" wrap="square" lIns="68569" tIns="34275" rIns="68569" bIns="34275" rtlCol="0" anchor="t" anchorCtr="0">
            <a:normAutofit/>
          </a:bodyPr>
          <a:lstStyle/>
          <a:p>
            <a:pPr marL="0" indent="0">
              <a:buNone/>
            </a:pPr>
            <a:endParaRPr dirty="0">
              <a:highlight>
                <a:srgbClr val="FFFF00"/>
              </a:highlight>
            </a:endParaRPr>
          </a:p>
          <a:p>
            <a:pPr marL="0" indent="0">
              <a:buNone/>
            </a:pPr>
            <a:r>
              <a:rPr lang="en-US" dirty="0">
                <a:highlight>
                  <a:srgbClr val="FFFF00"/>
                </a:highlight>
              </a:rPr>
              <a:t>6. Total number of graduates who took a licensure exam</a:t>
            </a:r>
            <a:endParaRPr dirty="0">
              <a:highlight>
                <a:srgbClr val="FFFF00"/>
              </a:highlight>
            </a:endParaRPr>
          </a:p>
          <a:p>
            <a:pPr marL="0" indent="0">
              <a:buNone/>
            </a:pPr>
            <a:r>
              <a:rPr lang="en-US" dirty="0">
                <a:highlight>
                  <a:srgbClr val="FFFF00"/>
                </a:highlight>
              </a:rPr>
              <a:t>7. Total number of those who passed said licensure exam</a:t>
            </a:r>
            <a:endParaRPr dirty="0">
              <a:highlight>
                <a:srgbClr val="FFFF00"/>
              </a:highlight>
            </a:endParaRPr>
          </a:p>
          <a:p>
            <a:pPr marL="0" indent="0">
              <a:buNone/>
            </a:pPr>
            <a:r>
              <a:rPr lang="en-US" dirty="0">
                <a:highlight>
                  <a:srgbClr val="FFFF00"/>
                </a:highlight>
              </a:rPr>
              <a:t>8. Question pertinent only to For-profit degree programs*</a:t>
            </a:r>
            <a:endParaRPr dirty="0">
              <a:highlight>
                <a:srgbClr val="FFFF00"/>
              </a:highlight>
            </a:endParaRPr>
          </a:p>
          <a:p>
            <a:pPr marL="0" indent="0">
              <a:buClr>
                <a:schemeClr val="dk1"/>
              </a:buClr>
              <a:buSzPts val="1100"/>
              <a:buNone/>
            </a:pPr>
            <a:r>
              <a:rPr lang="en-US" dirty="0"/>
              <a:t>9. Whether the program is a qualifying graduate program whose students are required to complete postgraduate training programs, as described in the definition under § 668.2;**</a:t>
            </a:r>
            <a:endParaRPr dirty="0"/>
          </a:p>
        </p:txBody>
      </p:sp>
      <p:sp>
        <p:nvSpPr>
          <p:cNvPr id="272" name="Google Shape;272;g2c9445e01fc_0_22"/>
          <p:cNvSpPr txBox="1"/>
          <p:nvPr/>
        </p:nvSpPr>
        <p:spPr>
          <a:xfrm>
            <a:off x="5908126" y="4907401"/>
            <a:ext cx="4759875" cy="830975"/>
          </a:xfrm>
          <a:prstGeom prst="rect">
            <a:avLst/>
          </a:prstGeom>
          <a:noFill/>
          <a:ln>
            <a:noFill/>
          </a:ln>
        </p:spPr>
        <p:txBody>
          <a:bodyPr spcFirstLastPara="1" wrap="square" lIns="68569" tIns="68569" rIns="68569" bIns="68569" anchor="t" anchorCtr="0">
            <a:spAutoFit/>
          </a:bodyPr>
          <a:lstStyle/>
          <a:p>
            <a:r>
              <a:rPr lang="en-US" sz="1500" dirty="0">
                <a:solidFill>
                  <a:schemeClr val="dk1"/>
                </a:solidFill>
                <a:latin typeface="Cambria"/>
                <a:ea typeface="Cambria"/>
                <a:cs typeface="Cambria"/>
                <a:sym typeface="Cambria"/>
              </a:rPr>
              <a:t>*There is a narrow exception for certain for-profit degree programs to fall outside GE</a:t>
            </a:r>
            <a:br>
              <a:rPr lang="en-US" sz="1500" dirty="0">
                <a:solidFill>
                  <a:schemeClr val="dk1"/>
                </a:solidFill>
                <a:latin typeface="Cambria"/>
                <a:ea typeface="Cambria"/>
                <a:cs typeface="Cambria"/>
                <a:sym typeface="Cambria"/>
              </a:rPr>
            </a:br>
            <a:r>
              <a:rPr lang="en-US" sz="1500" dirty="0">
                <a:solidFill>
                  <a:schemeClr val="dk1"/>
                </a:solidFill>
                <a:latin typeface="Cambria"/>
                <a:ea typeface="Cambria"/>
                <a:cs typeface="Cambria"/>
                <a:sym typeface="Cambria"/>
              </a:rPr>
              <a:t>**We’ll get to why this is relevant </a:t>
            </a:r>
            <a:endParaRPr sz="1500" dirty="0">
              <a:solidFill>
                <a:schemeClr val="dk1"/>
              </a:solidFill>
              <a:latin typeface="Cambria"/>
              <a:ea typeface="Cambria"/>
              <a:cs typeface="Cambria"/>
              <a:sym typeface="Cambria"/>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ct val="40909"/>
            </a:pPr>
            <a:r>
              <a:rPr lang="en-US" dirty="0"/>
              <a:t>FVT 2024 Reporting Elements : </a:t>
            </a:r>
            <a:br>
              <a:rPr lang="en-US" dirty="0"/>
            </a:br>
            <a:r>
              <a:rPr lang="en-US" dirty="0"/>
              <a:t>Part 2: All Title IV Students</a:t>
            </a:r>
            <a:endParaRPr dirty="0"/>
          </a:p>
          <a:p>
            <a:pPr>
              <a:buClr>
                <a:schemeClr val="dk1"/>
              </a:buClr>
              <a:buSzPct val="40909"/>
            </a:pPr>
            <a:endParaRPr dirty="0"/>
          </a:p>
        </p:txBody>
      </p:sp>
      <p:sp>
        <p:nvSpPr>
          <p:cNvPr id="278" name="Google Shape;278;p20"/>
          <p:cNvSpPr txBox="1">
            <a:spLocks noGrp="1"/>
          </p:cNvSpPr>
          <p:nvPr>
            <p:ph idx="4294967295"/>
          </p:nvPr>
        </p:nvSpPr>
        <p:spPr>
          <a:xfrm>
            <a:off x="3586687" y="1903408"/>
            <a:ext cx="7886700" cy="3263900"/>
          </a:xfrm>
          <a:prstGeom prst="rect">
            <a:avLst/>
          </a:prstGeom>
          <a:noFill/>
          <a:ln>
            <a:noFill/>
          </a:ln>
        </p:spPr>
        <p:txBody>
          <a:bodyPr spcFirstLastPara="1" vert="horz" wrap="square" lIns="68569" tIns="34275" rIns="68569" bIns="34275" rtlCol="0" anchor="t" anchorCtr="0">
            <a:normAutofit lnSpcReduction="10000"/>
          </a:bodyPr>
          <a:lstStyle/>
          <a:p>
            <a:pPr marL="342900" indent="-257175">
              <a:buClr>
                <a:schemeClr val="dk1"/>
              </a:buClr>
              <a:buSzPts val="1800"/>
            </a:pPr>
            <a:r>
              <a:rPr lang="en-US" dirty="0"/>
              <a:t>(i) Information needed to identify the student and the institution; </a:t>
            </a:r>
            <a:endParaRPr dirty="0"/>
          </a:p>
          <a:p>
            <a:pPr marL="342900" indent="-257175">
              <a:buClr>
                <a:schemeClr val="dk1"/>
              </a:buClr>
              <a:buSzPts val="1800"/>
            </a:pPr>
            <a:r>
              <a:rPr lang="en-US" dirty="0"/>
              <a:t>(ii) The date the student initially enrolled in the program</a:t>
            </a:r>
            <a:endParaRPr dirty="0"/>
          </a:p>
          <a:p>
            <a:pPr lvl="1" indent="-257175">
              <a:buClr>
                <a:schemeClr val="dk1"/>
              </a:buClr>
              <a:buSzPts val="1800"/>
            </a:pPr>
            <a:r>
              <a:rPr lang="en-US" dirty="0"/>
              <a:t>Presumed to be the first date of their first term for term-based programs </a:t>
            </a:r>
            <a:endParaRPr dirty="0"/>
          </a:p>
          <a:p>
            <a:pPr marL="342900" indent="-257175">
              <a:buClr>
                <a:schemeClr val="dk1"/>
              </a:buClr>
              <a:buSzPts val="1800"/>
            </a:pPr>
            <a:r>
              <a:rPr lang="en-US" dirty="0"/>
              <a:t>(iii) The student's attendance dates and attendance status (e.g., enrolled, withdrawn, or completed) in the program during the award year; </a:t>
            </a:r>
            <a:endParaRPr dirty="0"/>
          </a:p>
          <a:p>
            <a:pPr marL="342900" indent="-257175">
              <a:buSzPts val="1800"/>
            </a:pPr>
            <a:r>
              <a:rPr lang="en-US" dirty="0"/>
              <a:t>(iv) The student's enrollment status (e.g., full time, three-quarter time, half time, less than half time) as of the first day of the student's enrollment in the program; </a:t>
            </a:r>
            <a:endParaRPr dirty="0"/>
          </a:p>
        </p:txBody>
      </p:sp>
      <p:sp>
        <p:nvSpPr>
          <p:cNvPr id="279" name="Google Shape;279;p20"/>
          <p:cNvSpPr txBox="1"/>
          <p:nvPr/>
        </p:nvSpPr>
        <p:spPr>
          <a:xfrm>
            <a:off x="4966276" y="5267175"/>
            <a:ext cx="5701725" cy="531918"/>
          </a:xfrm>
          <a:prstGeom prst="rect">
            <a:avLst/>
          </a:prstGeom>
          <a:noFill/>
          <a:ln>
            <a:noFill/>
          </a:ln>
        </p:spPr>
        <p:txBody>
          <a:bodyPr spcFirstLastPara="1" wrap="square" lIns="68569" tIns="68569" rIns="68569" bIns="68569" anchor="t" anchorCtr="0">
            <a:spAutoFit/>
          </a:bodyPr>
          <a:lstStyle/>
          <a:p>
            <a:pPr>
              <a:lnSpc>
                <a:spcPct val="90000"/>
              </a:lnSpc>
              <a:spcBef>
                <a:spcPts val="750"/>
              </a:spcBef>
            </a:pPr>
            <a:r>
              <a:rPr lang="en-US" sz="1950" dirty="0">
                <a:solidFill>
                  <a:schemeClr val="dk1"/>
                </a:solidFill>
                <a:latin typeface="Cambria"/>
                <a:ea typeface="Cambria"/>
                <a:cs typeface="Cambria"/>
                <a:sym typeface="Cambria"/>
              </a:rPr>
              <a:t>Note: All of this section falls in 34 CFR 668.408(a)(2)</a:t>
            </a:r>
            <a:r>
              <a:rPr lang="en-US" sz="2100" dirty="0">
                <a:solidFill>
                  <a:schemeClr val="dk1"/>
                </a:solidFill>
                <a:latin typeface="Cambria"/>
                <a:ea typeface="Cambria"/>
                <a:cs typeface="Cambria"/>
                <a:sym typeface="Cambria"/>
              </a:rPr>
              <a:t> </a:t>
            </a:r>
            <a:endParaRPr sz="2100" dirty="0">
              <a:solidFill>
                <a:schemeClr val="dk1"/>
              </a:solidFill>
              <a:latin typeface="Cambria"/>
              <a:ea typeface="Cambria"/>
              <a:cs typeface="Cambria"/>
              <a:sym typeface="Cambria"/>
            </a:endParaRPr>
          </a:p>
        </p:txBody>
      </p:sp>
      <p:sp>
        <p:nvSpPr>
          <p:cNvPr id="280" name="Google Shape;280;p20"/>
          <p:cNvSpPr txBox="1"/>
          <p:nvPr/>
        </p:nvSpPr>
        <p:spPr>
          <a:xfrm>
            <a:off x="1735839" y="3580332"/>
            <a:ext cx="1123425" cy="415476"/>
          </a:xfrm>
          <a:prstGeom prst="rect">
            <a:avLst/>
          </a:prstGeom>
          <a:noFill/>
          <a:ln>
            <a:noFill/>
          </a:ln>
        </p:spPr>
        <p:txBody>
          <a:bodyPr spcFirstLastPara="1" wrap="square" lIns="68569" tIns="68569" rIns="68569" bIns="68569" anchor="t" anchorCtr="0">
            <a:spAutoFit/>
          </a:bodyPr>
          <a:lstStyle/>
          <a:p>
            <a:r>
              <a:rPr lang="en-US" dirty="0">
                <a:solidFill>
                  <a:schemeClr val="dk1"/>
                </a:solidFill>
                <a:highlight>
                  <a:srgbClr val="F4CCCC"/>
                </a:highlight>
                <a:latin typeface="Cambria"/>
                <a:ea typeface="Cambria"/>
                <a:cs typeface="Cambria"/>
                <a:sym typeface="Cambria"/>
              </a:rPr>
              <a:t>Reg</a:t>
            </a:r>
            <a:endParaRPr dirty="0">
              <a:solidFill>
                <a:schemeClr val="dk1"/>
              </a:solidFill>
              <a:highlight>
                <a:srgbClr val="F4CCCC"/>
              </a:highlight>
              <a:latin typeface="Cambria"/>
              <a:ea typeface="Cambria"/>
              <a:cs typeface="Cambria"/>
              <a:sym typeface="Cambria"/>
            </a:endParaRPr>
          </a:p>
        </p:txBody>
      </p:sp>
      <p:sp>
        <p:nvSpPr>
          <p:cNvPr id="281" name="Google Shape;281;p20"/>
          <p:cNvSpPr/>
          <p:nvPr/>
        </p:nvSpPr>
        <p:spPr>
          <a:xfrm>
            <a:off x="2463263" y="2575257"/>
            <a:ext cx="396000" cy="2425725"/>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endParaRPr sz="1350" dirty="0">
              <a:latin typeface="Cambria"/>
              <a:ea typeface="Cambria"/>
              <a:cs typeface="Cambria"/>
              <a:sym typeface="Cambria"/>
            </a:endParaRPr>
          </a:p>
        </p:txBody>
      </p:sp>
      <p:sp>
        <p:nvSpPr>
          <p:cNvPr id="282" name="Google Shape;282;p20"/>
          <p:cNvSpPr txBox="1"/>
          <p:nvPr/>
        </p:nvSpPr>
        <p:spPr>
          <a:xfrm>
            <a:off x="1735838" y="1903408"/>
            <a:ext cx="1277100" cy="461643"/>
          </a:xfrm>
          <a:prstGeom prst="rect">
            <a:avLst/>
          </a:prstGeom>
          <a:noFill/>
          <a:ln>
            <a:noFill/>
          </a:ln>
        </p:spPr>
        <p:txBody>
          <a:bodyPr spcFirstLastPara="1" wrap="square" lIns="68569" tIns="68569" rIns="68569" bIns="68569" anchor="t" anchorCtr="0">
            <a:spAutoFit/>
          </a:bodyPr>
          <a:lstStyle/>
          <a:p>
            <a:r>
              <a:rPr lang="en-US" sz="2100" dirty="0">
                <a:solidFill>
                  <a:schemeClr val="dk1"/>
                </a:solidFill>
                <a:latin typeface="Cambria"/>
                <a:ea typeface="Cambria"/>
                <a:cs typeface="Cambria"/>
                <a:sym typeface="Cambria"/>
              </a:rPr>
              <a:t>TBD</a:t>
            </a:r>
            <a:endParaRPr sz="2100" dirty="0">
              <a:solidFill>
                <a:schemeClr val="dk1"/>
              </a:solidFill>
              <a:latin typeface="Cambria"/>
              <a:ea typeface="Cambria"/>
              <a:cs typeface="Cambria"/>
              <a:sym typeface="Cambri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sz="5400" dirty="0"/>
              <a:t>Agenda</a:t>
            </a:r>
            <a:endParaRPr dirty="0"/>
          </a:p>
        </p:txBody>
      </p:sp>
      <p:sp>
        <p:nvSpPr>
          <p:cNvPr id="120" name="Google Shape;120;p3"/>
          <p:cNvSpPr txBox="1">
            <a:spLocks noGrp="1"/>
          </p:cNvSpPr>
          <p:nvPr>
            <p:ph type="body" idx="4294967295"/>
          </p:nvPr>
        </p:nvSpPr>
        <p:spPr>
          <a:xfrm>
            <a:off x="2356338" y="2522293"/>
            <a:ext cx="7796213" cy="2482850"/>
          </a:xfrm>
          <a:prstGeom prst="rect">
            <a:avLst/>
          </a:prstGeom>
          <a:noFill/>
          <a:ln>
            <a:noFill/>
          </a:ln>
        </p:spPr>
        <p:txBody>
          <a:bodyPr spcFirstLastPara="1" vert="horz" wrap="square" lIns="68569" tIns="34275" rIns="68569" bIns="34275" rtlCol="0" anchor="t" anchorCtr="0">
            <a:normAutofit/>
          </a:bodyPr>
          <a:lstStyle/>
          <a:p>
            <a:pPr algn="ctr"/>
            <a:r>
              <a:rPr lang="en-US" dirty="0"/>
              <a:t>Overview, updates, &amp; college strategy</a:t>
            </a:r>
            <a:endParaRPr dirty="0"/>
          </a:p>
          <a:p>
            <a:pPr algn="ctr"/>
            <a:r>
              <a:rPr lang="en-US" dirty="0"/>
              <a:t>FVT Reporting</a:t>
            </a:r>
            <a:endParaRPr dirty="0"/>
          </a:p>
          <a:p>
            <a:pPr algn="ctr"/>
            <a:r>
              <a:rPr lang="en-US" dirty="0"/>
              <a:t>Timeline and Next Steps</a:t>
            </a:r>
            <a:endParaRPr dirty="0"/>
          </a:p>
          <a:p>
            <a:pPr algn="ctr"/>
            <a:r>
              <a:rPr lang="en-US" dirty="0"/>
              <a:t>Questions and Answers</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buClr>
                <a:schemeClr val="dk1"/>
              </a:buClr>
              <a:buSzPts val="1800"/>
            </a:pPr>
            <a:r>
              <a:rPr lang="en-US" dirty="0"/>
              <a:t>FVT 2024 Reporting Elements : </a:t>
            </a:r>
            <a:br>
              <a:rPr lang="en-US" dirty="0"/>
            </a:br>
            <a:r>
              <a:rPr lang="en-US" dirty="0"/>
              <a:t>All Students</a:t>
            </a:r>
            <a:endParaRPr dirty="0"/>
          </a:p>
        </p:txBody>
      </p:sp>
      <p:sp>
        <p:nvSpPr>
          <p:cNvPr id="288" name="Google Shape;288;p22"/>
          <p:cNvSpPr txBox="1">
            <a:spLocks noGrp="1"/>
          </p:cNvSpPr>
          <p:nvPr>
            <p:ph idx="4294967295"/>
          </p:nvPr>
        </p:nvSpPr>
        <p:spPr>
          <a:xfrm>
            <a:off x="3308839" y="2204671"/>
            <a:ext cx="7886700" cy="3262313"/>
          </a:xfrm>
          <a:prstGeom prst="rect">
            <a:avLst/>
          </a:prstGeom>
          <a:noFill/>
          <a:ln>
            <a:noFill/>
          </a:ln>
        </p:spPr>
        <p:txBody>
          <a:bodyPr spcFirstLastPara="1" vert="horz" wrap="square" lIns="68569" tIns="34275" rIns="68569" bIns="34275" rtlCol="0" anchor="t" anchorCtr="0">
            <a:normAutofit lnSpcReduction="10000"/>
          </a:bodyPr>
          <a:lstStyle/>
          <a:p>
            <a:pPr marL="0" indent="0">
              <a:buNone/>
            </a:pPr>
            <a:r>
              <a:rPr lang="en-US" dirty="0"/>
              <a:t>Cost-related data:</a:t>
            </a:r>
            <a:endParaRPr dirty="0"/>
          </a:p>
          <a:p>
            <a:pPr marL="342900" indent="-257175">
              <a:buSzPts val="1800"/>
            </a:pPr>
            <a:r>
              <a:rPr lang="en-US" dirty="0"/>
              <a:t>(vii) The student’s residency tuition status by State or district;</a:t>
            </a:r>
            <a:endParaRPr dirty="0"/>
          </a:p>
          <a:p>
            <a:pPr marL="342900" indent="-257175">
              <a:buSzPts val="1800"/>
            </a:pPr>
            <a:r>
              <a:rPr lang="en-US" dirty="0"/>
              <a:t>(vi) The total tuition and fees assessed to the student for the award year; </a:t>
            </a:r>
            <a:endParaRPr dirty="0"/>
          </a:p>
          <a:p>
            <a:pPr marL="342900" indent="-257175">
              <a:buSzPts val="1800"/>
            </a:pPr>
            <a:r>
              <a:rPr lang="en-US" dirty="0"/>
              <a:t>(v) The student’s total annual cost of attendance (COA); </a:t>
            </a:r>
            <a:endParaRPr dirty="0"/>
          </a:p>
          <a:p>
            <a:pPr marL="342900" indent="-257175">
              <a:buClr>
                <a:schemeClr val="dk1"/>
              </a:buClr>
              <a:buSzPts val="1800"/>
            </a:pPr>
            <a:r>
              <a:rPr lang="en-US" dirty="0"/>
              <a:t>(viii) The student’s total annual allowance for books, supplies, and equipment from their COA under HEA section 472; </a:t>
            </a:r>
            <a:endParaRPr dirty="0"/>
          </a:p>
          <a:p>
            <a:pPr marL="342900" indent="-257175">
              <a:buClr>
                <a:schemeClr val="dk1"/>
              </a:buClr>
              <a:buSzPts val="1800"/>
            </a:pPr>
            <a:r>
              <a:rPr lang="en-US" dirty="0"/>
              <a:t>(ix) The student’s total annual allowance for housing and food from their COA under HEA section 472; </a:t>
            </a:r>
            <a:endParaRPr dirty="0"/>
          </a:p>
        </p:txBody>
      </p:sp>
      <p:sp>
        <p:nvSpPr>
          <p:cNvPr id="289" name="Google Shape;289;p22"/>
          <p:cNvSpPr txBox="1"/>
          <p:nvPr/>
        </p:nvSpPr>
        <p:spPr>
          <a:xfrm>
            <a:off x="1717276" y="4209114"/>
            <a:ext cx="435375" cy="461643"/>
          </a:xfrm>
          <a:prstGeom prst="rect">
            <a:avLst/>
          </a:prstGeom>
          <a:noFill/>
          <a:ln>
            <a:noFill/>
          </a:ln>
        </p:spPr>
        <p:txBody>
          <a:bodyPr spcFirstLastPara="1" wrap="square" lIns="68569" tIns="68569" rIns="68569" bIns="68569" anchor="t" anchorCtr="0">
            <a:spAutoFit/>
          </a:bodyPr>
          <a:lstStyle/>
          <a:p>
            <a:r>
              <a:rPr lang="en-US" sz="2100" dirty="0">
                <a:solidFill>
                  <a:schemeClr val="dk1"/>
                </a:solidFill>
                <a:highlight>
                  <a:srgbClr val="6AA84F"/>
                </a:highlight>
                <a:latin typeface="Cambria"/>
                <a:ea typeface="Cambria"/>
                <a:cs typeface="Cambria"/>
                <a:sym typeface="Cambria"/>
              </a:rPr>
              <a:t>FA</a:t>
            </a:r>
            <a:endParaRPr sz="2100" dirty="0">
              <a:solidFill>
                <a:schemeClr val="dk1"/>
              </a:solidFill>
              <a:highlight>
                <a:srgbClr val="6AA84F"/>
              </a:highlight>
              <a:latin typeface="Cambria"/>
              <a:ea typeface="Cambria"/>
              <a:cs typeface="Cambria"/>
              <a:sym typeface="Cambria"/>
            </a:endParaRPr>
          </a:p>
        </p:txBody>
      </p:sp>
      <p:sp>
        <p:nvSpPr>
          <p:cNvPr id="290" name="Google Shape;290;p22"/>
          <p:cNvSpPr txBox="1"/>
          <p:nvPr/>
        </p:nvSpPr>
        <p:spPr>
          <a:xfrm>
            <a:off x="1609314" y="2891963"/>
            <a:ext cx="902475" cy="427018"/>
          </a:xfrm>
          <a:prstGeom prst="rect">
            <a:avLst/>
          </a:prstGeom>
          <a:noFill/>
          <a:ln>
            <a:noFill/>
          </a:ln>
        </p:spPr>
        <p:txBody>
          <a:bodyPr spcFirstLastPara="1" wrap="square" lIns="68569" tIns="68569" rIns="68569" bIns="68569" anchor="t" anchorCtr="0">
            <a:spAutoFit/>
          </a:bodyPr>
          <a:lstStyle/>
          <a:p>
            <a:r>
              <a:rPr lang="en-US" sz="1875" dirty="0">
                <a:solidFill>
                  <a:schemeClr val="dk1"/>
                </a:solidFill>
                <a:highlight>
                  <a:srgbClr val="FFD966"/>
                </a:highlight>
                <a:latin typeface="Cambria"/>
                <a:ea typeface="Cambria"/>
                <a:cs typeface="Cambria"/>
                <a:sym typeface="Cambria"/>
              </a:rPr>
              <a:t>Billing</a:t>
            </a:r>
            <a:endParaRPr sz="1875" dirty="0">
              <a:solidFill>
                <a:schemeClr val="dk1"/>
              </a:solidFill>
              <a:highlight>
                <a:srgbClr val="FFD966"/>
              </a:highlight>
              <a:latin typeface="Cambria"/>
              <a:ea typeface="Cambria"/>
              <a:cs typeface="Cambria"/>
              <a:sym typeface="Cambria"/>
            </a:endParaRPr>
          </a:p>
        </p:txBody>
      </p:sp>
      <p:sp>
        <p:nvSpPr>
          <p:cNvPr id="291" name="Google Shape;291;p22"/>
          <p:cNvSpPr txBox="1"/>
          <p:nvPr/>
        </p:nvSpPr>
        <p:spPr>
          <a:xfrm>
            <a:off x="1512581" y="2550057"/>
            <a:ext cx="1188000" cy="415476"/>
          </a:xfrm>
          <a:prstGeom prst="rect">
            <a:avLst/>
          </a:prstGeom>
          <a:noFill/>
          <a:ln>
            <a:noFill/>
          </a:ln>
        </p:spPr>
        <p:txBody>
          <a:bodyPr spcFirstLastPara="1" wrap="square" lIns="68569" tIns="68569" rIns="68569" bIns="68569" anchor="t" anchorCtr="0">
            <a:spAutoFit/>
          </a:bodyPr>
          <a:lstStyle/>
          <a:p>
            <a:r>
              <a:rPr lang="en-US" dirty="0">
                <a:solidFill>
                  <a:schemeClr val="dk1"/>
                </a:solidFill>
                <a:highlight>
                  <a:srgbClr val="F4CCCC"/>
                </a:highlight>
                <a:latin typeface="Cambria"/>
                <a:ea typeface="Cambria"/>
                <a:cs typeface="Cambria"/>
                <a:sym typeface="Cambria"/>
              </a:rPr>
              <a:t>Adm/Reg</a:t>
            </a:r>
            <a:endParaRPr dirty="0">
              <a:solidFill>
                <a:schemeClr val="dk1"/>
              </a:solidFill>
              <a:highlight>
                <a:srgbClr val="F4CCCC"/>
              </a:highlight>
              <a:latin typeface="Cambria"/>
              <a:ea typeface="Cambria"/>
              <a:cs typeface="Cambria"/>
              <a:sym typeface="Cambria"/>
            </a:endParaRPr>
          </a:p>
        </p:txBody>
      </p:sp>
      <p:sp>
        <p:nvSpPr>
          <p:cNvPr id="292" name="Google Shape;292;p22"/>
          <p:cNvSpPr/>
          <p:nvPr/>
        </p:nvSpPr>
        <p:spPr>
          <a:xfrm>
            <a:off x="2223844" y="3698701"/>
            <a:ext cx="396000" cy="1482525"/>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endParaRPr sz="1350" dirty="0">
              <a:latin typeface="Cambria"/>
              <a:ea typeface="Cambria"/>
              <a:cs typeface="Cambria"/>
              <a:sym typeface="Cambria"/>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3"/>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 </a:t>
            </a:r>
            <a:br>
              <a:rPr lang="en-US" dirty="0"/>
            </a:br>
            <a:r>
              <a:rPr lang="en-US" dirty="0"/>
              <a:t>All Students</a:t>
            </a:r>
            <a:endParaRPr dirty="0"/>
          </a:p>
        </p:txBody>
      </p:sp>
      <p:sp>
        <p:nvSpPr>
          <p:cNvPr id="298" name="Google Shape;298;p23"/>
          <p:cNvSpPr txBox="1">
            <a:spLocks noGrp="1"/>
          </p:cNvSpPr>
          <p:nvPr>
            <p:ph idx="4294967295"/>
          </p:nvPr>
        </p:nvSpPr>
        <p:spPr>
          <a:xfrm>
            <a:off x="3730136" y="2206713"/>
            <a:ext cx="7477125" cy="3417888"/>
          </a:xfrm>
          <a:prstGeom prst="rect">
            <a:avLst/>
          </a:prstGeom>
          <a:noFill/>
          <a:ln>
            <a:noFill/>
          </a:ln>
        </p:spPr>
        <p:txBody>
          <a:bodyPr spcFirstLastPara="1" vert="horz" wrap="square" lIns="68569" tIns="34275" rIns="68569" bIns="34275" rtlCol="0" anchor="t" anchorCtr="0">
            <a:normAutofit/>
          </a:bodyPr>
          <a:lstStyle/>
          <a:p>
            <a:pPr marL="0" indent="0">
              <a:buNone/>
            </a:pPr>
            <a:r>
              <a:rPr lang="en-US" dirty="0"/>
              <a:t>Aid Received:</a:t>
            </a:r>
            <a:endParaRPr dirty="0"/>
          </a:p>
          <a:p>
            <a:pPr marL="342900" indent="-257175">
              <a:buClr>
                <a:schemeClr val="dk1"/>
              </a:buClr>
              <a:buSzPts val="1800"/>
            </a:pPr>
            <a:r>
              <a:rPr lang="en-US" dirty="0"/>
              <a:t>(x) The amount of institutional grants and scholarships disbursed to the student; </a:t>
            </a:r>
            <a:endParaRPr dirty="0"/>
          </a:p>
          <a:p>
            <a:pPr marL="342900" indent="-257175">
              <a:buClr>
                <a:schemeClr val="dk1"/>
              </a:buClr>
              <a:buSzPts val="1800"/>
            </a:pPr>
            <a:r>
              <a:rPr lang="en-US" dirty="0"/>
              <a:t>(xii) The amount of any private education loans disbursed to the student for enrollment in the program that the institution is, or should reasonably be, aware of, </a:t>
            </a:r>
            <a:r>
              <a:rPr lang="en-US" b="1" dirty="0"/>
              <a:t>including private education loans made by the institution;</a:t>
            </a:r>
            <a:endParaRPr b="1" dirty="0"/>
          </a:p>
          <a:p>
            <a:pPr marL="342900" indent="-257175">
              <a:buSzPts val="1800"/>
            </a:pPr>
            <a:r>
              <a:rPr lang="en-US" dirty="0"/>
              <a:t>(xi) The amount of other State, Tribal, or private grants disbursed to the student; and </a:t>
            </a:r>
            <a:endParaRPr dirty="0"/>
          </a:p>
        </p:txBody>
      </p:sp>
      <p:sp>
        <p:nvSpPr>
          <p:cNvPr id="299" name="Google Shape;299;p23"/>
          <p:cNvSpPr txBox="1"/>
          <p:nvPr/>
        </p:nvSpPr>
        <p:spPr>
          <a:xfrm>
            <a:off x="1822370" y="3454014"/>
            <a:ext cx="435375" cy="461643"/>
          </a:xfrm>
          <a:prstGeom prst="rect">
            <a:avLst/>
          </a:prstGeom>
          <a:noFill/>
          <a:ln>
            <a:noFill/>
          </a:ln>
        </p:spPr>
        <p:txBody>
          <a:bodyPr spcFirstLastPara="1" wrap="square" lIns="68569" tIns="68569" rIns="68569" bIns="68569" anchor="t" anchorCtr="0">
            <a:spAutoFit/>
          </a:bodyPr>
          <a:lstStyle/>
          <a:p>
            <a:r>
              <a:rPr lang="en-US" sz="2100" dirty="0">
                <a:solidFill>
                  <a:schemeClr val="dk1"/>
                </a:solidFill>
                <a:highlight>
                  <a:srgbClr val="6AA84F"/>
                </a:highlight>
                <a:latin typeface="Cambria"/>
                <a:ea typeface="Cambria"/>
                <a:cs typeface="Cambria"/>
                <a:sym typeface="Cambria"/>
              </a:rPr>
              <a:t>FA</a:t>
            </a:r>
            <a:endParaRPr sz="2100" dirty="0">
              <a:solidFill>
                <a:schemeClr val="dk1"/>
              </a:solidFill>
              <a:highlight>
                <a:srgbClr val="6AA84F"/>
              </a:highlight>
              <a:latin typeface="Cambria"/>
              <a:ea typeface="Cambria"/>
              <a:cs typeface="Cambria"/>
              <a:sym typeface="Cambria"/>
            </a:endParaRPr>
          </a:p>
        </p:txBody>
      </p:sp>
      <p:sp>
        <p:nvSpPr>
          <p:cNvPr id="300" name="Google Shape;300;p23"/>
          <p:cNvSpPr txBox="1"/>
          <p:nvPr/>
        </p:nvSpPr>
        <p:spPr>
          <a:xfrm>
            <a:off x="1627725" y="4641581"/>
            <a:ext cx="1222200" cy="427018"/>
          </a:xfrm>
          <a:prstGeom prst="rect">
            <a:avLst/>
          </a:prstGeom>
          <a:noFill/>
          <a:ln>
            <a:noFill/>
          </a:ln>
        </p:spPr>
        <p:txBody>
          <a:bodyPr spcFirstLastPara="1" wrap="square" lIns="68569" tIns="68569" rIns="68569" bIns="68569" anchor="t" anchorCtr="0">
            <a:spAutoFit/>
          </a:bodyPr>
          <a:lstStyle/>
          <a:p>
            <a:r>
              <a:rPr lang="en-US" sz="1875" dirty="0">
                <a:solidFill>
                  <a:schemeClr val="dk1"/>
                </a:solidFill>
                <a:highlight>
                  <a:srgbClr val="FFD966"/>
                </a:highlight>
                <a:latin typeface="Cambria"/>
                <a:ea typeface="Cambria"/>
                <a:cs typeface="Cambria"/>
                <a:sym typeface="Cambria"/>
              </a:rPr>
              <a:t>Billing</a:t>
            </a:r>
            <a:r>
              <a:rPr lang="en-US" sz="1875" dirty="0">
                <a:solidFill>
                  <a:schemeClr val="dk1"/>
                </a:solidFill>
                <a:latin typeface="Cambria"/>
                <a:ea typeface="Cambria"/>
                <a:cs typeface="Cambria"/>
                <a:sym typeface="Cambria"/>
              </a:rPr>
              <a:t>/</a:t>
            </a:r>
            <a:r>
              <a:rPr lang="en-US" sz="1875" dirty="0">
                <a:solidFill>
                  <a:schemeClr val="dk1"/>
                </a:solidFill>
                <a:highlight>
                  <a:srgbClr val="6AA84F"/>
                </a:highlight>
                <a:latin typeface="Cambria"/>
                <a:ea typeface="Cambria"/>
                <a:cs typeface="Cambria"/>
                <a:sym typeface="Cambria"/>
              </a:rPr>
              <a:t>FA</a:t>
            </a:r>
            <a:endParaRPr sz="1875" dirty="0">
              <a:solidFill>
                <a:schemeClr val="dk1"/>
              </a:solidFill>
              <a:highlight>
                <a:srgbClr val="6AA84F"/>
              </a:highlight>
              <a:latin typeface="Cambria"/>
              <a:ea typeface="Cambria"/>
              <a:cs typeface="Cambria"/>
              <a:sym typeface="Cambria"/>
            </a:endParaRPr>
          </a:p>
        </p:txBody>
      </p:sp>
      <p:sp>
        <p:nvSpPr>
          <p:cNvPr id="301" name="Google Shape;301;p23"/>
          <p:cNvSpPr txBox="1"/>
          <p:nvPr/>
        </p:nvSpPr>
        <p:spPr>
          <a:xfrm>
            <a:off x="1822370" y="2711926"/>
            <a:ext cx="435375" cy="461643"/>
          </a:xfrm>
          <a:prstGeom prst="rect">
            <a:avLst/>
          </a:prstGeom>
          <a:noFill/>
          <a:ln>
            <a:noFill/>
          </a:ln>
        </p:spPr>
        <p:txBody>
          <a:bodyPr spcFirstLastPara="1" wrap="square" lIns="68569" tIns="68569" rIns="68569" bIns="68569" anchor="t" anchorCtr="0">
            <a:spAutoFit/>
          </a:bodyPr>
          <a:lstStyle/>
          <a:p>
            <a:r>
              <a:rPr lang="en-US" sz="2100" dirty="0">
                <a:solidFill>
                  <a:schemeClr val="dk1"/>
                </a:solidFill>
                <a:highlight>
                  <a:srgbClr val="6AA84F"/>
                </a:highlight>
                <a:latin typeface="Cambria"/>
                <a:ea typeface="Cambria"/>
                <a:cs typeface="Cambria"/>
                <a:sym typeface="Cambria"/>
              </a:rPr>
              <a:t>FA</a:t>
            </a:r>
            <a:endParaRPr sz="2100" dirty="0">
              <a:solidFill>
                <a:schemeClr val="dk1"/>
              </a:solidFill>
              <a:highlight>
                <a:srgbClr val="6AA84F"/>
              </a:highlight>
              <a:latin typeface="Cambria"/>
              <a:ea typeface="Cambria"/>
              <a:cs typeface="Cambria"/>
              <a:sym typeface="Cambria"/>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c9445e01fc_0_2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 </a:t>
            </a:r>
            <a:br>
              <a:rPr lang="en-US" dirty="0"/>
            </a:br>
            <a:r>
              <a:rPr lang="en-US" dirty="0"/>
              <a:t>All Students</a:t>
            </a:r>
            <a:endParaRPr dirty="0"/>
          </a:p>
        </p:txBody>
      </p:sp>
      <p:sp>
        <p:nvSpPr>
          <p:cNvPr id="307" name="Google Shape;307;g2c9445e01fc_0_29"/>
          <p:cNvSpPr txBox="1">
            <a:spLocks noGrp="1"/>
          </p:cNvSpPr>
          <p:nvPr>
            <p:ph idx="4294967295"/>
          </p:nvPr>
        </p:nvSpPr>
        <p:spPr>
          <a:xfrm>
            <a:off x="2569552" y="2200898"/>
            <a:ext cx="7477125" cy="3417888"/>
          </a:xfrm>
          <a:prstGeom prst="rect">
            <a:avLst/>
          </a:prstGeom>
          <a:noFill/>
          <a:ln>
            <a:noFill/>
          </a:ln>
        </p:spPr>
        <p:txBody>
          <a:bodyPr spcFirstLastPara="1" vert="horz" wrap="square" lIns="68569" tIns="34275" rIns="68569" bIns="34275" rtlCol="0" anchor="t" anchorCtr="0">
            <a:normAutofit/>
          </a:bodyPr>
          <a:lstStyle/>
          <a:p>
            <a:pPr marL="0" indent="0">
              <a:buNone/>
            </a:pPr>
            <a:r>
              <a:rPr lang="en-US" dirty="0"/>
              <a:t>New stuff in Gen-24-04:</a:t>
            </a:r>
            <a:endParaRPr dirty="0"/>
          </a:p>
          <a:p>
            <a:pPr marL="342900" indent="0">
              <a:buNone/>
            </a:pPr>
            <a:endParaRPr dirty="0">
              <a:highlight>
                <a:srgbClr val="FFFF00"/>
              </a:highlight>
            </a:endParaRPr>
          </a:p>
          <a:p>
            <a:pPr marL="342900" indent="-257175">
              <a:buClr>
                <a:schemeClr val="dk1"/>
              </a:buClr>
              <a:buSzPts val="1800"/>
            </a:pPr>
            <a:r>
              <a:rPr lang="en-US" dirty="0">
                <a:highlight>
                  <a:srgbClr val="FFFF00"/>
                </a:highlight>
              </a:rPr>
              <a:t>Enrolled in CTP yes/no</a:t>
            </a:r>
            <a:endParaRPr dirty="0">
              <a:highlight>
                <a:srgbClr val="FFFF00"/>
              </a:highlight>
            </a:endParaRPr>
          </a:p>
          <a:p>
            <a:pPr marL="342900" indent="-257175">
              <a:buClr>
                <a:schemeClr val="dk1"/>
              </a:buClr>
              <a:buSzPts val="1800"/>
            </a:pPr>
            <a:r>
              <a:rPr lang="en-US" dirty="0">
                <a:highlight>
                  <a:srgbClr val="FFFF00"/>
                </a:highlight>
              </a:rPr>
              <a:t>Enrolled in PEP or 2nd-chance Pell program yes/no</a:t>
            </a:r>
            <a:endParaRPr b="1" dirty="0">
              <a:highlight>
                <a:srgbClr val="FFFF00"/>
              </a:highlight>
            </a:endParaRPr>
          </a:p>
          <a:p>
            <a:pPr marL="0" indent="0">
              <a:buNone/>
            </a:pPr>
            <a:endParaRPr dirty="0"/>
          </a:p>
        </p:txBody>
      </p:sp>
      <p:pic>
        <p:nvPicPr>
          <p:cNvPr id="308" name="Google Shape;308;g2c9445e01fc_0_29"/>
          <p:cNvPicPr preferRelativeResize="0"/>
          <p:nvPr/>
        </p:nvPicPr>
        <p:blipFill>
          <a:blip r:embed="rId3">
            <a:alphaModFix/>
          </a:blip>
          <a:stretch>
            <a:fillRect/>
          </a:stretch>
        </p:blipFill>
        <p:spPr>
          <a:xfrm>
            <a:off x="8336625" y="4698133"/>
            <a:ext cx="1847869" cy="1234913"/>
          </a:xfrm>
          <a:prstGeom prst="rect">
            <a:avLst/>
          </a:prstGeom>
          <a:noFill/>
          <a:ln>
            <a:noFill/>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5"/>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 Students Withdrawn or Complete</a:t>
            </a:r>
            <a:endParaRPr dirty="0"/>
          </a:p>
        </p:txBody>
      </p:sp>
      <p:sp>
        <p:nvSpPr>
          <p:cNvPr id="314" name="Google Shape;314;p25"/>
          <p:cNvSpPr txBox="1">
            <a:spLocks noGrp="1"/>
          </p:cNvSpPr>
          <p:nvPr>
            <p:ph idx="4294967295"/>
          </p:nvPr>
        </p:nvSpPr>
        <p:spPr>
          <a:xfrm>
            <a:off x="2678723" y="2487613"/>
            <a:ext cx="7696200" cy="3263900"/>
          </a:xfrm>
          <a:prstGeom prst="rect">
            <a:avLst/>
          </a:prstGeom>
          <a:noFill/>
          <a:ln>
            <a:noFill/>
          </a:ln>
        </p:spPr>
        <p:txBody>
          <a:bodyPr spcFirstLastPara="1" vert="horz" wrap="square" lIns="68569" tIns="34275" rIns="68569" bIns="34275" rtlCol="0" anchor="t" anchorCtr="0">
            <a:normAutofit/>
          </a:bodyPr>
          <a:lstStyle/>
          <a:p>
            <a:pPr marL="342900" indent="-257175">
              <a:buClr>
                <a:schemeClr val="dk1"/>
              </a:buClr>
              <a:buSzPts val="1800"/>
            </a:pPr>
            <a:r>
              <a:rPr lang="en-US" dirty="0"/>
              <a:t>(i) The date the student completed or withdrew from the program; </a:t>
            </a:r>
            <a:endParaRPr dirty="0"/>
          </a:p>
          <a:p>
            <a:pPr marL="342900" indent="-257175">
              <a:buClr>
                <a:schemeClr val="dk1"/>
              </a:buClr>
              <a:buSzPts val="1800"/>
            </a:pPr>
            <a:r>
              <a:rPr lang="en-US" dirty="0"/>
              <a:t>(ii) The total amount the student received from private education loans…that the institution is, or should reasonably be, aware of; </a:t>
            </a:r>
            <a:endParaRPr dirty="0"/>
          </a:p>
          <a:p>
            <a:pPr marL="342900" indent="-257175">
              <a:buClr>
                <a:schemeClr val="dk1"/>
              </a:buClr>
              <a:buSzPts val="1800"/>
            </a:pPr>
            <a:r>
              <a:rPr lang="en-US" dirty="0"/>
              <a:t>(iii) The total amount of institutional debt…the student owes any party after completing or withdrawing from the program; </a:t>
            </a:r>
            <a:endParaRPr dirty="0"/>
          </a:p>
        </p:txBody>
      </p:sp>
      <p:sp>
        <p:nvSpPr>
          <p:cNvPr id="2" name="Google Shape;321;p26">
            <a:extLst>
              <a:ext uri="{FF2B5EF4-FFF2-40B4-BE49-F238E27FC236}">
                <a16:creationId xmlns:a16="http://schemas.microsoft.com/office/drawing/2014/main" id="{58924FA1-0D4B-1B13-5747-64410BD56E12}"/>
              </a:ext>
            </a:extLst>
          </p:cNvPr>
          <p:cNvSpPr/>
          <p:nvPr/>
        </p:nvSpPr>
        <p:spPr>
          <a:xfrm>
            <a:off x="2684369" y="3886796"/>
            <a:ext cx="361950" cy="465534"/>
          </a:xfrm>
          <a:prstGeom prst="irregularSeal1">
            <a:avLst/>
          </a:prstGeom>
          <a:solidFill>
            <a:srgbClr val="FFFF00"/>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 Students Withdrawn or Complete</a:t>
            </a:r>
            <a:endParaRPr dirty="0"/>
          </a:p>
        </p:txBody>
      </p:sp>
      <p:sp>
        <p:nvSpPr>
          <p:cNvPr id="320" name="Google Shape;320;p26"/>
          <p:cNvSpPr txBox="1">
            <a:spLocks noGrp="1"/>
          </p:cNvSpPr>
          <p:nvPr>
            <p:ph idx="4294967295"/>
          </p:nvPr>
        </p:nvSpPr>
        <p:spPr>
          <a:xfrm>
            <a:off x="2053673" y="2203817"/>
            <a:ext cx="7886700" cy="3262312"/>
          </a:xfrm>
          <a:prstGeom prst="rect">
            <a:avLst/>
          </a:prstGeom>
          <a:noFill/>
          <a:ln>
            <a:noFill/>
          </a:ln>
        </p:spPr>
        <p:txBody>
          <a:bodyPr spcFirstLastPara="1" vert="horz" wrap="square" lIns="68569" tIns="34275" rIns="68569" bIns="34275" rtlCol="0" anchor="t" anchorCtr="0">
            <a:normAutofit/>
          </a:bodyPr>
          <a:lstStyle/>
          <a:p>
            <a:pPr marL="342900" indent="-257175">
              <a:buClr>
                <a:schemeClr val="dk1"/>
              </a:buClr>
              <a:buSzPts val="1800"/>
            </a:pPr>
            <a:r>
              <a:rPr lang="en-US" dirty="0"/>
              <a:t>(iv) The total amount of tuition and fees assessed the student for the student's entire enrollment in the program; </a:t>
            </a:r>
            <a:endParaRPr dirty="0"/>
          </a:p>
          <a:p>
            <a:pPr marL="342900" indent="-257175">
              <a:buClr>
                <a:schemeClr val="dk1"/>
              </a:buClr>
              <a:buSzPts val="1800"/>
            </a:pPr>
            <a:r>
              <a:rPr lang="en-US" dirty="0"/>
              <a:t>(v) The total amount of the allowances for books, supplies, and equipment included in the student's title IV, HEA COA for each award year in which the student was enrolled in the program, or a higher amount if assessed the student by the institution for such expenses; and </a:t>
            </a:r>
            <a:endParaRPr dirty="0"/>
          </a:p>
          <a:p>
            <a:pPr marL="342900" indent="-257175">
              <a:buClr>
                <a:schemeClr val="dk1"/>
              </a:buClr>
              <a:buSzPts val="1800"/>
            </a:pPr>
            <a:r>
              <a:rPr lang="en-US" dirty="0"/>
              <a:t>(vi) The total amount of institutional grants and scholarships provided for the student’s entire enrollment in the program; </a:t>
            </a:r>
            <a:endParaRPr dirty="0"/>
          </a:p>
        </p:txBody>
      </p:sp>
      <p:sp>
        <p:nvSpPr>
          <p:cNvPr id="321" name="Google Shape;321;p26"/>
          <p:cNvSpPr/>
          <p:nvPr/>
        </p:nvSpPr>
        <p:spPr>
          <a:xfrm>
            <a:off x="2053673" y="2963466"/>
            <a:ext cx="361950" cy="465534"/>
          </a:xfrm>
          <a:prstGeom prst="irregularSeal1">
            <a:avLst/>
          </a:prstGeom>
          <a:solidFill>
            <a:srgbClr val="FFFF00"/>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c9445e01fc_0_37"/>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FVT 2024 Reporting Elements : Students Withdrawn or Complete</a:t>
            </a:r>
            <a:endParaRPr dirty="0"/>
          </a:p>
        </p:txBody>
      </p:sp>
      <p:sp>
        <p:nvSpPr>
          <p:cNvPr id="327" name="Google Shape;327;g2c9445e01fc_0_37"/>
          <p:cNvSpPr txBox="1">
            <a:spLocks noGrp="1"/>
          </p:cNvSpPr>
          <p:nvPr>
            <p:ph idx="4294967295"/>
          </p:nvPr>
        </p:nvSpPr>
        <p:spPr>
          <a:xfrm>
            <a:off x="2780567" y="2111375"/>
            <a:ext cx="7477125" cy="3417888"/>
          </a:xfrm>
          <a:prstGeom prst="rect">
            <a:avLst/>
          </a:prstGeom>
          <a:noFill/>
          <a:ln>
            <a:noFill/>
          </a:ln>
        </p:spPr>
        <p:txBody>
          <a:bodyPr spcFirstLastPara="1" vert="horz" wrap="square" lIns="68569" tIns="34275" rIns="68569" bIns="34275" rtlCol="0" anchor="t" anchorCtr="0">
            <a:normAutofit/>
          </a:bodyPr>
          <a:lstStyle/>
          <a:p>
            <a:pPr marL="0" indent="0">
              <a:buNone/>
            </a:pPr>
            <a:r>
              <a:rPr lang="en-US" dirty="0"/>
              <a:t>New stuff in Gen-24-04:</a:t>
            </a:r>
            <a:endParaRPr dirty="0"/>
          </a:p>
          <a:p>
            <a:pPr marL="342900" indent="0">
              <a:buNone/>
            </a:pPr>
            <a:endParaRPr dirty="0">
              <a:highlight>
                <a:srgbClr val="FFFF00"/>
              </a:highlight>
            </a:endParaRPr>
          </a:p>
          <a:p>
            <a:pPr marL="342900" indent="-285750">
              <a:buClr>
                <a:schemeClr val="dk1"/>
              </a:buClr>
              <a:buSzPts val="2400"/>
              <a:buFont typeface="Cambria"/>
              <a:buChar char="•"/>
            </a:pPr>
            <a:r>
              <a:rPr lang="en-US" sz="1800" dirty="0">
                <a:highlight>
                  <a:srgbClr val="FFFF00"/>
                </a:highlight>
              </a:rPr>
              <a:t>Withdrew from or complete a CTP program yes/no</a:t>
            </a:r>
            <a:endParaRPr sz="1800" dirty="0">
              <a:highlight>
                <a:srgbClr val="FFFF00"/>
              </a:highlight>
            </a:endParaRPr>
          </a:p>
          <a:p>
            <a:pPr marL="342900" indent="0">
              <a:lnSpc>
                <a:spcPct val="115000"/>
              </a:lnSpc>
              <a:spcBef>
                <a:spcPts val="0"/>
              </a:spcBef>
              <a:buNone/>
            </a:pPr>
            <a:endParaRPr sz="1800" dirty="0">
              <a:solidFill>
                <a:srgbClr val="17232E"/>
              </a:solidFill>
              <a:highlight>
                <a:srgbClr val="FFFF00"/>
              </a:highlight>
            </a:endParaRPr>
          </a:p>
          <a:p>
            <a:pPr marL="342900" indent="-285750">
              <a:lnSpc>
                <a:spcPct val="115000"/>
              </a:lnSpc>
              <a:spcBef>
                <a:spcPts val="900"/>
              </a:spcBef>
              <a:buClr>
                <a:srgbClr val="17232E"/>
              </a:buClr>
              <a:buSzPts val="2400"/>
              <a:buFont typeface="Cambria"/>
              <a:buChar char="•"/>
            </a:pPr>
            <a:r>
              <a:rPr lang="en-US" sz="1800" dirty="0">
                <a:solidFill>
                  <a:srgbClr val="17232E"/>
                </a:solidFill>
                <a:highlight>
                  <a:srgbClr val="FFFF00"/>
                </a:highlight>
              </a:rPr>
              <a:t>Whether the student was enrolled in a prison education program or was incarcerated and enrolled in a program under the Second Chance Pell experiment;</a:t>
            </a:r>
            <a:endParaRPr sz="1800" dirty="0">
              <a:solidFill>
                <a:srgbClr val="17232E"/>
              </a:solidFill>
              <a:highlight>
                <a:srgbClr val="FFFF00"/>
              </a:highlight>
            </a:endParaRPr>
          </a:p>
          <a:p>
            <a:pPr marL="0" indent="0">
              <a:lnSpc>
                <a:spcPct val="115000"/>
              </a:lnSpc>
              <a:spcBef>
                <a:spcPts val="900"/>
              </a:spcBef>
              <a:buNone/>
            </a:pPr>
            <a:endParaRPr sz="1800" dirty="0">
              <a:solidFill>
                <a:srgbClr val="17232E"/>
              </a:solidFill>
              <a:highlight>
                <a:srgbClr val="FFFF00"/>
              </a:highlight>
            </a:endParaRPr>
          </a:p>
          <a:p>
            <a:pPr marL="0" indent="0">
              <a:spcBef>
                <a:spcPts val="900"/>
              </a:spcBef>
              <a:buNone/>
            </a:pPr>
            <a:endParaRPr dirty="0"/>
          </a:p>
        </p:txBody>
      </p:sp>
      <p:pic>
        <p:nvPicPr>
          <p:cNvPr id="328" name="Google Shape;328;g2c9445e01fc_0_37"/>
          <p:cNvPicPr preferRelativeResize="0"/>
          <p:nvPr/>
        </p:nvPicPr>
        <p:blipFill>
          <a:blip r:embed="rId3">
            <a:alphaModFix/>
          </a:blip>
          <a:stretch>
            <a:fillRect/>
          </a:stretch>
        </p:blipFill>
        <p:spPr>
          <a:xfrm>
            <a:off x="8614182" y="2231681"/>
            <a:ext cx="1847869" cy="1234913"/>
          </a:xfrm>
          <a:prstGeom prst="rect">
            <a:avLst/>
          </a:prstGeom>
          <a:noFill/>
          <a:ln>
            <a:noFill/>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FVT Reporting Deadlines - Standard the ‘When’</a:t>
            </a:r>
            <a:endParaRPr dirty="0"/>
          </a:p>
        </p:txBody>
      </p:sp>
      <p:sp>
        <p:nvSpPr>
          <p:cNvPr id="334" name="Google Shape;334;p28"/>
          <p:cNvSpPr txBox="1">
            <a:spLocks noGrp="1"/>
          </p:cNvSpPr>
          <p:nvPr>
            <p:ph idx="4294967295"/>
          </p:nvPr>
        </p:nvSpPr>
        <p:spPr>
          <a:xfrm>
            <a:off x="5089042" y="1584078"/>
            <a:ext cx="6129944" cy="5004291"/>
          </a:xfrm>
          <a:prstGeom prst="rect">
            <a:avLst/>
          </a:prstGeom>
          <a:noFill/>
          <a:ln>
            <a:noFill/>
          </a:ln>
        </p:spPr>
        <p:txBody>
          <a:bodyPr spcFirstLastPara="1" vert="horz" wrap="square" lIns="68569" tIns="34275" rIns="68569" bIns="34275" rtlCol="0" anchor="t" anchorCtr="0">
            <a:normAutofit lnSpcReduction="10000"/>
          </a:bodyPr>
          <a:lstStyle/>
          <a:p>
            <a:pPr marL="0" indent="0">
              <a:buSzPct val="81081"/>
              <a:buNone/>
            </a:pPr>
            <a:r>
              <a:rPr lang="en-US" sz="2400" dirty="0">
                <a:solidFill>
                  <a:schemeClr val="dk1"/>
                </a:solidFill>
              </a:rPr>
              <a:t>“For programs other than qualifying graduate programs” </a:t>
            </a:r>
            <a:endParaRPr sz="3200" dirty="0"/>
          </a:p>
          <a:p>
            <a:pPr marL="0" indent="0">
              <a:buSzPct val="81081"/>
              <a:buNone/>
            </a:pPr>
            <a:r>
              <a:rPr lang="en-US" sz="2400" dirty="0">
                <a:solidFill>
                  <a:schemeClr val="dk1"/>
                </a:solidFill>
              </a:rPr>
              <a:t>When: </a:t>
            </a:r>
            <a:r>
              <a:rPr lang="en-US" sz="2400" dirty="0"/>
              <a:t>*Oct 1*</a:t>
            </a:r>
            <a:r>
              <a:rPr lang="en-US" sz="2400" dirty="0">
                <a:solidFill>
                  <a:schemeClr val="dk1"/>
                </a:solidFill>
              </a:rPr>
              <a:t> 2024 </a:t>
            </a:r>
            <a:endParaRPr sz="3200" dirty="0"/>
          </a:p>
          <a:p>
            <a:pPr marL="0" indent="0">
              <a:buSzPct val="81081"/>
              <a:buNone/>
            </a:pPr>
            <a:r>
              <a:rPr lang="en-US" sz="2400" dirty="0">
                <a:solidFill>
                  <a:schemeClr val="dk1"/>
                </a:solidFill>
              </a:rPr>
              <a:t>What: “2nd through 7th award years prior to July 1, 2024”</a:t>
            </a:r>
            <a:endParaRPr sz="2400" dirty="0">
              <a:solidFill>
                <a:schemeClr val="dk1"/>
              </a:solidFill>
            </a:endParaRPr>
          </a:p>
          <a:p>
            <a:pPr marL="0" indent="0">
              <a:buSzPct val="81081"/>
              <a:buNone/>
            </a:pPr>
            <a:r>
              <a:rPr lang="en-US" sz="2400" dirty="0"/>
              <a:t>Plus: Most recent award year</a:t>
            </a:r>
            <a:endParaRPr sz="2400" dirty="0"/>
          </a:p>
          <a:p>
            <a:pPr marL="0" indent="0">
              <a:buSzPct val="69498"/>
              <a:buNone/>
            </a:pPr>
            <a:endParaRPr sz="3200" dirty="0">
              <a:solidFill>
                <a:schemeClr val="dk1"/>
              </a:solidFill>
            </a:endParaRPr>
          </a:p>
          <a:p>
            <a:pPr marL="0" indent="0">
              <a:buSzPct val="81081"/>
              <a:buNone/>
            </a:pPr>
            <a:r>
              <a:rPr lang="en-US" sz="2400" dirty="0">
                <a:solidFill>
                  <a:schemeClr val="dk1"/>
                </a:solidFill>
              </a:rPr>
              <a:t>Q. Which are the 2</a:t>
            </a:r>
            <a:r>
              <a:rPr lang="en-US" sz="2400" baseline="30000" dirty="0">
                <a:solidFill>
                  <a:schemeClr val="dk1"/>
                </a:solidFill>
              </a:rPr>
              <a:t>nd</a:t>
            </a:r>
            <a:r>
              <a:rPr lang="en-US" sz="2400" dirty="0">
                <a:solidFill>
                  <a:schemeClr val="dk1"/>
                </a:solidFill>
              </a:rPr>
              <a:t> through 7</a:t>
            </a:r>
            <a:r>
              <a:rPr lang="en-US" sz="2400" baseline="30000" dirty="0">
                <a:solidFill>
                  <a:schemeClr val="dk1"/>
                </a:solidFill>
              </a:rPr>
              <a:t>th</a:t>
            </a:r>
            <a:r>
              <a:rPr lang="en-US" sz="2400" dirty="0">
                <a:solidFill>
                  <a:schemeClr val="dk1"/>
                </a:solidFill>
              </a:rPr>
              <a:t> award years prior to July 1, 2024?</a:t>
            </a:r>
            <a:endParaRPr sz="3200" dirty="0"/>
          </a:p>
          <a:p>
            <a:pPr marL="385763" indent="-385763">
              <a:buSzPct val="81081"/>
              <a:buAutoNum type="alphaUcPeriod"/>
            </a:pPr>
            <a:r>
              <a:rPr lang="en-US" sz="2400" dirty="0">
                <a:solidFill>
                  <a:schemeClr val="dk1"/>
                </a:solidFill>
              </a:rPr>
              <a:t>For a typical AY institution: 22-23, 21-22, 20-21, 19-20, 18-19, 17-18</a:t>
            </a:r>
            <a:endParaRPr sz="3200" dirty="0"/>
          </a:p>
          <a:p>
            <a:pPr marL="385763" indent="-300038">
              <a:buSzPct val="69498"/>
              <a:buNone/>
            </a:pPr>
            <a:endParaRPr sz="3200" dirty="0">
              <a:solidFill>
                <a:schemeClr val="dk1"/>
              </a:solidFill>
            </a:endParaRPr>
          </a:p>
          <a:p>
            <a:pPr marL="0" indent="0">
              <a:buSzPct val="97297"/>
              <a:buNone/>
            </a:pPr>
            <a:r>
              <a:rPr lang="en-US" sz="2000" dirty="0">
                <a:solidFill>
                  <a:schemeClr val="dk1"/>
                </a:solidFill>
              </a:rPr>
              <a:t>*Similar to 2014 GE</a:t>
            </a:r>
            <a:endParaRPr sz="2400" dirty="0">
              <a:solidFill>
                <a:schemeClr val="dk1"/>
              </a:solidFill>
            </a:endParaRPr>
          </a:p>
        </p:txBody>
      </p:sp>
      <p:pic>
        <p:nvPicPr>
          <p:cNvPr id="335" name="Google Shape;335;p28" descr="7 | Muppet Wiki | Fandom"/>
          <p:cNvPicPr preferRelativeResize="0"/>
          <p:nvPr/>
        </p:nvPicPr>
        <p:blipFill rotWithShape="1">
          <a:blip r:embed="rId3">
            <a:alphaModFix/>
          </a:blip>
          <a:srcRect/>
          <a:stretch/>
        </p:blipFill>
        <p:spPr>
          <a:xfrm>
            <a:off x="1824621" y="2784540"/>
            <a:ext cx="3106674" cy="1727310"/>
          </a:xfrm>
          <a:prstGeom prst="rect">
            <a:avLst/>
          </a:prstGeom>
          <a:noFill/>
          <a:ln>
            <a:noFill/>
          </a:ln>
        </p:spPr>
      </p:pic>
      <p:sp>
        <p:nvSpPr>
          <p:cNvPr id="336" name="Google Shape;336;p28"/>
          <p:cNvSpPr txBox="1"/>
          <p:nvPr/>
        </p:nvSpPr>
        <p:spPr>
          <a:xfrm>
            <a:off x="1666875" y="4511850"/>
            <a:ext cx="3738150" cy="698118"/>
          </a:xfrm>
          <a:prstGeom prst="rect">
            <a:avLst/>
          </a:prstGeom>
          <a:noFill/>
          <a:ln>
            <a:noFill/>
          </a:ln>
        </p:spPr>
        <p:txBody>
          <a:bodyPr spcFirstLastPara="1" wrap="square" lIns="68569" tIns="68569" rIns="68569" bIns="68569" anchor="t" anchorCtr="0">
            <a:spAutoFit/>
          </a:bodyPr>
          <a:lstStyle/>
          <a:p>
            <a:pPr>
              <a:lnSpc>
                <a:spcPct val="90000"/>
              </a:lnSpc>
              <a:spcBef>
                <a:spcPts val="750"/>
              </a:spcBef>
            </a:pPr>
            <a:r>
              <a:rPr lang="en-US" sz="1650" dirty="0">
                <a:solidFill>
                  <a:schemeClr val="dk1"/>
                </a:solidFill>
                <a:latin typeface="Cambria"/>
                <a:ea typeface="Cambria"/>
                <a:cs typeface="Cambria"/>
                <a:sym typeface="Cambria"/>
              </a:rPr>
              <a:t>The Count’s favorite number: 34 CFR 668.408(b)</a:t>
            </a:r>
            <a:endParaRPr sz="600"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FVT Standard Reporting for ‘Qualifying Grad Programs’ </a:t>
            </a:r>
            <a:endParaRPr dirty="0"/>
          </a:p>
        </p:txBody>
      </p:sp>
      <p:sp>
        <p:nvSpPr>
          <p:cNvPr id="342" name="Google Shape;342;p29"/>
          <p:cNvSpPr txBox="1">
            <a:spLocks noGrp="1"/>
          </p:cNvSpPr>
          <p:nvPr>
            <p:ph idx="4294967295"/>
          </p:nvPr>
        </p:nvSpPr>
        <p:spPr>
          <a:xfrm>
            <a:off x="1418492" y="2410611"/>
            <a:ext cx="7886700" cy="3263900"/>
          </a:xfrm>
          <a:prstGeom prst="rect">
            <a:avLst/>
          </a:prstGeom>
          <a:noFill/>
          <a:ln>
            <a:noFill/>
          </a:ln>
        </p:spPr>
        <p:txBody>
          <a:bodyPr spcFirstLastPara="1" vert="horz" wrap="square" lIns="68569" tIns="34275" rIns="68569" bIns="34275" rtlCol="0" anchor="t" anchorCtr="0">
            <a:normAutofit lnSpcReduction="10000"/>
          </a:bodyPr>
          <a:lstStyle/>
          <a:p>
            <a:pPr marL="342900" indent="-264125">
              <a:buClr>
                <a:schemeClr val="dk1"/>
              </a:buClr>
              <a:buSzPts val="1946"/>
            </a:pPr>
            <a:r>
              <a:rPr lang="en-US" dirty="0"/>
              <a:t>For qualifying graduate programs you will report an extra year’s data (if using Standard option)</a:t>
            </a:r>
            <a:endParaRPr dirty="0"/>
          </a:p>
          <a:p>
            <a:pPr marL="342900" indent="-264125">
              <a:buClr>
                <a:schemeClr val="dk1"/>
              </a:buClr>
              <a:buSzPts val="1946"/>
            </a:pPr>
            <a:r>
              <a:rPr lang="en-US" dirty="0"/>
              <a:t>What programs are “Qualifying”</a:t>
            </a:r>
            <a:endParaRPr dirty="0"/>
          </a:p>
          <a:p>
            <a:pPr lvl="1" indent="-264125">
              <a:spcBef>
                <a:spcPts val="375"/>
              </a:spcBef>
              <a:buSzPts val="1946"/>
            </a:pPr>
            <a:r>
              <a:rPr lang="en-US" dirty="0"/>
              <a:t>Covered in ‘668.2 Definitions’</a:t>
            </a:r>
            <a:endParaRPr dirty="0"/>
          </a:p>
          <a:p>
            <a:pPr lvl="1" indent="-264125">
              <a:spcBef>
                <a:spcPts val="375"/>
              </a:spcBef>
              <a:buSzPts val="1946"/>
            </a:pPr>
            <a:r>
              <a:rPr lang="en-US" dirty="0"/>
              <a:t>Graduate Program</a:t>
            </a:r>
            <a:endParaRPr dirty="0"/>
          </a:p>
          <a:p>
            <a:pPr lvl="1" indent="-264125">
              <a:spcBef>
                <a:spcPts val="375"/>
              </a:spcBef>
              <a:buSzPts val="1946"/>
            </a:pPr>
            <a:r>
              <a:rPr lang="en-US" dirty="0"/>
              <a:t>Postgraduate study of at least three years required for licensure</a:t>
            </a:r>
            <a:endParaRPr dirty="0"/>
          </a:p>
          <a:p>
            <a:pPr marL="342900" indent="-264125">
              <a:buClr>
                <a:schemeClr val="dk1"/>
              </a:buClr>
              <a:buSzPts val="1946"/>
            </a:pPr>
            <a:r>
              <a:rPr lang="en-US" dirty="0"/>
              <a:t>ED’s argument that they need a longer data window to actually capture post-program/post-licensure earnings vs. other programs</a:t>
            </a:r>
            <a:endParaRPr dirty="0"/>
          </a:p>
          <a:p>
            <a:pPr marL="342900" indent="-264125">
              <a:buClr>
                <a:schemeClr val="dk1"/>
              </a:buClr>
              <a:buSzPts val="1946"/>
            </a:pPr>
            <a:r>
              <a:rPr lang="en-US" dirty="0">
                <a:highlight>
                  <a:srgbClr val="EAD1DC"/>
                </a:highlight>
              </a:rPr>
              <a:t>What are the 2</a:t>
            </a:r>
            <a:r>
              <a:rPr lang="en-US" baseline="30000" dirty="0">
                <a:highlight>
                  <a:srgbClr val="EAD1DC"/>
                </a:highlight>
              </a:rPr>
              <a:t>nd</a:t>
            </a:r>
            <a:r>
              <a:rPr lang="en-US" dirty="0">
                <a:highlight>
                  <a:srgbClr val="EAD1DC"/>
                </a:highlight>
              </a:rPr>
              <a:t> through 8</a:t>
            </a:r>
            <a:r>
              <a:rPr lang="en-US" baseline="30000" dirty="0">
                <a:highlight>
                  <a:srgbClr val="EAD1DC"/>
                </a:highlight>
              </a:rPr>
              <a:t>th</a:t>
            </a:r>
            <a:r>
              <a:rPr lang="en-US" dirty="0">
                <a:highlight>
                  <a:srgbClr val="EAD1DC"/>
                </a:highlight>
              </a:rPr>
              <a:t> years? For a school on a standard AY calendar: 22-23, 21-22, 20-21, 19-20, 18-19, 17-18, 16-17</a:t>
            </a:r>
            <a:endParaRPr dirty="0">
              <a:highlight>
                <a:srgbClr val="EAD1DC"/>
              </a:highlight>
            </a:endParaRPr>
          </a:p>
        </p:txBody>
      </p:sp>
      <p:pic>
        <p:nvPicPr>
          <p:cNvPr id="343" name="Google Shape;343;p29" descr="10 things you didn't know about medical residents | AAMC"/>
          <p:cNvPicPr preferRelativeResize="0"/>
          <p:nvPr/>
        </p:nvPicPr>
        <p:blipFill rotWithShape="1">
          <a:blip r:embed="rId3">
            <a:alphaModFix/>
          </a:blip>
          <a:srcRect/>
          <a:stretch/>
        </p:blipFill>
        <p:spPr>
          <a:xfrm>
            <a:off x="8927812" y="1425317"/>
            <a:ext cx="2513875" cy="1390123"/>
          </a:xfrm>
          <a:prstGeom prst="rect">
            <a:avLst/>
          </a:prstGeom>
          <a:noFill/>
          <a:ln>
            <a:noFill/>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FVT Standard Reporting for ‘Qualifying Grad Programs’ </a:t>
            </a:r>
            <a:endParaRPr dirty="0"/>
          </a:p>
        </p:txBody>
      </p:sp>
      <p:pic>
        <p:nvPicPr>
          <p:cNvPr id="343" name="Google Shape;343;p29" descr="10 things you didn't know about medical residents | AAMC"/>
          <p:cNvPicPr preferRelativeResize="0"/>
          <p:nvPr/>
        </p:nvPicPr>
        <p:blipFill rotWithShape="1">
          <a:blip r:embed="rId3">
            <a:alphaModFix/>
          </a:blip>
          <a:srcRect/>
          <a:stretch/>
        </p:blipFill>
        <p:spPr>
          <a:xfrm>
            <a:off x="9326397" y="1584078"/>
            <a:ext cx="2513875" cy="1390123"/>
          </a:xfrm>
          <a:prstGeom prst="rect">
            <a:avLst/>
          </a:prstGeom>
          <a:noFill/>
          <a:ln>
            <a:noFill/>
          </a:ln>
        </p:spPr>
      </p:pic>
      <p:pic>
        <p:nvPicPr>
          <p:cNvPr id="5" name="Picture 4">
            <a:extLst>
              <a:ext uri="{FF2B5EF4-FFF2-40B4-BE49-F238E27FC236}">
                <a16:creationId xmlns:a16="http://schemas.microsoft.com/office/drawing/2014/main" id="{9187E177-34E4-474C-DA66-7F7BAA88F280}"/>
              </a:ext>
            </a:extLst>
          </p:cNvPr>
          <p:cNvPicPr>
            <a:picLocks noChangeAspect="1"/>
          </p:cNvPicPr>
          <p:nvPr/>
        </p:nvPicPr>
        <p:blipFill>
          <a:blip r:embed="rId4"/>
          <a:stretch>
            <a:fillRect/>
          </a:stretch>
        </p:blipFill>
        <p:spPr>
          <a:xfrm>
            <a:off x="1650799" y="2164691"/>
            <a:ext cx="7335274" cy="3353268"/>
          </a:xfrm>
          <a:prstGeom prst="rect">
            <a:avLst/>
          </a:prstGeom>
        </p:spPr>
      </p:pic>
      <p:sp>
        <p:nvSpPr>
          <p:cNvPr id="7" name="TextBox 6">
            <a:extLst>
              <a:ext uri="{FF2B5EF4-FFF2-40B4-BE49-F238E27FC236}">
                <a16:creationId xmlns:a16="http://schemas.microsoft.com/office/drawing/2014/main" id="{5C815210-25A6-A308-5D3B-67B807740EC1}"/>
              </a:ext>
            </a:extLst>
          </p:cNvPr>
          <p:cNvSpPr txBox="1"/>
          <p:nvPr/>
        </p:nvSpPr>
        <p:spPr>
          <a:xfrm>
            <a:off x="2436246" y="5517959"/>
            <a:ext cx="7648430" cy="369332"/>
          </a:xfrm>
          <a:prstGeom prst="rect">
            <a:avLst/>
          </a:prstGeom>
          <a:noFill/>
        </p:spPr>
        <p:txBody>
          <a:bodyPr wrap="square">
            <a:spAutoFit/>
          </a:bodyPr>
          <a:lstStyle/>
          <a:p>
            <a:r>
              <a:rPr lang="en-US" dirty="0">
                <a:hlinkClick r:id="rId5"/>
              </a:rPr>
              <a:t>Frequently Asked Questions | Knowledge Center</a:t>
            </a:r>
            <a:endParaRPr lang="en-US" dirty="0"/>
          </a:p>
        </p:txBody>
      </p:sp>
    </p:spTree>
    <p:extLst>
      <p:ext uri="{BB962C8B-B14F-4D97-AF65-F5344CB8AC3E}">
        <p14:creationId xmlns:p14="http://schemas.microsoft.com/office/powerpoint/2010/main" val="36322018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prstGeom prst="rect">
            <a:avLst/>
          </a:prstGeom>
          <a:noFill/>
          <a:ln>
            <a:noFill/>
          </a:ln>
        </p:spPr>
        <p:txBody>
          <a:bodyPr spcFirstLastPara="1" vert="horz" wrap="square" lIns="68569" tIns="34275" rIns="68569" bIns="34275" rtlCol="0" anchor="b" anchorCtr="0">
            <a:noAutofit/>
          </a:bodyPr>
          <a:lstStyle/>
          <a:p>
            <a:pPr>
              <a:buSzPts val="1800"/>
            </a:pPr>
            <a:r>
              <a:rPr lang="en-US" dirty="0"/>
              <a:t>Transitional Reporting</a:t>
            </a:r>
            <a:endParaRPr dirty="0"/>
          </a:p>
        </p:txBody>
      </p:sp>
      <p:pic>
        <p:nvPicPr>
          <p:cNvPr id="356" name="Google Shape;356;p49"/>
          <p:cNvPicPr preferRelativeResize="0"/>
          <p:nvPr/>
        </p:nvPicPr>
        <p:blipFill rotWithShape="1">
          <a:blip r:embed="rId3">
            <a:alphaModFix/>
          </a:blip>
          <a:srcRect/>
          <a:stretch/>
        </p:blipFill>
        <p:spPr>
          <a:xfrm>
            <a:off x="1804293" y="2144995"/>
            <a:ext cx="4601217" cy="3293729"/>
          </a:xfrm>
          <a:prstGeom prst="rect">
            <a:avLst/>
          </a:prstGeom>
          <a:noFill/>
          <a:ln>
            <a:noFill/>
          </a:ln>
        </p:spPr>
      </p:pic>
      <p:sp>
        <p:nvSpPr>
          <p:cNvPr id="357" name="Google Shape;357;p49"/>
          <p:cNvSpPr txBox="1"/>
          <p:nvPr/>
        </p:nvSpPr>
        <p:spPr>
          <a:xfrm>
            <a:off x="7777410" y="3888150"/>
            <a:ext cx="853840" cy="230802"/>
          </a:xfrm>
          <a:prstGeom prst="rect">
            <a:avLst/>
          </a:prstGeom>
          <a:noFill/>
          <a:ln>
            <a:noFill/>
          </a:ln>
        </p:spPr>
        <p:txBody>
          <a:bodyPr spcFirstLastPara="1" wrap="square" lIns="68569" tIns="34275" rIns="68569" bIns="34275" anchor="t" anchorCtr="0">
            <a:spAutoFit/>
          </a:bodyPr>
          <a:lstStyle/>
          <a:p>
            <a:r>
              <a:rPr lang="en-US" sz="1050" dirty="0">
                <a:solidFill>
                  <a:srgbClr val="000000"/>
                </a:solidFill>
                <a:latin typeface="Arial"/>
                <a:ea typeface="Arial"/>
                <a:cs typeface="Arial"/>
                <a:sym typeface="Arial"/>
              </a:rPr>
              <a:t>pp. 275-277</a:t>
            </a:r>
            <a:endParaRPr sz="1350" dirty="0"/>
          </a:p>
        </p:txBody>
      </p:sp>
      <p:sp>
        <p:nvSpPr>
          <p:cNvPr id="358" name="Google Shape;358;p49"/>
          <p:cNvSpPr txBox="1"/>
          <p:nvPr/>
        </p:nvSpPr>
        <p:spPr>
          <a:xfrm>
            <a:off x="6726343" y="4538727"/>
            <a:ext cx="3734325" cy="1454214"/>
          </a:xfrm>
          <a:prstGeom prst="rect">
            <a:avLst/>
          </a:prstGeom>
          <a:noFill/>
          <a:ln>
            <a:noFill/>
          </a:ln>
        </p:spPr>
        <p:txBody>
          <a:bodyPr spcFirstLastPara="1" wrap="square" lIns="68569" tIns="34275" rIns="68569" bIns="34275" anchor="t" anchorCtr="0">
            <a:spAutoFit/>
          </a:bodyPr>
          <a:lstStyle/>
          <a:p>
            <a:r>
              <a:rPr lang="en-US" dirty="0">
                <a:solidFill>
                  <a:srgbClr val="000000"/>
                </a:solidFill>
                <a:highlight>
                  <a:srgbClr val="D9D2E9"/>
                </a:highlight>
                <a:latin typeface="Arial"/>
                <a:ea typeface="Arial"/>
                <a:cs typeface="Arial"/>
                <a:sym typeface="Arial"/>
              </a:rPr>
              <a:t>TLDR: Originally conceived as an option just for non-GE programs, ED extended the option to GE programs in response to public comment to the the draft rule.</a:t>
            </a:r>
            <a:endParaRPr dirty="0">
              <a:highlight>
                <a:srgbClr val="D9D2E9"/>
              </a:highlight>
            </a:endParaRPr>
          </a:p>
        </p:txBody>
      </p:sp>
      <p:pic>
        <p:nvPicPr>
          <p:cNvPr id="359" name="Google Shape;359;p49"/>
          <p:cNvPicPr preferRelativeResize="0"/>
          <p:nvPr/>
        </p:nvPicPr>
        <p:blipFill rotWithShape="1">
          <a:blip r:embed="rId4">
            <a:alphaModFix/>
          </a:blip>
          <a:srcRect/>
          <a:stretch/>
        </p:blipFill>
        <p:spPr>
          <a:xfrm>
            <a:off x="1859615" y="5496761"/>
            <a:ext cx="4265414" cy="435830"/>
          </a:xfrm>
          <a:prstGeom prst="rect">
            <a:avLst/>
          </a:prstGeom>
          <a:noFill/>
          <a:ln>
            <a:noFill/>
          </a:ln>
        </p:spPr>
      </p:pic>
      <p:pic>
        <p:nvPicPr>
          <p:cNvPr id="360" name="Google Shape;360;p49"/>
          <p:cNvPicPr preferRelativeResize="0"/>
          <p:nvPr/>
        </p:nvPicPr>
        <p:blipFill rotWithShape="1">
          <a:blip r:embed="rId5">
            <a:alphaModFix/>
          </a:blip>
          <a:srcRect/>
          <a:stretch/>
        </p:blipFill>
        <p:spPr>
          <a:xfrm>
            <a:off x="6575954" y="2037823"/>
            <a:ext cx="978830" cy="214343"/>
          </a:xfrm>
          <a:prstGeom prst="rect">
            <a:avLst/>
          </a:prstGeom>
          <a:noFill/>
          <a:ln>
            <a:noFill/>
          </a:ln>
        </p:spPr>
      </p:pic>
      <p:pic>
        <p:nvPicPr>
          <p:cNvPr id="361" name="Google Shape;361;p49"/>
          <p:cNvPicPr preferRelativeResize="0"/>
          <p:nvPr/>
        </p:nvPicPr>
        <p:blipFill rotWithShape="1">
          <a:blip r:embed="rId6">
            <a:alphaModFix/>
          </a:blip>
          <a:srcRect/>
          <a:stretch/>
        </p:blipFill>
        <p:spPr>
          <a:xfrm>
            <a:off x="6399448" y="2831054"/>
            <a:ext cx="3985893" cy="864515"/>
          </a:xfrm>
          <a:prstGeom prst="rect">
            <a:avLst/>
          </a:prstGeom>
          <a:noFill/>
          <a:ln>
            <a:noFill/>
          </a:ln>
        </p:spPr>
      </p:pic>
      <p:sp>
        <p:nvSpPr>
          <p:cNvPr id="362" name="Google Shape;362;p49"/>
          <p:cNvSpPr txBox="1"/>
          <p:nvPr/>
        </p:nvSpPr>
        <p:spPr>
          <a:xfrm>
            <a:off x="6726348" y="2403547"/>
            <a:ext cx="3658993" cy="392385"/>
          </a:xfrm>
          <a:prstGeom prst="rect">
            <a:avLst/>
          </a:prstGeom>
          <a:noFill/>
          <a:ln>
            <a:noFill/>
          </a:ln>
        </p:spPr>
        <p:txBody>
          <a:bodyPr spcFirstLastPara="1" wrap="square" lIns="68569" tIns="34275" rIns="68569" bIns="34275" anchor="t" anchorCtr="0">
            <a:spAutoFit/>
          </a:bodyPr>
          <a:lstStyle/>
          <a:p>
            <a:r>
              <a:rPr lang="en-US" sz="1050" dirty="0">
                <a:solidFill>
                  <a:srgbClr val="000000"/>
                </a:solidFill>
                <a:latin typeface="Arial"/>
                <a:ea typeface="Arial"/>
                <a:cs typeface="Arial"/>
                <a:sym typeface="Arial"/>
              </a:rPr>
              <a:t>ED response, paraphrasing only slightly: </a:t>
            </a:r>
            <a:endParaRPr sz="1350" dirty="0"/>
          </a:p>
          <a:p>
            <a:r>
              <a:rPr lang="en-US" sz="1050" dirty="0">
                <a:solidFill>
                  <a:srgbClr val="000000"/>
                </a:solidFill>
                <a:latin typeface="Arial"/>
                <a:ea typeface="Arial"/>
                <a:cs typeface="Arial"/>
                <a:sym typeface="Arial"/>
              </a:rPr>
              <a:t>“Y’all are crazy and wrong on all these points but…”</a:t>
            </a:r>
            <a:endParaRPr sz="135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Gainful Employment (GE) Overview: Background</a:t>
            </a:r>
            <a:br>
              <a:rPr lang="en-US" dirty="0"/>
            </a:br>
            <a:endParaRPr dirty="0"/>
          </a:p>
        </p:txBody>
      </p:sp>
      <p:sp>
        <p:nvSpPr>
          <p:cNvPr id="2" name="Text Placeholder 1"/>
          <p:cNvSpPr>
            <a:spLocks noGrp="1"/>
          </p:cNvSpPr>
          <p:nvPr>
            <p:ph type="body" idx="4294967295"/>
          </p:nvPr>
        </p:nvSpPr>
        <p:spPr>
          <a:xfrm>
            <a:off x="1594338" y="2053344"/>
            <a:ext cx="7796213" cy="4132262"/>
          </a:xfrm>
        </p:spPr>
        <p:txBody>
          <a:bodyPr>
            <a:normAutofit/>
          </a:bodyPr>
          <a:lstStyle/>
          <a:p>
            <a:r>
              <a:rPr lang="en-US" dirty="0"/>
              <a:t>Third effort in a trilogy, but this feels different</a:t>
            </a:r>
          </a:p>
          <a:p>
            <a:r>
              <a:rPr lang="en-US" dirty="0"/>
              <a:t>Negotiated Rulemaking efforts in 2021 but no consensus</a:t>
            </a:r>
          </a:p>
          <a:p>
            <a:r>
              <a:rPr lang="en-US" dirty="0"/>
              <a:t>New rules introduced July 2023, effective October 2023, work starts in 2024</a:t>
            </a:r>
          </a:p>
          <a:p>
            <a:r>
              <a:rPr lang="en-US" dirty="0"/>
              <a:t>Subject to political whims, but accountability seems bipartisan</a:t>
            </a:r>
          </a:p>
          <a:p>
            <a:r>
              <a:rPr lang="en-US" dirty="0"/>
              <a:t>New measurements for GE career certificate programs and ALL other higher education degree programs termed Financial Value Transparency (FVT) rules</a:t>
            </a:r>
          </a:p>
          <a:p>
            <a:r>
              <a:rPr lang="en-US" dirty="0"/>
              <a:t>I will often refer to FVT and GE rules package as “GE” but it is both and it’s really different </a:t>
            </a:r>
          </a:p>
          <a:p>
            <a:endParaRPr lang="en-US" dirty="0"/>
          </a:p>
        </p:txBody>
      </p:sp>
    </p:spTree>
    <p:extLst>
      <p:ext uri="{BB962C8B-B14F-4D97-AF65-F5344CB8AC3E}">
        <p14:creationId xmlns:p14="http://schemas.microsoft.com/office/powerpoint/2010/main" val="261469562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GE-24-04: Charts!</a:t>
            </a:r>
            <a:endParaRPr dirty="0"/>
          </a:p>
        </p:txBody>
      </p:sp>
      <p:pic>
        <p:nvPicPr>
          <p:cNvPr id="3" name="Picture 2">
            <a:extLst>
              <a:ext uri="{FF2B5EF4-FFF2-40B4-BE49-F238E27FC236}">
                <a16:creationId xmlns:a16="http://schemas.microsoft.com/office/drawing/2014/main" id="{C9667141-234F-327F-C1AF-6DE0705DAF6C}"/>
              </a:ext>
            </a:extLst>
          </p:cNvPr>
          <p:cNvPicPr>
            <a:picLocks noChangeAspect="1"/>
          </p:cNvPicPr>
          <p:nvPr/>
        </p:nvPicPr>
        <p:blipFill rotWithShape="1">
          <a:blip r:embed="rId3"/>
          <a:srcRect b="28074"/>
          <a:stretch/>
        </p:blipFill>
        <p:spPr>
          <a:xfrm>
            <a:off x="2375969" y="1706431"/>
            <a:ext cx="7440063" cy="4577042"/>
          </a:xfrm>
          <a:prstGeom prst="rect">
            <a:avLst/>
          </a:prstGeom>
        </p:spPr>
      </p:pic>
    </p:spTree>
    <p:extLst>
      <p:ext uri="{BB962C8B-B14F-4D97-AF65-F5344CB8AC3E}">
        <p14:creationId xmlns:p14="http://schemas.microsoft.com/office/powerpoint/2010/main" val="225843377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GE-24-04: Charts!</a:t>
            </a:r>
            <a:endParaRPr dirty="0"/>
          </a:p>
        </p:txBody>
      </p:sp>
      <p:pic>
        <p:nvPicPr>
          <p:cNvPr id="3" name="Picture 2">
            <a:extLst>
              <a:ext uri="{FF2B5EF4-FFF2-40B4-BE49-F238E27FC236}">
                <a16:creationId xmlns:a16="http://schemas.microsoft.com/office/drawing/2014/main" id="{C9667141-234F-327F-C1AF-6DE0705DAF6C}"/>
              </a:ext>
            </a:extLst>
          </p:cNvPr>
          <p:cNvPicPr>
            <a:picLocks noChangeAspect="1"/>
          </p:cNvPicPr>
          <p:nvPr/>
        </p:nvPicPr>
        <p:blipFill rotWithShape="1">
          <a:blip r:embed="rId3"/>
          <a:srcRect t="72222" b="-16568"/>
          <a:stretch/>
        </p:blipFill>
        <p:spPr>
          <a:xfrm>
            <a:off x="2375969" y="3429000"/>
            <a:ext cx="7440063" cy="2822028"/>
          </a:xfrm>
          <a:prstGeom prst="rect">
            <a:avLst/>
          </a:prstGeom>
        </p:spPr>
      </p:pic>
      <p:pic>
        <p:nvPicPr>
          <p:cNvPr id="4" name="Picture 3">
            <a:extLst>
              <a:ext uri="{FF2B5EF4-FFF2-40B4-BE49-F238E27FC236}">
                <a16:creationId xmlns:a16="http://schemas.microsoft.com/office/drawing/2014/main" id="{2B1BD232-5F69-8C16-4F12-AD052341301F}"/>
              </a:ext>
            </a:extLst>
          </p:cNvPr>
          <p:cNvPicPr>
            <a:picLocks noChangeAspect="1"/>
          </p:cNvPicPr>
          <p:nvPr/>
        </p:nvPicPr>
        <p:blipFill rotWithShape="1">
          <a:blip r:embed="rId3"/>
          <a:srcRect b="81603"/>
          <a:stretch/>
        </p:blipFill>
        <p:spPr>
          <a:xfrm>
            <a:off x="2375969" y="2258268"/>
            <a:ext cx="7440063" cy="1170733"/>
          </a:xfrm>
          <a:prstGeom prst="rect">
            <a:avLst/>
          </a:prstGeom>
        </p:spPr>
      </p:pic>
      <p:sp>
        <p:nvSpPr>
          <p:cNvPr id="6" name="TextBox 5">
            <a:extLst>
              <a:ext uri="{FF2B5EF4-FFF2-40B4-BE49-F238E27FC236}">
                <a16:creationId xmlns:a16="http://schemas.microsoft.com/office/drawing/2014/main" id="{B8360423-DD2B-92F8-D34F-43DF8EE7B35E}"/>
              </a:ext>
            </a:extLst>
          </p:cNvPr>
          <p:cNvSpPr txBox="1"/>
          <p:nvPr/>
        </p:nvSpPr>
        <p:spPr>
          <a:xfrm>
            <a:off x="3573287" y="5233905"/>
            <a:ext cx="4579882" cy="1200329"/>
          </a:xfrm>
          <a:prstGeom prst="rect">
            <a:avLst/>
          </a:prstGeom>
          <a:noFill/>
        </p:spPr>
        <p:txBody>
          <a:bodyPr wrap="square">
            <a:spAutoFit/>
          </a:bodyPr>
          <a:lstStyle/>
          <a:p>
            <a:r>
              <a:rPr lang="en-US" dirty="0">
                <a:hlinkClick r:id="rId4"/>
              </a:rPr>
              <a:t>NSLDS Professional Access – NSLDS Financial Value Transparency and Gainful Employment Reports (Updated April 22, 2024) | Knowledge Center</a:t>
            </a:r>
            <a:endParaRPr lang="en-US" dirty="0"/>
          </a:p>
        </p:txBody>
      </p:sp>
    </p:spTree>
    <p:extLst>
      <p:ext uri="{BB962C8B-B14F-4D97-AF65-F5344CB8AC3E}">
        <p14:creationId xmlns:p14="http://schemas.microsoft.com/office/powerpoint/2010/main" val="36005439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GE-24-04: Charts!</a:t>
            </a:r>
            <a:endParaRPr dirty="0"/>
          </a:p>
        </p:txBody>
      </p:sp>
      <p:pic>
        <p:nvPicPr>
          <p:cNvPr id="5" name="Picture 4">
            <a:extLst>
              <a:ext uri="{FF2B5EF4-FFF2-40B4-BE49-F238E27FC236}">
                <a16:creationId xmlns:a16="http://schemas.microsoft.com/office/drawing/2014/main" id="{E4511248-103A-6E3B-AC4A-CD7B21541E4B}"/>
              </a:ext>
            </a:extLst>
          </p:cNvPr>
          <p:cNvPicPr>
            <a:picLocks noChangeAspect="1"/>
          </p:cNvPicPr>
          <p:nvPr/>
        </p:nvPicPr>
        <p:blipFill>
          <a:blip r:embed="rId3"/>
          <a:stretch>
            <a:fillRect/>
          </a:stretch>
        </p:blipFill>
        <p:spPr>
          <a:xfrm>
            <a:off x="2669610" y="1291815"/>
            <a:ext cx="7117213" cy="5016294"/>
          </a:xfrm>
          <a:prstGeom prst="rect">
            <a:avLst/>
          </a:prstGeom>
        </p:spPr>
      </p:pic>
    </p:spTree>
    <p:extLst>
      <p:ext uri="{BB962C8B-B14F-4D97-AF65-F5344CB8AC3E}">
        <p14:creationId xmlns:p14="http://schemas.microsoft.com/office/powerpoint/2010/main" val="13761333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prstGeom prst="rect">
            <a:avLst/>
          </a:prstGeom>
          <a:noFill/>
          <a:ln>
            <a:noFill/>
          </a:ln>
        </p:spPr>
        <p:txBody>
          <a:bodyPr spcFirstLastPara="1" vert="horz" wrap="square" lIns="68569" tIns="34275" rIns="68569" bIns="34275" rtlCol="0" anchor="b" anchorCtr="0">
            <a:noAutofit/>
          </a:bodyPr>
          <a:lstStyle/>
          <a:p>
            <a:pPr>
              <a:buSzPts val="1800"/>
            </a:pPr>
            <a:r>
              <a:rPr lang="en-US" dirty="0"/>
              <a:t>Q. Should your school choose transitional reporting?</a:t>
            </a:r>
            <a:endParaRPr dirty="0"/>
          </a:p>
        </p:txBody>
      </p:sp>
      <p:pic>
        <p:nvPicPr>
          <p:cNvPr id="368" name="Google Shape;368;p50"/>
          <p:cNvPicPr preferRelativeResize="0"/>
          <p:nvPr/>
        </p:nvPicPr>
        <p:blipFill rotWithShape="1">
          <a:blip r:embed="rId3">
            <a:alphaModFix/>
          </a:blip>
          <a:srcRect/>
          <a:stretch/>
        </p:blipFill>
        <p:spPr>
          <a:xfrm>
            <a:off x="1800485" y="2496182"/>
            <a:ext cx="3700979" cy="664462"/>
          </a:xfrm>
          <a:prstGeom prst="rect">
            <a:avLst/>
          </a:prstGeom>
          <a:noFill/>
          <a:ln>
            <a:noFill/>
          </a:ln>
        </p:spPr>
      </p:pic>
      <p:pic>
        <p:nvPicPr>
          <p:cNvPr id="369" name="Google Shape;369;p50"/>
          <p:cNvPicPr preferRelativeResize="0"/>
          <p:nvPr/>
        </p:nvPicPr>
        <p:blipFill rotWithShape="1">
          <a:blip r:embed="rId4">
            <a:alphaModFix/>
          </a:blip>
          <a:srcRect/>
          <a:stretch/>
        </p:blipFill>
        <p:spPr>
          <a:xfrm>
            <a:off x="1878077" y="1831720"/>
            <a:ext cx="2293464" cy="664462"/>
          </a:xfrm>
          <a:prstGeom prst="rect">
            <a:avLst/>
          </a:prstGeom>
          <a:noFill/>
          <a:ln>
            <a:noFill/>
          </a:ln>
        </p:spPr>
      </p:pic>
      <p:pic>
        <p:nvPicPr>
          <p:cNvPr id="370" name="Google Shape;370;p50"/>
          <p:cNvPicPr preferRelativeResize="0"/>
          <p:nvPr/>
        </p:nvPicPr>
        <p:blipFill rotWithShape="1">
          <a:blip r:embed="rId5">
            <a:alphaModFix/>
          </a:blip>
          <a:srcRect/>
          <a:stretch/>
        </p:blipFill>
        <p:spPr>
          <a:xfrm>
            <a:off x="6230690" y="1831721"/>
            <a:ext cx="4259117" cy="2447099"/>
          </a:xfrm>
          <a:prstGeom prst="rect">
            <a:avLst/>
          </a:prstGeom>
          <a:noFill/>
          <a:ln>
            <a:noFill/>
          </a:ln>
        </p:spPr>
      </p:pic>
      <p:pic>
        <p:nvPicPr>
          <p:cNvPr id="371" name="Google Shape;371;p50"/>
          <p:cNvPicPr preferRelativeResize="0"/>
          <p:nvPr/>
        </p:nvPicPr>
        <p:blipFill rotWithShape="1">
          <a:blip r:embed="rId6">
            <a:alphaModFix/>
          </a:blip>
          <a:srcRect/>
          <a:stretch/>
        </p:blipFill>
        <p:spPr>
          <a:xfrm>
            <a:off x="8360247" y="4077528"/>
            <a:ext cx="2307753" cy="664462"/>
          </a:xfrm>
          <a:prstGeom prst="rect">
            <a:avLst/>
          </a:prstGeom>
          <a:noFill/>
          <a:ln>
            <a:noFill/>
          </a:ln>
        </p:spPr>
      </p:pic>
      <p:pic>
        <p:nvPicPr>
          <p:cNvPr id="372" name="Google Shape;372;p50"/>
          <p:cNvPicPr preferRelativeResize="0"/>
          <p:nvPr/>
        </p:nvPicPr>
        <p:blipFill rotWithShape="1">
          <a:blip r:embed="rId7">
            <a:alphaModFix/>
          </a:blip>
          <a:srcRect/>
          <a:stretch/>
        </p:blipFill>
        <p:spPr>
          <a:xfrm>
            <a:off x="1679404" y="4223733"/>
            <a:ext cx="5522762" cy="1243186"/>
          </a:xfrm>
          <a:prstGeom prst="rect">
            <a:avLst/>
          </a:prstGeom>
          <a:noFill/>
          <a:ln>
            <a:noFill/>
          </a:ln>
        </p:spPr>
      </p:pic>
      <p:pic>
        <p:nvPicPr>
          <p:cNvPr id="373" name="Google Shape;373;p50"/>
          <p:cNvPicPr preferRelativeResize="0"/>
          <p:nvPr/>
        </p:nvPicPr>
        <p:blipFill rotWithShape="1">
          <a:blip r:embed="rId8">
            <a:alphaModFix/>
          </a:blip>
          <a:srcRect/>
          <a:stretch/>
        </p:blipFill>
        <p:spPr>
          <a:xfrm>
            <a:off x="1702196" y="3727176"/>
            <a:ext cx="1371791" cy="421540"/>
          </a:xfrm>
          <a:prstGeom prst="rect">
            <a:avLst/>
          </a:prstGeom>
          <a:noFill/>
          <a:ln>
            <a:noFill/>
          </a:ln>
        </p:spPr>
      </p:pic>
      <p:sp>
        <p:nvSpPr>
          <p:cNvPr id="374" name="Google Shape;374;p50"/>
          <p:cNvSpPr txBox="1"/>
          <p:nvPr/>
        </p:nvSpPr>
        <p:spPr>
          <a:xfrm>
            <a:off x="7725604" y="5096290"/>
            <a:ext cx="2480936" cy="555968"/>
          </a:xfrm>
          <a:prstGeom prst="rect">
            <a:avLst/>
          </a:prstGeom>
          <a:noFill/>
          <a:ln>
            <a:noFill/>
          </a:ln>
        </p:spPr>
        <p:txBody>
          <a:bodyPr spcFirstLastPara="1" wrap="square" lIns="68569" tIns="34275" rIns="68569" bIns="34275" anchor="b" anchorCtr="0">
            <a:normAutofit fontScale="77500" lnSpcReduction="20000"/>
          </a:bodyPr>
          <a:lstStyle/>
          <a:p>
            <a:pPr algn="ctr">
              <a:lnSpc>
                <a:spcPct val="90000"/>
              </a:lnSpc>
              <a:buClr>
                <a:schemeClr val="dk1"/>
              </a:buClr>
              <a:buSzPct val="64516"/>
            </a:pPr>
            <a:r>
              <a:rPr lang="en-US" sz="2700" dirty="0">
                <a:solidFill>
                  <a:schemeClr val="dk1"/>
                </a:solidFill>
                <a:latin typeface="Calibri"/>
                <a:ea typeface="Calibri"/>
                <a:cs typeface="Calibri"/>
                <a:sym typeface="Calibri"/>
              </a:rPr>
              <a:t>A. Definitely maybe?</a:t>
            </a:r>
            <a:endParaRPr sz="1350"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6d579798f9_0_0"/>
          <p:cNvSpPr txBox="1">
            <a:spLocks noGrp="1"/>
          </p:cNvSpPr>
          <p:nvPr>
            <p:ph type="title"/>
          </p:nvPr>
        </p:nvSpPr>
        <p:spPr>
          <a:prstGeom prst="rect">
            <a:avLst/>
          </a:prstGeom>
          <a:noFill/>
          <a:ln>
            <a:noFill/>
          </a:ln>
        </p:spPr>
        <p:txBody>
          <a:bodyPr spcFirstLastPara="1" vert="horz" wrap="square" lIns="68569" tIns="34275" rIns="68569" bIns="34275" rtlCol="0" anchor="b" anchorCtr="0">
            <a:noAutofit/>
          </a:bodyPr>
          <a:lstStyle/>
          <a:p>
            <a:pPr>
              <a:buSzPts val="1800"/>
            </a:pPr>
            <a:r>
              <a:rPr lang="en-US" dirty="0"/>
              <a:t>Q. Should your school choose transitional reporting?</a:t>
            </a:r>
            <a:endParaRPr dirty="0"/>
          </a:p>
        </p:txBody>
      </p:sp>
      <p:sp>
        <p:nvSpPr>
          <p:cNvPr id="380" name="Google Shape;380;g26d579798f9_0_0"/>
          <p:cNvSpPr txBox="1"/>
          <p:nvPr/>
        </p:nvSpPr>
        <p:spPr>
          <a:xfrm>
            <a:off x="1922551" y="1806451"/>
            <a:ext cx="8196525" cy="4339627"/>
          </a:xfrm>
          <a:prstGeom prst="rect">
            <a:avLst/>
          </a:prstGeom>
          <a:noFill/>
          <a:ln>
            <a:noFill/>
          </a:ln>
        </p:spPr>
        <p:txBody>
          <a:bodyPr spcFirstLastPara="1" wrap="square" lIns="68569" tIns="68569" rIns="68569" bIns="68569" anchor="t" anchorCtr="0">
            <a:spAutoFit/>
          </a:bodyPr>
          <a:lstStyle/>
          <a:p>
            <a:r>
              <a:rPr lang="en-US" sz="2100" dirty="0">
                <a:solidFill>
                  <a:schemeClr val="dk1"/>
                </a:solidFill>
                <a:latin typeface="Cambria"/>
                <a:ea typeface="Cambria"/>
                <a:cs typeface="Cambria"/>
                <a:sym typeface="Cambria"/>
              </a:rPr>
              <a:t>What do we actually know?</a:t>
            </a:r>
            <a:endParaRPr sz="2100" dirty="0">
              <a:solidFill>
                <a:schemeClr val="dk1"/>
              </a:solidFill>
              <a:latin typeface="Cambria"/>
              <a:ea typeface="Cambria"/>
              <a:cs typeface="Cambria"/>
              <a:sym typeface="Cambria"/>
            </a:endParaRPr>
          </a:p>
          <a:p>
            <a:pPr marL="342900" indent="-285750">
              <a:buClr>
                <a:schemeClr val="dk1"/>
              </a:buClr>
              <a:buSzPts val="2400"/>
              <a:buFont typeface="Cambria"/>
              <a:buAutoNum type="arabicParenR"/>
            </a:pPr>
            <a:endParaRPr lang="en-US" dirty="0">
              <a:solidFill>
                <a:schemeClr val="dk1"/>
              </a:solidFill>
              <a:latin typeface="Cambria"/>
              <a:ea typeface="Cambria"/>
              <a:cs typeface="Cambria"/>
              <a:sym typeface="Cambria"/>
            </a:endParaRPr>
          </a:p>
          <a:p>
            <a:pPr marL="342900" indent="-285750">
              <a:buClr>
                <a:schemeClr val="dk1"/>
              </a:buClr>
              <a:buSzPts val="2400"/>
              <a:buFont typeface="Cambria"/>
              <a:buAutoNum type="arabicParenR"/>
            </a:pPr>
            <a:r>
              <a:rPr lang="en-US" dirty="0">
                <a:solidFill>
                  <a:schemeClr val="dk1"/>
                </a:solidFill>
                <a:latin typeface="Cambria"/>
                <a:ea typeface="Cambria"/>
                <a:cs typeface="Cambria"/>
                <a:sym typeface="Cambria"/>
              </a:rPr>
              <a:t> You cannot choose by program – whichever choice you make is for all programs at the institution – all transitional, or all standard.</a:t>
            </a:r>
          </a:p>
          <a:p>
            <a:pPr marL="342900" indent="-285750">
              <a:buClr>
                <a:schemeClr val="dk1"/>
              </a:buClr>
              <a:buSzPts val="2400"/>
              <a:buFont typeface="Cambria"/>
              <a:buAutoNum type="arabicParenR"/>
            </a:pPr>
            <a:r>
              <a:rPr lang="en-US" dirty="0">
                <a:solidFill>
                  <a:schemeClr val="dk1"/>
                </a:solidFill>
                <a:latin typeface="Cambria"/>
                <a:ea typeface="Cambria"/>
                <a:cs typeface="Cambria"/>
                <a:sym typeface="Cambria"/>
              </a:rPr>
              <a:t>Per G-Q11 from the FAQ, for transitional reporters ED will use the debt levels for students in the reported cohorts and instead compare those to earnings data for completers in the same cohorts as with Standard would utilize. </a:t>
            </a:r>
          </a:p>
          <a:p>
            <a:pPr marL="342900" indent="-285750">
              <a:buClr>
                <a:schemeClr val="dk1"/>
              </a:buClr>
              <a:buSzPts val="2400"/>
              <a:buFont typeface="Cambria"/>
              <a:buAutoNum type="arabicParenR"/>
            </a:pPr>
            <a:r>
              <a:rPr lang="en-US" dirty="0">
                <a:solidFill>
                  <a:schemeClr val="dk1"/>
                </a:solidFill>
                <a:latin typeface="Cambria"/>
                <a:ea typeface="Cambria"/>
                <a:cs typeface="Cambria"/>
                <a:sym typeface="Cambria"/>
              </a:rPr>
              <a:t> For small programs that don’t have 30 completers in the 2-yr window, transitional would delay calculation and consequence, perhaps.</a:t>
            </a:r>
          </a:p>
          <a:p>
            <a:pPr marL="342900" indent="-285750">
              <a:buClr>
                <a:schemeClr val="dk1"/>
              </a:buClr>
              <a:buSzPts val="2400"/>
              <a:buFont typeface="Cambria"/>
              <a:buAutoNum type="arabicParenR"/>
            </a:pPr>
            <a:r>
              <a:rPr lang="en-US" dirty="0">
                <a:solidFill>
                  <a:schemeClr val="dk1"/>
                </a:solidFill>
                <a:latin typeface="Cambria"/>
                <a:ea typeface="Cambria"/>
                <a:cs typeface="Cambria"/>
                <a:sym typeface="Cambria"/>
              </a:rPr>
              <a:t>If you expect all programs to pass (or perhaps fail) regardless of method, transitional is clearly a lower reporting burden.</a:t>
            </a:r>
          </a:p>
          <a:p>
            <a:pPr marL="57150">
              <a:buClr>
                <a:schemeClr val="dk1"/>
              </a:buClr>
              <a:buSzPts val="2400"/>
            </a:pPr>
            <a:endParaRPr lang="en-US" dirty="0">
              <a:solidFill>
                <a:schemeClr val="dk1"/>
              </a:solidFill>
              <a:latin typeface="Cambria"/>
              <a:ea typeface="Cambria"/>
              <a:cs typeface="Cambria"/>
              <a:sym typeface="Cambria"/>
            </a:endParaRPr>
          </a:p>
          <a:p>
            <a:pPr marL="57150">
              <a:buClr>
                <a:schemeClr val="dk1"/>
              </a:buClr>
              <a:buSzPts val="2400"/>
            </a:pPr>
            <a:r>
              <a:rPr lang="en-US" dirty="0">
                <a:solidFill>
                  <a:schemeClr val="dk1"/>
                </a:solidFill>
                <a:latin typeface="Cambria"/>
                <a:ea typeface="Cambria"/>
                <a:cs typeface="Cambria"/>
                <a:sym typeface="Cambria"/>
              </a:rPr>
              <a:t>Sum: Schools may settle on transitional at least for most programs just based on time pressure and logistical hurdles, but I think the conversation about which is more advantageous downstream for particular institutions is just getting started. </a:t>
            </a:r>
            <a:endParaRPr dirty="0">
              <a:solidFill>
                <a:schemeClr val="dk1"/>
              </a:solidFill>
              <a:latin typeface="Cambria"/>
              <a:ea typeface="Cambria"/>
              <a:cs typeface="Cambria"/>
              <a:sym typeface="Cambria"/>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2"/>
          <p:cNvSpPr txBox="1">
            <a:spLocks noGrp="1"/>
          </p:cNvSpPr>
          <p:nvPr>
            <p:ph type="title"/>
          </p:nvPr>
        </p:nvSpPr>
        <p:spPr>
          <a:prstGeom prst="rect">
            <a:avLst/>
          </a:prstGeom>
          <a:noFill/>
          <a:ln>
            <a:noFill/>
          </a:ln>
        </p:spPr>
        <p:txBody>
          <a:bodyPr spcFirstLastPara="1" vert="horz" wrap="square" lIns="68569" tIns="34275" rIns="68569" bIns="34275" rtlCol="0" anchor="t" anchorCtr="0">
            <a:noAutofit/>
          </a:bodyPr>
          <a:lstStyle/>
          <a:p>
            <a:pPr>
              <a:buClr>
                <a:schemeClr val="dk1"/>
              </a:buClr>
              <a:buSzPts val="1800"/>
            </a:pPr>
            <a:r>
              <a:rPr lang="en-US" dirty="0"/>
              <a:t>GE/FVT 2024: Non-Reporting</a:t>
            </a:r>
            <a:endParaRPr dirty="0"/>
          </a:p>
        </p:txBody>
      </p:sp>
      <p:sp>
        <p:nvSpPr>
          <p:cNvPr id="386" name="Google Shape;386;p52"/>
          <p:cNvSpPr txBox="1"/>
          <p:nvPr/>
        </p:nvSpPr>
        <p:spPr>
          <a:xfrm>
            <a:off x="2152650" y="2105594"/>
            <a:ext cx="7886700" cy="3263504"/>
          </a:xfrm>
          <a:prstGeom prst="rect">
            <a:avLst/>
          </a:prstGeom>
          <a:noFill/>
          <a:ln>
            <a:noFill/>
          </a:ln>
        </p:spPr>
        <p:txBody>
          <a:bodyPr spcFirstLastPara="1" wrap="square" lIns="68569" tIns="34275" rIns="68569" bIns="34275" anchor="t" anchorCtr="0">
            <a:normAutofit fontScale="92500" lnSpcReduction="10000"/>
          </a:bodyPr>
          <a:lstStyle/>
          <a:p>
            <a:pPr marL="342900" indent="-257175">
              <a:lnSpc>
                <a:spcPct val="90000"/>
              </a:lnSpc>
              <a:spcBef>
                <a:spcPts val="750"/>
              </a:spcBef>
              <a:buClr>
                <a:schemeClr val="dk1"/>
              </a:buClr>
              <a:buSzPct val="81081"/>
              <a:buFont typeface="Arial"/>
              <a:buChar char="•"/>
            </a:pPr>
            <a:r>
              <a:rPr lang="en-US" dirty="0">
                <a:solidFill>
                  <a:schemeClr val="dk1"/>
                </a:solidFill>
                <a:latin typeface="Cambria"/>
                <a:ea typeface="Cambria"/>
                <a:cs typeface="Cambria"/>
                <a:sym typeface="Cambria"/>
              </a:rPr>
              <a:t>668.408(b)(2)  </a:t>
            </a:r>
            <a:endParaRPr sz="1350" dirty="0"/>
          </a:p>
          <a:p>
            <a:pPr marL="685800" lvl="1" indent="-257175">
              <a:lnSpc>
                <a:spcPct val="90000"/>
              </a:lnSpc>
              <a:spcBef>
                <a:spcPts val="375"/>
              </a:spcBef>
              <a:buClr>
                <a:schemeClr val="dk1"/>
              </a:buClr>
              <a:buSzPct val="81081"/>
              <a:buFont typeface="Arial"/>
              <a:buChar char="•"/>
            </a:pPr>
            <a:r>
              <a:rPr lang="en-US" dirty="0">
                <a:solidFill>
                  <a:schemeClr val="dk1"/>
                </a:solidFill>
                <a:latin typeface="Cambria"/>
                <a:ea typeface="Cambria"/>
                <a:cs typeface="Cambria"/>
                <a:sym typeface="Cambria"/>
              </a:rPr>
              <a:t>“For any award year, if an institution fails to provide all or some of the information required under paragraph (a) of this section, the institution must provide to the Secretary an explanation, acceptable to the Secretary, of why the institution failed to comply with any of the reporting requirements.”</a:t>
            </a:r>
            <a:endParaRPr sz="1350" dirty="0"/>
          </a:p>
          <a:p>
            <a:pPr marL="685800" lvl="1" indent="-257175">
              <a:lnSpc>
                <a:spcPct val="90000"/>
              </a:lnSpc>
              <a:spcBef>
                <a:spcPts val="375"/>
              </a:spcBef>
              <a:buClr>
                <a:schemeClr val="dk1"/>
              </a:buClr>
              <a:buSzPct val="81081"/>
              <a:buFont typeface="Arial"/>
              <a:buChar char="•"/>
            </a:pPr>
            <a:r>
              <a:rPr lang="en-US" dirty="0">
                <a:solidFill>
                  <a:schemeClr val="dk1"/>
                </a:solidFill>
                <a:latin typeface="Cambria"/>
                <a:ea typeface="Cambria"/>
                <a:cs typeface="Cambria"/>
                <a:sym typeface="Cambria"/>
              </a:rPr>
              <a:t>School responsibility, ED authority pattern</a:t>
            </a:r>
            <a:endParaRPr sz="1350" dirty="0"/>
          </a:p>
          <a:p>
            <a:pPr marL="685800" lvl="1" indent="-257175">
              <a:lnSpc>
                <a:spcPct val="90000"/>
              </a:lnSpc>
              <a:spcBef>
                <a:spcPts val="375"/>
              </a:spcBef>
              <a:buClr>
                <a:schemeClr val="dk1"/>
              </a:buClr>
              <a:buSzPct val="81081"/>
              <a:buFont typeface="Arial"/>
              <a:buChar char="•"/>
            </a:pPr>
            <a:r>
              <a:rPr lang="en-US" dirty="0">
                <a:solidFill>
                  <a:schemeClr val="dk1"/>
                </a:solidFill>
                <a:latin typeface="Cambria"/>
                <a:ea typeface="Cambria"/>
                <a:cs typeface="Cambria"/>
                <a:sym typeface="Cambria"/>
              </a:rPr>
              <a:t>Consequences not stated</a:t>
            </a:r>
            <a:endParaRPr sz="1350" dirty="0"/>
          </a:p>
          <a:p>
            <a:pPr marL="85725">
              <a:lnSpc>
                <a:spcPct val="90000"/>
              </a:lnSpc>
              <a:spcBef>
                <a:spcPts val="750"/>
              </a:spcBef>
              <a:buClr>
                <a:schemeClr val="dk1"/>
              </a:buClr>
              <a:buSzPct val="121621"/>
            </a:pPr>
            <a:endParaRPr sz="1200" dirty="0">
              <a:solidFill>
                <a:schemeClr val="dk1"/>
              </a:solidFill>
              <a:latin typeface="Cambria"/>
              <a:ea typeface="Cambria"/>
              <a:cs typeface="Cambria"/>
              <a:sym typeface="Cambria"/>
            </a:endParaRPr>
          </a:p>
          <a:p>
            <a:pPr marL="342900" indent="-257175">
              <a:lnSpc>
                <a:spcPct val="90000"/>
              </a:lnSpc>
              <a:spcBef>
                <a:spcPts val="750"/>
              </a:spcBef>
              <a:buClr>
                <a:schemeClr val="dk1"/>
              </a:buClr>
              <a:buSzPct val="69498"/>
              <a:buFont typeface="Arial"/>
              <a:buChar char="•"/>
            </a:pPr>
            <a:r>
              <a:rPr lang="en-US" sz="2100" dirty="0">
                <a:solidFill>
                  <a:schemeClr val="dk1"/>
                </a:solidFill>
                <a:latin typeface="Cambria"/>
                <a:ea typeface="Cambria"/>
                <a:cs typeface="Cambria"/>
                <a:sym typeface="Cambria"/>
              </a:rPr>
              <a:t>Possible Scenarios?</a:t>
            </a:r>
            <a:endParaRPr sz="1350" dirty="0"/>
          </a:p>
          <a:p>
            <a:pPr marL="685800" lvl="1" indent="-257175">
              <a:lnSpc>
                <a:spcPct val="90000"/>
              </a:lnSpc>
              <a:spcBef>
                <a:spcPts val="375"/>
              </a:spcBef>
              <a:buClr>
                <a:schemeClr val="dk1"/>
              </a:buClr>
              <a:buSzPct val="81081"/>
              <a:buFont typeface="Arial"/>
              <a:buChar char="•"/>
            </a:pPr>
            <a:r>
              <a:rPr lang="en-US" dirty="0">
                <a:solidFill>
                  <a:schemeClr val="dk1"/>
                </a:solidFill>
                <a:latin typeface="Cambria"/>
                <a:ea typeface="Cambria"/>
                <a:cs typeface="Cambria"/>
                <a:sym typeface="Cambria"/>
              </a:rPr>
              <a:t>Contracting college, new institution</a:t>
            </a:r>
            <a:endParaRPr sz="1350" dirty="0"/>
          </a:p>
          <a:p>
            <a:pPr marL="685800" lvl="1" indent="-257175">
              <a:lnSpc>
                <a:spcPct val="90000"/>
              </a:lnSpc>
              <a:spcBef>
                <a:spcPts val="375"/>
              </a:spcBef>
              <a:buClr>
                <a:schemeClr val="dk1"/>
              </a:buClr>
              <a:buSzPct val="81081"/>
              <a:buFont typeface="Arial"/>
              <a:buChar char="•"/>
            </a:pPr>
            <a:r>
              <a:rPr lang="en-US" dirty="0">
                <a:solidFill>
                  <a:schemeClr val="dk1"/>
                </a:solidFill>
                <a:latin typeface="Cambria"/>
                <a:ea typeface="Cambria"/>
                <a:cs typeface="Cambria"/>
                <a:sym typeface="Cambria"/>
              </a:rPr>
              <a:t>Natural disaster</a:t>
            </a:r>
            <a:endParaRPr sz="1350" dirty="0"/>
          </a:p>
          <a:p>
            <a:pPr marL="685800" lvl="1" indent="-257175">
              <a:lnSpc>
                <a:spcPct val="90000"/>
              </a:lnSpc>
              <a:spcBef>
                <a:spcPts val="375"/>
              </a:spcBef>
              <a:buClr>
                <a:schemeClr val="dk1"/>
              </a:buClr>
              <a:buSzPct val="81081"/>
              <a:buFont typeface="Arial"/>
              <a:buChar char="•"/>
            </a:pPr>
            <a:r>
              <a:rPr lang="en-US" dirty="0">
                <a:solidFill>
                  <a:schemeClr val="dk1"/>
                </a:solidFill>
                <a:latin typeface="Cambria"/>
                <a:ea typeface="Cambria"/>
                <a:cs typeface="Cambria"/>
                <a:sym typeface="Cambria"/>
              </a:rPr>
              <a:t>Data retention regs 34 CFR 668.24</a:t>
            </a:r>
            <a:endParaRPr sz="1350" dirty="0"/>
          </a:p>
          <a:p>
            <a:pPr marL="342900" indent="-171450">
              <a:lnSpc>
                <a:spcPct val="90000"/>
              </a:lnSpc>
              <a:spcBef>
                <a:spcPts val="750"/>
              </a:spcBef>
              <a:buClr>
                <a:schemeClr val="dk1"/>
              </a:buClr>
              <a:buSzPct val="69498"/>
            </a:pPr>
            <a:endParaRPr sz="2100" dirty="0">
              <a:solidFill>
                <a:schemeClr val="dk1"/>
              </a:solidFill>
              <a:latin typeface="Cambria"/>
              <a:ea typeface="Cambria"/>
              <a:cs typeface="Cambria"/>
              <a:sym typeface="Cambria"/>
            </a:endParaRPr>
          </a:p>
        </p:txBody>
      </p:sp>
      <p:pic>
        <p:nvPicPr>
          <p:cNvPr id="387" name="Google Shape;387;p52" descr="RetroNewsNow on X: &quot;📺The live two-hour 'Mystery of Al Capone's Vaults'  hosted by Geraldo Rivera aired 35 years ago, April 21, 1986. After much  hype, Geraldo found only dirt and several empty"/>
          <p:cNvPicPr preferRelativeResize="0"/>
          <p:nvPr/>
        </p:nvPicPr>
        <p:blipFill rotWithShape="1">
          <a:blip r:embed="rId3">
            <a:alphaModFix/>
          </a:blip>
          <a:srcRect/>
          <a:stretch/>
        </p:blipFill>
        <p:spPr>
          <a:xfrm>
            <a:off x="8024102" y="3931208"/>
            <a:ext cx="2535114" cy="1644644"/>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4"/>
          <p:cNvPicPr preferRelativeResize="0"/>
          <p:nvPr/>
        </p:nvPicPr>
        <p:blipFill rotWithShape="1">
          <a:blip r:embed="rId3">
            <a:alphaModFix/>
          </a:blip>
          <a:srcRect/>
          <a:stretch/>
        </p:blipFill>
        <p:spPr>
          <a:xfrm>
            <a:off x="2107377" y="1510448"/>
            <a:ext cx="3754744" cy="4833454"/>
          </a:xfrm>
          <a:prstGeom prst="rect">
            <a:avLst/>
          </a:prstGeom>
          <a:noFill/>
          <a:ln>
            <a:noFill/>
          </a:ln>
        </p:spPr>
      </p:pic>
      <p:pic>
        <p:nvPicPr>
          <p:cNvPr id="393" name="Google Shape;393;p54"/>
          <p:cNvPicPr preferRelativeResize="0"/>
          <p:nvPr/>
        </p:nvPicPr>
        <p:blipFill rotWithShape="1">
          <a:blip r:embed="rId4">
            <a:alphaModFix/>
          </a:blip>
          <a:srcRect/>
          <a:stretch/>
        </p:blipFill>
        <p:spPr>
          <a:xfrm>
            <a:off x="6226629" y="1510449"/>
            <a:ext cx="3558084" cy="4479757"/>
          </a:xfrm>
          <a:prstGeom prst="rect">
            <a:avLst/>
          </a:prstGeom>
          <a:noFill/>
          <a:ln>
            <a:noFill/>
          </a:ln>
        </p:spPr>
      </p:pic>
      <p:sp>
        <p:nvSpPr>
          <p:cNvPr id="2" name="Google Shape;385;p52">
            <a:extLst>
              <a:ext uri="{FF2B5EF4-FFF2-40B4-BE49-F238E27FC236}">
                <a16:creationId xmlns:a16="http://schemas.microsoft.com/office/drawing/2014/main" id="{CE24DCC6-EE31-AA54-70AB-193381B0C043}"/>
              </a:ext>
            </a:extLst>
          </p:cNvPr>
          <p:cNvSpPr txBox="1">
            <a:spLocks noGrp="1"/>
          </p:cNvSpPr>
          <p:nvPr>
            <p:ph type="title"/>
          </p:nvPr>
        </p:nvSpPr>
        <p:spPr>
          <a:prstGeom prst="rect">
            <a:avLst/>
          </a:prstGeom>
          <a:noFill/>
          <a:ln>
            <a:noFill/>
          </a:ln>
        </p:spPr>
        <p:txBody>
          <a:bodyPr spcFirstLastPara="1" vert="horz" wrap="square" lIns="68569" tIns="34275" rIns="68569" bIns="34275" rtlCol="0" anchor="t" anchorCtr="0">
            <a:noAutofit/>
          </a:bodyPr>
          <a:lstStyle/>
          <a:p>
            <a:pPr>
              <a:buClr>
                <a:schemeClr val="dk1"/>
              </a:buClr>
              <a:buSzPts val="1800"/>
            </a:pPr>
            <a:r>
              <a:rPr lang="en-US" dirty="0"/>
              <a:t>2018 GE User Guide</a:t>
            </a:r>
            <a:endParaRPr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6"/>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chemeClr val="dk1"/>
              </a:buClr>
              <a:buSzPts val="1800"/>
            </a:pPr>
            <a:r>
              <a:rPr lang="en-US" dirty="0"/>
              <a:t>GE 2024 Submission: </a:t>
            </a:r>
            <a:br>
              <a:rPr lang="en-US" dirty="0"/>
            </a:br>
            <a:r>
              <a:rPr lang="en-US" dirty="0"/>
              <a:t>What we know/guess</a:t>
            </a:r>
            <a:endParaRPr dirty="0"/>
          </a:p>
        </p:txBody>
      </p:sp>
      <p:pic>
        <p:nvPicPr>
          <p:cNvPr id="399" name="Google Shape;399;p56"/>
          <p:cNvPicPr preferRelativeResize="0"/>
          <p:nvPr/>
        </p:nvPicPr>
        <p:blipFill rotWithShape="1">
          <a:blip r:embed="rId3">
            <a:alphaModFix/>
          </a:blip>
          <a:srcRect b="61232"/>
          <a:stretch/>
        </p:blipFill>
        <p:spPr>
          <a:xfrm>
            <a:off x="2741147" y="3272928"/>
            <a:ext cx="3383625" cy="1626077"/>
          </a:xfrm>
          <a:prstGeom prst="rect">
            <a:avLst/>
          </a:prstGeom>
          <a:noFill/>
          <a:ln>
            <a:noFill/>
          </a:ln>
        </p:spPr>
      </p:pic>
      <p:pic>
        <p:nvPicPr>
          <p:cNvPr id="400" name="Google Shape;400;p56"/>
          <p:cNvPicPr preferRelativeResize="0"/>
          <p:nvPr/>
        </p:nvPicPr>
        <p:blipFill rotWithShape="1">
          <a:blip r:embed="rId3">
            <a:alphaModFix/>
          </a:blip>
          <a:srcRect t="36841"/>
          <a:stretch/>
        </p:blipFill>
        <p:spPr>
          <a:xfrm>
            <a:off x="6701379" y="2586660"/>
            <a:ext cx="3829959" cy="2998615"/>
          </a:xfrm>
          <a:prstGeom prst="rect">
            <a:avLst/>
          </a:prstGeom>
          <a:noFill/>
          <a:ln>
            <a:noFill/>
          </a:ln>
        </p:spPr>
      </p:pic>
      <p:sp>
        <p:nvSpPr>
          <p:cNvPr id="401" name="Google Shape;401;p56"/>
          <p:cNvSpPr txBox="1"/>
          <p:nvPr/>
        </p:nvSpPr>
        <p:spPr>
          <a:xfrm>
            <a:off x="2741147" y="2391407"/>
            <a:ext cx="3158557" cy="276969"/>
          </a:xfrm>
          <a:prstGeom prst="rect">
            <a:avLst/>
          </a:prstGeom>
          <a:noFill/>
          <a:ln>
            <a:noFill/>
          </a:ln>
        </p:spPr>
        <p:txBody>
          <a:bodyPr spcFirstLastPara="1" wrap="square" lIns="68569" tIns="34275" rIns="68569" bIns="34275" anchor="t" anchorCtr="0">
            <a:spAutoFit/>
          </a:bodyPr>
          <a:lstStyle/>
          <a:p>
            <a:r>
              <a:rPr lang="en-US" sz="1350" dirty="0">
                <a:solidFill>
                  <a:srgbClr val="000000"/>
                </a:solidFill>
                <a:latin typeface="Arial"/>
                <a:ea typeface="Arial"/>
                <a:cs typeface="Arial"/>
                <a:sym typeface="Arial"/>
              </a:rPr>
              <a:t>2018 GE User Guide: 3 upload options:</a:t>
            </a:r>
            <a:endParaRPr sz="1350" dirty="0"/>
          </a:p>
        </p:txBody>
      </p:sp>
      <p:sp>
        <p:nvSpPr>
          <p:cNvPr id="402" name="Google Shape;402;p56"/>
          <p:cNvSpPr/>
          <p:nvPr/>
        </p:nvSpPr>
        <p:spPr>
          <a:xfrm>
            <a:off x="6391690" y="4085966"/>
            <a:ext cx="1572867" cy="491004"/>
          </a:xfrm>
          <a:prstGeom prst="rightArrow">
            <a:avLst>
              <a:gd name="adj1" fmla="val 50000"/>
              <a:gd name="adj2" fmla="val 50000"/>
            </a:avLst>
          </a:prstGeom>
          <a:solidFill>
            <a:srgbClr val="FF0000"/>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pic>
        <p:nvPicPr>
          <p:cNvPr id="403" name="Google Shape;403;p56"/>
          <p:cNvPicPr preferRelativeResize="0"/>
          <p:nvPr/>
        </p:nvPicPr>
        <p:blipFill>
          <a:blip r:embed="rId4">
            <a:alphaModFix/>
          </a:blip>
          <a:stretch>
            <a:fillRect/>
          </a:stretch>
        </p:blipFill>
        <p:spPr>
          <a:xfrm>
            <a:off x="1592044" y="5000626"/>
            <a:ext cx="1059300" cy="711356"/>
          </a:xfrm>
          <a:prstGeom prst="rect">
            <a:avLst/>
          </a:prstGeom>
          <a:noFill/>
          <a:ln>
            <a:noFill/>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7"/>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2024 PPA: One more critical task!</a:t>
            </a:r>
            <a:endParaRPr dirty="0"/>
          </a:p>
        </p:txBody>
      </p:sp>
      <p:sp>
        <p:nvSpPr>
          <p:cNvPr id="418" name="Google Shape;418;p57"/>
          <p:cNvSpPr txBox="1">
            <a:spLocks noGrp="1"/>
          </p:cNvSpPr>
          <p:nvPr>
            <p:ph idx="4294967295"/>
          </p:nvPr>
        </p:nvSpPr>
        <p:spPr>
          <a:xfrm>
            <a:off x="1700962" y="2196001"/>
            <a:ext cx="8285163" cy="3817937"/>
          </a:xfrm>
          <a:prstGeom prst="rect">
            <a:avLst/>
          </a:prstGeom>
          <a:noFill/>
          <a:ln>
            <a:noFill/>
          </a:ln>
        </p:spPr>
        <p:txBody>
          <a:bodyPr spcFirstLastPara="1" vert="horz" wrap="square" lIns="68569" tIns="34275" rIns="68569" bIns="34275" rtlCol="0" anchor="t" anchorCtr="0">
            <a:normAutofit lnSpcReduction="10000"/>
          </a:bodyPr>
          <a:lstStyle/>
          <a:p>
            <a:pPr marL="85725" indent="0" algn="ctr">
              <a:buSzPts val="1800"/>
              <a:buNone/>
            </a:pPr>
            <a:r>
              <a:rPr lang="en-US" u="sng" dirty="0"/>
              <a:t>§ 668.604 Certification requirements for GE programs</a:t>
            </a:r>
            <a:br>
              <a:rPr lang="en-US" u="sng" dirty="0"/>
            </a:br>
            <a:endParaRPr u="sng" dirty="0"/>
          </a:p>
          <a:p>
            <a:pPr marL="342900" indent="-257175">
              <a:buSzPts val="1800"/>
            </a:pPr>
            <a:r>
              <a:rPr lang="en-US" sz="2600" dirty="0"/>
              <a:t>December 31, 2024</a:t>
            </a:r>
            <a:br>
              <a:rPr lang="en-US" sz="2600" dirty="0"/>
            </a:br>
            <a:endParaRPr sz="900" dirty="0"/>
          </a:p>
          <a:p>
            <a:pPr marL="342900" indent="-257175">
              <a:buSzPts val="1800"/>
            </a:pPr>
            <a:r>
              <a:rPr lang="en-US" sz="2600" dirty="0"/>
              <a:t>Two options:</a:t>
            </a:r>
            <a:endParaRPr lang="en-US" sz="3500" dirty="0"/>
          </a:p>
          <a:p>
            <a:pPr lvl="1" indent="-257175">
              <a:spcBef>
                <a:spcPts val="375"/>
              </a:spcBef>
              <a:buSzPts val="1800"/>
            </a:pPr>
            <a:r>
              <a:rPr lang="en-US" dirty="0"/>
              <a:t>If you will be recertifying between July 1 &amp; Dec 31, just do that</a:t>
            </a:r>
          </a:p>
          <a:p>
            <a:pPr marL="1028700" lvl="2" indent="-257175">
              <a:spcBef>
                <a:spcPts val="375"/>
              </a:spcBef>
              <a:buSzPts val="1800"/>
            </a:pPr>
            <a:r>
              <a:rPr lang="en-US" dirty="0"/>
              <a:t>Under 668.604(2)</a:t>
            </a:r>
            <a:endParaRPr dirty="0"/>
          </a:p>
          <a:p>
            <a:pPr lvl="1" indent="-257175">
              <a:spcBef>
                <a:spcPts val="375"/>
              </a:spcBef>
              <a:buSzPts val="1800"/>
            </a:pPr>
            <a:r>
              <a:rPr lang="en-US" dirty="0"/>
              <a:t>If not, “transitional certification for existing programs”</a:t>
            </a:r>
            <a:endParaRPr dirty="0"/>
          </a:p>
          <a:p>
            <a:pPr marL="1028700" lvl="2" indent="-257175">
              <a:spcBef>
                <a:spcPts val="375"/>
              </a:spcBef>
              <a:buSzPts val="1800"/>
            </a:pPr>
            <a:r>
              <a:rPr lang="en-US" dirty="0"/>
              <a:t>Under 668.604(a)(1)</a:t>
            </a:r>
            <a:endParaRPr dirty="0"/>
          </a:p>
          <a:p>
            <a:pPr marL="1028700" lvl="2" indent="-257175">
              <a:spcBef>
                <a:spcPts val="375"/>
              </a:spcBef>
              <a:buSzPts val="1800"/>
            </a:pPr>
            <a:r>
              <a:rPr lang="en-US" dirty="0"/>
              <a:t>Procedures to be established by the Secretary</a:t>
            </a:r>
            <a:endParaRPr dirty="0"/>
          </a:p>
          <a:p>
            <a:pPr marL="1028700" lvl="2" indent="-257175">
              <a:spcBef>
                <a:spcPts val="375"/>
              </a:spcBef>
              <a:buSzPts val="1800"/>
            </a:pPr>
            <a:r>
              <a:rPr lang="en-US" dirty="0"/>
              <a:t>“Most senior executive” certifies that all GE programs have required approvals  - 668.604(d)</a:t>
            </a:r>
            <a:endParaRPr dirty="0"/>
          </a:p>
        </p:txBody>
      </p:sp>
      <p:pic>
        <p:nvPicPr>
          <p:cNvPr id="419" name="Google Shape;419;p57" descr="December 31 Calendar Icon Stock Illustration - Download Image Now - December,  Number 31, 2021 - iStock"/>
          <p:cNvPicPr preferRelativeResize="0"/>
          <p:nvPr/>
        </p:nvPicPr>
        <p:blipFill rotWithShape="1">
          <a:blip r:embed="rId3">
            <a:alphaModFix/>
          </a:blip>
          <a:srcRect/>
          <a:stretch/>
        </p:blipFill>
        <p:spPr>
          <a:xfrm>
            <a:off x="10170392" y="780406"/>
            <a:ext cx="1607344" cy="1607344"/>
          </a:xfrm>
          <a:prstGeom prst="rect">
            <a:avLst/>
          </a:prstGeom>
          <a:noFill/>
          <a:ln>
            <a:noFill/>
          </a:ln>
        </p:spPr>
      </p:pic>
    </p:spTree>
    <p:extLst>
      <p:ext uri="{BB962C8B-B14F-4D97-AF65-F5344CB8AC3E}">
        <p14:creationId xmlns:p14="http://schemas.microsoft.com/office/powerpoint/2010/main" val="233950547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2" name="Title 1">
            <a:extLst>
              <a:ext uri="{FF2B5EF4-FFF2-40B4-BE49-F238E27FC236}">
                <a16:creationId xmlns:a16="http://schemas.microsoft.com/office/drawing/2014/main" id="{7F13CDC1-C343-A017-05C4-8EC37A56F469}"/>
              </a:ext>
            </a:extLst>
          </p:cNvPr>
          <p:cNvSpPr txBox="1">
            <a:spLocks/>
          </p:cNvSpPr>
          <p:nvPr/>
        </p:nvSpPr>
        <p:spPr>
          <a:xfrm>
            <a:off x="2180521" y="407208"/>
            <a:ext cx="6833153" cy="994172"/>
          </a:xfrm>
          <a:prstGeom prst="rect">
            <a:avLst/>
          </a:prstGeom>
          <a:noFill/>
          <a:ln>
            <a:noFill/>
          </a:ln>
        </p:spPr>
        <p:txBody>
          <a:bodyPr spcFirstLastPara="1" wrap="square" lIns="68569" tIns="34275" rIns="68569" bIns="34275"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solidFill>
                  <a:schemeClr val="bg1"/>
                </a:solidFill>
              </a:rPr>
              <a:t>GE Reporting Summary:</a:t>
            </a:r>
          </a:p>
          <a:p>
            <a:r>
              <a:rPr lang="en-US" sz="4000" b="1" dirty="0">
                <a:solidFill>
                  <a:schemeClr val="bg1"/>
                </a:solidFill>
              </a:rPr>
              <a:t> Key Points</a:t>
            </a:r>
          </a:p>
        </p:txBody>
      </p:sp>
      <p:sp>
        <p:nvSpPr>
          <p:cNvPr id="3" name="Content Placeholder 2">
            <a:extLst>
              <a:ext uri="{FF2B5EF4-FFF2-40B4-BE49-F238E27FC236}">
                <a16:creationId xmlns:a16="http://schemas.microsoft.com/office/drawing/2014/main" id="{49CFA61C-DC1B-2352-30F8-CD271B4DF96A}"/>
              </a:ext>
            </a:extLst>
          </p:cNvPr>
          <p:cNvSpPr txBox="1">
            <a:spLocks/>
          </p:cNvSpPr>
          <p:nvPr/>
        </p:nvSpPr>
        <p:spPr>
          <a:xfrm>
            <a:off x="1969127" y="2156122"/>
            <a:ext cx="7044546" cy="3500438"/>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mbria"/>
                <a:ea typeface="Cambria"/>
                <a:cs typeface="Cambria"/>
                <a:sym typeface="Cambri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mbria"/>
                <a:ea typeface="Cambria"/>
                <a:cs typeface="Cambria"/>
                <a:sym typeface="Cambri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pPr marL="471488" indent="-385763">
              <a:buFont typeface="+mj-lt"/>
              <a:buAutoNum type="arabicPeriod"/>
            </a:pPr>
            <a:r>
              <a:rPr lang="en-US" sz="2400" dirty="0"/>
              <a:t>Ms. Financial Value Transparency if you’re nasty</a:t>
            </a:r>
          </a:p>
          <a:p>
            <a:pPr marL="471488" indent="-385763">
              <a:buFont typeface="+mj-lt"/>
              <a:buAutoNum type="arabicPeriod"/>
            </a:pPr>
            <a:endParaRPr lang="en-US" sz="2400" dirty="0"/>
          </a:p>
          <a:p>
            <a:pPr marL="471488" indent="-385763">
              <a:buFont typeface="+mj-lt"/>
              <a:buAutoNum type="arabicPeriod"/>
            </a:pPr>
            <a:r>
              <a:rPr lang="en-US" sz="2400" dirty="0"/>
              <a:t>Reporting due 10/1/24 </a:t>
            </a:r>
          </a:p>
          <a:p>
            <a:pPr marL="428625" lvl="1" indent="0">
              <a:buNone/>
            </a:pPr>
            <a:r>
              <a:rPr lang="en-US" sz="2100" dirty="0"/>
              <a:t>a) Current + 2</a:t>
            </a:r>
            <a:r>
              <a:rPr lang="en-US" sz="2100" baseline="30000" dirty="0"/>
              <a:t>nd</a:t>
            </a:r>
            <a:r>
              <a:rPr lang="en-US" sz="2100" dirty="0"/>
              <a:t> through 7</a:t>
            </a:r>
            <a:r>
              <a:rPr lang="en-US" sz="2100" baseline="30000" dirty="0"/>
              <a:t>th</a:t>
            </a:r>
            <a:r>
              <a:rPr lang="en-US" sz="2100" dirty="0"/>
              <a:t> for most programs; </a:t>
            </a:r>
          </a:p>
          <a:p>
            <a:pPr marL="428625" lvl="1" indent="0">
              <a:buNone/>
            </a:pPr>
            <a:r>
              <a:rPr lang="en-US" sz="2100" dirty="0"/>
              <a:t>b) Current + 2</a:t>
            </a:r>
            <a:r>
              <a:rPr lang="en-US" sz="2100" baseline="30000" dirty="0"/>
              <a:t>nd</a:t>
            </a:r>
            <a:r>
              <a:rPr lang="en-US" sz="2100" dirty="0"/>
              <a:t> through 8</a:t>
            </a:r>
            <a:r>
              <a:rPr lang="en-US" sz="2100" baseline="30000" dirty="0"/>
              <a:t>th</a:t>
            </a:r>
            <a:r>
              <a:rPr lang="en-US" sz="2100" dirty="0"/>
              <a:t> for qualifying grad programs</a:t>
            </a:r>
          </a:p>
          <a:p>
            <a:pPr marL="428625" lvl="1" indent="0">
              <a:buNone/>
            </a:pPr>
            <a:r>
              <a:rPr lang="en-US" sz="2100" dirty="0"/>
              <a:t>c) Transitional option</a:t>
            </a:r>
          </a:p>
          <a:p>
            <a:pPr marL="471488" indent="-385763">
              <a:buFont typeface="+mj-lt"/>
              <a:buAutoNum type="arabicPeriod"/>
            </a:pPr>
            <a:endParaRPr lang="en-US" sz="2400" dirty="0"/>
          </a:p>
          <a:p>
            <a:pPr marL="471488" indent="-385763">
              <a:buFont typeface="+mj-lt"/>
              <a:buAutoNum type="arabicPeriod"/>
            </a:pPr>
            <a:r>
              <a:rPr lang="en-US" sz="2400" dirty="0"/>
              <a:t>Update your PPA between 7/1 &amp; 12/31, 2024</a:t>
            </a:r>
            <a:endParaRPr lang="en-US" sz="2100" dirty="0"/>
          </a:p>
        </p:txBody>
      </p:sp>
      <p:pic>
        <p:nvPicPr>
          <p:cNvPr id="4" name="Picture 2" descr="Review: Janet Jackson's New Album 'Unbreakable' | Time">
            <a:extLst>
              <a:ext uri="{FF2B5EF4-FFF2-40B4-BE49-F238E27FC236}">
                <a16:creationId xmlns:a16="http://schemas.microsoft.com/office/drawing/2014/main" id="{D5C352C5-6BF4-6144-3298-F2014031A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673" y="2137597"/>
            <a:ext cx="1307306" cy="196453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2698291-3CFD-30E6-0AE5-EC9F0331990C}"/>
              </a:ext>
            </a:extLst>
          </p:cNvPr>
          <p:cNvSpPr>
            <a:spLocks noGrp="1"/>
          </p:cNvSpPr>
          <p:nvPr>
            <p:ph type="title"/>
          </p:nvPr>
        </p:nvSpPr>
        <p:spPr/>
        <p:txBody>
          <a:bodyPr/>
          <a:lstStyle/>
          <a:p>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WHY is GE happening?</a:t>
            </a:r>
            <a:br>
              <a:rPr lang="en-US" dirty="0"/>
            </a:br>
            <a:endParaRPr dirty="0"/>
          </a:p>
        </p:txBody>
      </p:sp>
      <p:sp>
        <p:nvSpPr>
          <p:cNvPr id="2" name="Text Placeholder 1"/>
          <p:cNvSpPr>
            <a:spLocks noGrp="1"/>
          </p:cNvSpPr>
          <p:nvPr>
            <p:ph type="body" idx="4294967295"/>
          </p:nvPr>
        </p:nvSpPr>
        <p:spPr>
          <a:xfrm>
            <a:off x="2309446" y="1868610"/>
            <a:ext cx="7796213" cy="4021138"/>
          </a:xfrm>
        </p:spPr>
        <p:txBody>
          <a:bodyPr>
            <a:normAutofit/>
          </a:bodyPr>
          <a:lstStyle/>
          <a:p>
            <a:r>
              <a:rPr lang="en-US" sz="2400" dirty="0"/>
              <a:t>Higher education programs value in question</a:t>
            </a:r>
          </a:p>
          <a:p>
            <a:r>
              <a:rPr lang="en-US" sz="2400" dirty="0"/>
              <a:t>Some IHE’s advertise dubious value statements </a:t>
            </a:r>
          </a:p>
          <a:p>
            <a:r>
              <a:rPr lang="en-US" sz="2400" dirty="0"/>
              <a:t>Cost of college is rising</a:t>
            </a:r>
          </a:p>
          <a:p>
            <a:r>
              <a:rPr lang="en-US" sz="2400" dirty="0"/>
              <a:t>Student loan debt is rising</a:t>
            </a:r>
          </a:p>
          <a:p>
            <a:r>
              <a:rPr lang="en-US" sz="2400" dirty="0"/>
              <a:t>Students borrow but don’t complete programs</a:t>
            </a:r>
          </a:p>
          <a:p>
            <a:r>
              <a:rPr lang="en-US" sz="2400" dirty="0"/>
              <a:t>No good data is MEASURED and shared to protect consumers and identify poor program outcomes </a:t>
            </a:r>
          </a:p>
          <a:p>
            <a:r>
              <a:rPr lang="en-US" sz="2400" dirty="0"/>
              <a:t>No good way to MANAGE the IHE programs with poor outcomes</a:t>
            </a:r>
          </a:p>
          <a:p>
            <a:endParaRPr lang="en-US" dirty="0"/>
          </a:p>
        </p:txBody>
      </p:sp>
    </p:spTree>
    <p:extLst>
      <p:ext uri="{BB962C8B-B14F-4D97-AF65-F5344CB8AC3E}">
        <p14:creationId xmlns:p14="http://schemas.microsoft.com/office/powerpoint/2010/main" val="367429218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9"/>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Timeline and Next Steps</a:t>
            </a:r>
            <a:endParaRPr dirty="0"/>
          </a:p>
        </p:txBody>
      </p:sp>
      <p:sp>
        <p:nvSpPr>
          <p:cNvPr id="437" name="Google Shape;437;p69"/>
          <p:cNvSpPr/>
          <p:nvPr/>
        </p:nvSpPr>
        <p:spPr>
          <a:xfrm>
            <a:off x="1922237" y="3656477"/>
            <a:ext cx="2065973" cy="925830"/>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Completer Lists</a:t>
            </a:r>
            <a:endParaRPr sz="1350" dirty="0"/>
          </a:p>
        </p:txBody>
      </p:sp>
      <p:sp>
        <p:nvSpPr>
          <p:cNvPr id="438" name="Google Shape;438;p69"/>
          <p:cNvSpPr/>
          <p:nvPr/>
        </p:nvSpPr>
        <p:spPr>
          <a:xfrm>
            <a:off x="4098222" y="3875724"/>
            <a:ext cx="780098" cy="325755"/>
          </a:xfrm>
          <a:prstGeom prst="rightArrow">
            <a:avLst>
              <a:gd name="adj1" fmla="val 50000"/>
              <a:gd name="adj2" fmla="val 5000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
        <p:nvSpPr>
          <p:cNvPr id="439" name="Google Shape;439;p69"/>
          <p:cNvSpPr txBox="1"/>
          <p:nvPr/>
        </p:nvSpPr>
        <p:spPr>
          <a:xfrm>
            <a:off x="5052657" y="1868791"/>
            <a:ext cx="4522050" cy="4501202"/>
          </a:xfrm>
          <a:prstGeom prst="rect">
            <a:avLst/>
          </a:prstGeom>
          <a:noFill/>
          <a:ln>
            <a:noFill/>
          </a:ln>
        </p:spPr>
        <p:txBody>
          <a:bodyPr spcFirstLastPara="1" wrap="square" lIns="68569" tIns="34275" rIns="68569" bIns="34275" anchor="t" anchorCtr="0">
            <a:spAutoFit/>
          </a:bodyPr>
          <a:lstStyle/>
          <a:p>
            <a:pPr marL="257175" indent="-257175">
              <a:buClr>
                <a:srgbClr val="000000"/>
              </a:buClr>
              <a:buSzPts val="2400"/>
              <a:buFont typeface="Arial"/>
              <a:buChar char="•"/>
            </a:pPr>
            <a:r>
              <a:rPr lang="en-US" dirty="0">
                <a:latin typeface="Franklin Gothic Book" panose="020B0503020102020204" pitchFamily="34" charset="0"/>
                <a:ea typeface="Cambria"/>
                <a:cs typeface="Cambria"/>
                <a:sym typeface="Cambria"/>
              </a:rPr>
              <a:t>Federal Student Aid is providing new NSLDS reports to assist schools with identifying completers, missing </a:t>
            </a:r>
            <a:br>
              <a:rPr lang="en-US" dirty="0">
                <a:latin typeface="Franklin Gothic Book" panose="020B0503020102020204" pitchFamily="34" charset="0"/>
                <a:ea typeface="Cambria"/>
                <a:cs typeface="Cambria"/>
                <a:sym typeface="Cambria"/>
              </a:rPr>
            </a:br>
            <a:r>
              <a:rPr lang="en-US" dirty="0">
                <a:latin typeface="Franklin Gothic Book" panose="020B0503020102020204" pitchFamily="34" charset="0"/>
                <a:ea typeface="Cambria"/>
                <a:cs typeface="Cambria"/>
                <a:sym typeface="Cambria"/>
              </a:rPr>
              <a:t>program-level data, and other issues.</a:t>
            </a:r>
            <a:br>
              <a:rPr lang="en-US" dirty="0">
                <a:latin typeface="Franklin Gothic Book" panose="020B0503020102020204" pitchFamily="34" charset="0"/>
                <a:ea typeface="Cambria"/>
                <a:cs typeface="Cambria"/>
                <a:sym typeface="Cambria"/>
              </a:rPr>
            </a:br>
            <a:r>
              <a:rPr lang="en-US" dirty="0">
                <a:latin typeface="Franklin Gothic Book" panose="020B0503020102020204" pitchFamily="34" charset="0"/>
                <a:ea typeface="Cambria"/>
                <a:cs typeface="Cambria"/>
                <a:sym typeface="Cambria"/>
              </a:rPr>
              <a:t>A webinar about these reports was provided on May 1</a:t>
            </a:r>
            <a:endParaRPr dirty="0">
              <a:latin typeface="Franklin Gothic Book" panose="020B0503020102020204" pitchFamily="34" charset="0"/>
              <a:ea typeface="Cambria"/>
              <a:cs typeface="Cambria"/>
              <a:sym typeface="Cambria"/>
            </a:endParaRPr>
          </a:p>
          <a:p>
            <a:pPr marL="342900"/>
            <a:endParaRPr dirty="0">
              <a:latin typeface="Franklin Gothic Book" panose="020B0503020102020204" pitchFamily="34" charset="0"/>
              <a:ea typeface="Cambria"/>
              <a:cs typeface="Cambria"/>
              <a:sym typeface="Cambria"/>
            </a:endParaRPr>
          </a:p>
          <a:p>
            <a:pPr marL="257175" indent="-257175">
              <a:buClr>
                <a:srgbClr val="000000"/>
              </a:buClr>
              <a:buSzPts val="2400"/>
              <a:buFont typeface="Arial"/>
              <a:buChar char="•"/>
            </a:pPr>
            <a:r>
              <a:rPr lang="en-US" dirty="0">
                <a:solidFill>
                  <a:srgbClr val="000000"/>
                </a:solidFill>
                <a:latin typeface="Franklin Gothic Book" panose="020B0503020102020204" pitchFamily="34" charset="0"/>
                <a:ea typeface="Cambria"/>
                <a:cs typeface="Cambria"/>
                <a:sym typeface="Cambria"/>
              </a:rPr>
              <a:t>The Department will provide a list of completers for the appropriate cohort for each program</a:t>
            </a:r>
            <a:endParaRPr sz="1350" dirty="0">
              <a:latin typeface="Franklin Gothic Book" panose="020B0503020102020204" pitchFamily="34" charset="0"/>
            </a:endParaRPr>
          </a:p>
          <a:p>
            <a:pPr marL="257175" indent="-142875">
              <a:buClr>
                <a:srgbClr val="000000"/>
              </a:buClr>
              <a:buSzPts val="2400"/>
            </a:pPr>
            <a:endParaRPr dirty="0">
              <a:solidFill>
                <a:srgbClr val="000000"/>
              </a:solidFill>
              <a:latin typeface="Franklin Gothic Book" panose="020B0503020102020204" pitchFamily="34" charset="0"/>
              <a:ea typeface="Cambria"/>
              <a:cs typeface="Cambria"/>
              <a:sym typeface="Cambria"/>
            </a:endParaRPr>
          </a:p>
          <a:p>
            <a:pPr marL="257175" indent="-257175">
              <a:buClr>
                <a:srgbClr val="000000"/>
              </a:buClr>
              <a:buSzPts val="2400"/>
              <a:buFont typeface="Arial"/>
              <a:buChar char="•"/>
            </a:pPr>
            <a:r>
              <a:rPr lang="en-US" dirty="0">
                <a:solidFill>
                  <a:srgbClr val="000000"/>
                </a:solidFill>
                <a:latin typeface="Franklin Gothic Book" panose="020B0503020102020204" pitchFamily="34" charset="0"/>
                <a:ea typeface="Cambria"/>
                <a:cs typeface="Cambria"/>
                <a:sym typeface="Cambria"/>
              </a:rPr>
              <a:t>Schools will have 60 days to review and respond </a:t>
            </a:r>
            <a:r>
              <a:rPr lang="en-US" i="1" dirty="0">
                <a:solidFill>
                  <a:srgbClr val="000000"/>
                </a:solidFill>
                <a:latin typeface="Franklin Gothic Book" panose="020B0503020102020204" pitchFamily="34" charset="0"/>
                <a:ea typeface="Cambria"/>
                <a:cs typeface="Cambria"/>
                <a:sym typeface="Cambria"/>
              </a:rPr>
              <a:t>if</a:t>
            </a:r>
            <a:r>
              <a:rPr lang="en-US" dirty="0">
                <a:solidFill>
                  <a:srgbClr val="000000"/>
                </a:solidFill>
                <a:latin typeface="Franklin Gothic Book" panose="020B0503020102020204" pitchFamily="34" charset="0"/>
                <a:ea typeface="Cambria"/>
                <a:cs typeface="Cambria"/>
                <a:sym typeface="Cambria"/>
              </a:rPr>
              <a:t> errors are found</a:t>
            </a:r>
            <a:endParaRPr sz="1350" dirty="0">
              <a:latin typeface="Franklin Gothic Book" panose="020B0503020102020204" pitchFamily="34" charset="0"/>
            </a:endParaRPr>
          </a:p>
          <a:p>
            <a:pPr marL="257175" indent="-142875">
              <a:buClr>
                <a:srgbClr val="000000"/>
              </a:buClr>
              <a:buSzPts val="2400"/>
            </a:pPr>
            <a:endParaRPr dirty="0">
              <a:solidFill>
                <a:srgbClr val="000000"/>
              </a:solidFill>
              <a:latin typeface="Franklin Gothic Book" panose="020B0503020102020204" pitchFamily="34" charset="0"/>
              <a:ea typeface="Cambria"/>
              <a:cs typeface="Cambria"/>
              <a:sym typeface="Cambria"/>
            </a:endParaRPr>
          </a:p>
          <a:p>
            <a:pPr marL="257175" indent="-257175">
              <a:buClr>
                <a:srgbClr val="000000"/>
              </a:buClr>
              <a:buSzPts val="2400"/>
              <a:buFont typeface="Arial"/>
              <a:buChar char="•"/>
            </a:pPr>
            <a:r>
              <a:rPr lang="en-US" dirty="0">
                <a:solidFill>
                  <a:srgbClr val="000000"/>
                </a:solidFill>
                <a:latin typeface="Franklin Gothic Book" panose="020B0503020102020204" pitchFamily="34" charset="0"/>
                <a:ea typeface="Cambria"/>
                <a:cs typeface="Cambria"/>
                <a:sym typeface="Cambria"/>
              </a:rPr>
              <a:t>Final completer lists will reflect which students are matched with earnings data</a:t>
            </a:r>
            <a:endParaRPr sz="1350" dirty="0">
              <a:latin typeface="Franklin Gothic Book" panose="020B0503020102020204" pitchFamily="34" charset="0"/>
            </a:endParaRPr>
          </a:p>
        </p:txBody>
      </p:sp>
      <p:sp>
        <p:nvSpPr>
          <p:cNvPr id="440" name="Google Shape;440;p69"/>
          <p:cNvSpPr/>
          <p:nvPr/>
        </p:nvSpPr>
        <p:spPr>
          <a:xfrm>
            <a:off x="3394364" y="2077308"/>
            <a:ext cx="1605430" cy="994172"/>
          </a:xfrm>
          <a:prstGeom prst="irregularSeal1">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1425" dirty="0">
                <a:solidFill>
                  <a:schemeClr val="lt1"/>
                </a:solidFill>
              </a:rPr>
              <a:t>April/May</a:t>
            </a:r>
            <a:endParaRPr sz="675" dirty="0">
              <a:solidFill>
                <a:schemeClr val="lt1"/>
              </a:solidFill>
              <a:latin typeface="Arial"/>
              <a:ea typeface="Arial"/>
              <a:cs typeface="Arial"/>
              <a:sym typeface="Arial"/>
            </a:endParaRPr>
          </a:p>
        </p:txBody>
      </p:sp>
      <p:sp>
        <p:nvSpPr>
          <p:cNvPr id="441" name="Google Shape;441;p69"/>
          <p:cNvSpPr/>
          <p:nvPr/>
        </p:nvSpPr>
        <p:spPr>
          <a:xfrm>
            <a:off x="9227127" y="3398120"/>
            <a:ext cx="1412028" cy="994172"/>
          </a:xfrm>
          <a:prstGeom prst="irregularSeal1">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1425" dirty="0">
                <a:solidFill>
                  <a:schemeClr val="lt1"/>
                </a:solidFill>
              </a:rPr>
              <a:t>July</a:t>
            </a:r>
            <a:endParaRPr sz="675" dirty="0">
              <a:solidFill>
                <a:schemeClr val="lt1"/>
              </a:solidFill>
              <a:latin typeface="Arial"/>
              <a:ea typeface="Arial"/>
              <a:cs typeface="Arial"/>
              <a:sym typeface="Aria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Timeline and Next Steps</a:t>
            </a:r>
            <a:endParaRPr dirty="0"/>
          </a:p>
        </p:txBody>
      </p:sp>
      <p:sp>
        <p:nvSpPr>
          <p:cNvPr id="456" name="Google Shape;456;p70"/>
          <p:cNvSpPr/>
          <p:nvPr/>
        </p:nvSpPr>
        <p:spPr>
          <a:xfrm>
            <a:off x="3212783" y="2858437"/>
            <a:ext cx="2065973" cy="925830"/>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Reporting Complete</a:t>
            </a:r>
            <a:endParaRPr sz="1350" dirty="0"/>
          </a:p>
        </p:txBody>
      </p:sp>
      <p:sp>
        <p:nvSpPr>
          <p:cNvPr id="457" name="Google Shape;457;p70"/>
          <p:cNvSpPr/>
          <p:nvPr/>
        </p:nvSpPr>
        <p:spPr>
          <a:xfrm rot="1236990">
            <a:off x="5423663" y="3936895"/>
            <a:ext cx="780098" cy="325755"/>
          </a:xfrm>
          <a:prstGeom prst="rightArrow">
            <a:avLst>
              <a:gd name="adj1" fmla="val 50000"/>
              <a:gd name="adj2" fmla="val 5000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
        <p:nvSpPr>
          <p:cNvPr id="458" name="Google Shape;458;p70"/>
          <p:cNvSpPr/>
          <p:nvPr/>
        </p:nvSpPr>
        <p:spPr>
          <a:xfrm rot="-1225700">
            <a:off x="5426978" y="3441024"/>
            <a:ext cx="780098" cy="325755"/>
          </a:xfrm>
          <a:prstGeom prst="rightArrow">
            <a:avLst>
              <a:gd name="adj1" fmla="val 50000"/>
              <a:gd name="adj2" fmla="val 5000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
        <p:nvSpPr>
          <p:cNvPr id="459" name="Google Shape;459;p70"/>
          <p:cNvSpPr/>
          <p:nvPr/>
        </p:nvSpPr>
        <p:spPr>
          <a:xfrm>
            <a:off x="6233336" y="2537640"/>
            <a:ext cx="2663015" cy="998049"/>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Calculation of </a:t>
            </a:r>
            <a:br>
              <a:rPr lang="en-US" sz="2100" dirty="0">
                <a:solidFill>
                  <a:schemeClr val="lt1"/>
                </a:solidFill>
                <a:latin typeface="Calibri"/>
                <a:ea typeface="Calibri"/>
                <a:cs typeface="Calibri"/>
                <a:sym typeface="Calibri"/>
              </a:rPr>
            </a:br>
            <a:r>
              <a:rPr lang="en-US" sz="2100" dirty="0">
                <a:solidFill>
                  <a:schemeClr val="lt1"/>
                </a:solidFill>
                <a:latin typeface="Calibri"/>
                <a:ea typeface="Calibri"/>
                <a:cs typeface="Calibri"/>
                <a:sym typeface="Calibri"/>
              </a:rPr>
              <a:t>Debt-to-Earnings (D/E) Rates</a:t>
            </a:r>
            <a:endParaRPr sz="1350" dirty="0"/>
          </a:p>
        </p:txBody>
      </p:sp>
      <p:sp>
        <p:nvSpPr>
          <p:cNvPr id="460" name="Google Shape;460;p70"/>
          <p:cNvSpPr/>
          <p:nvPr/>
        </p:nvSpPr>
        <p:spPr>
          <a:xfrm>
            <a:off x="6222252" y="4068477"/>
            <a:ext cx="2663015" cy="1020128"/>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Calculation of Earnings Premium (EP) Rate</a:t>
            </a:r>
            <a:endParaRPr sz="1350" dirty="0">
              <a:solidFill>
                <a:schemeClr val="lt1"/>
              </a:solidFill>
              <a:latin typeface="Calibri"/>
              <a:ea typeface="Calibri"/>
              <a:cs typeface="Calibri"/>
              <a:sym typeface="Calibri"/>
            </a:endParaRPr>
          </a:p>
        </p:txBody>
      </p:sp>
      <p:sp>
        <p:nvSpPr>
          <p:cNvPr id="461" name="Google Shape;461;p70"/>
          <p:cNvSpPr/>
          <p:nvPr/>
        </p:nvSpPr>
        <p:spPr>
          <a:xfrm>
            <a:off x="3212783" y="3896705"/>
            <a:ext cx="2065973" cy="925830"/>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Completer Lists Finalized</a:t>
            </a:r>
            <a:endParaRPr sz="1350" dirty="0"/>
          </a:p>
        </p:txBody>
      </p:sp>
      <p:sp>
        <p:nvSpPr>
          <p:cNvPr id="462" name="Google Shape;462;p70"/>
          <p:cNvSpPr/>
          <p:nvPr/>
        </p:nvSpPr>
        <p:spPr>
          <a:xfrm>
            <a:off x="8564843" y="3315125"/>
            <a:ext cx="1862474" cy="1093662"/>
          </a:xfrm>
          <a:prstGeom prst="irregularSeal1">
            <a:avLst/>
          </a:prstGeom>
          <a:solidFill>
            <a:srgbClr val="CFE2F3"/>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r>
              <a:rPr lang="en-US" sz="1425" dirty="0">
                <a:solidFill>
                  <a:schemeClr val="dk1"/>
                </a:solidFill>
              </a:rPr>
              <a:t>Early 2025</a:t>
            </a:r>
            <a:endParaRPr sz="675" dirty="0">
              <a:solidFill>
                <a:schemeClr val="dk1"/>
              </a:solidFill>
              <a:latin typeface="Arial"/>
              <a:ea typeface="Arial"/>
              <a:cs typeface="Arial"/>
              <a:sym typeface="Arial"/>
            </a:endParaRPr>
          </a:p>
        </p:txBody>
      </p:sp>
      <p:sp>
        <p:nvSpPr>
          <p:cNvPr id="2" name="Google Shape;462;p70">
            <a:extLst>
              <a:ext uri="{FF2B5EF4-FFF2-40B4-BE49-F238E27FC236}">
                <a16:creationId xmlns:a16="http://schemas.microsoft.com/office/drawing/2014/main" id="{15B431E8-A666-DD0E-A250-BC020F43EDD8}"/>
              </a:ext>
            </a:extLst>
          </p:cNvPr>
          <p:cNvSpPr/>
          <p:nvPr/>
        </p:nvSpPr>
        <p:spPr>
          <a:xfrm>
            <a:off x="1862207" y="4443536"/>
            <a:ext cx="1862474" cy="1093662"/>
          </a:xfrm>
          <a:prstGeom prst="irregularSeal1">
            <a:avLst/>
          </a:prstGeom>
          <a:solidFill>
            <a:srgbClr val="CFE2F3"/>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1425" dirty="0">
                <a:solidFill>
                  <a:schemeClr val="dk1"/>
                </a:solidFill>
              </a:rPr>
              <a:t>?, 2024</a:t>
            </a:r>
            <a:endParaRPr sz="675" dirty="0">
              <a:solidFill>
                <a:schemeClr val="dk1"/>
              </a:solidFill>
              <a:latin typeface="Arial"/>
              <a:ea typeface="Arial"/>
              <a:cs typeface="Arial"/>
              <a:sym typeface="Arial"/>
            </a:endParaRPr>
          </a:p>
        </p:txBody>
      </p:sp>
      <p:sp>
        <p:nvSpPr>
          <p:cNvPr id="3" name="Google Shape;462;p70">
            <a:extLst>
              <a:ext uri="{FF2B5EF4-FFF2-40B4-BE49-F238E27FC236}">
                <a16:creationId xmlns:a16="http://schemas.microsoft.com/office/drawing/2014/main" id="{0F9A8519-3DA1-1F1B-13EF-D00B982AB9A2}"/>
              </a:ext>
            </a:extLst>
          </p:cNvPr>
          <p:cNvSpPr/>
          <p:nvPr/>
        </p:nvSpPr>
        <p:spPr>
          <a:xfrm>
            <a:off x="1862207" y="2199168"/>
            <a:ext cx="1862474" cy="1093662"/>
          </a:xfrm>
          <a:prstGeom prst="irregularSeal1">
            <a:avLst/>
          </a:prstGeom>
          <a:solidFill>
            <a:srgbClr val="CFE2F3"/>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1425" dirty="0">
                <a:solidFill>
                  <a:schemeClr val="dk1"/>
                </a:solidFill>
              </a:rPr>
              <a:t>October 1, 2024</a:t>
            </a:r>
            <a:endParaRPr sz="675" dirty="0">
              <a:solidFill>
                <a:schemeClr val="dk1"/>
              </a:solidFill>
              <a:latin typeface="Arial"/>
              <a:ea typeface="Arial"/>
              <a:cs typeface="Arial"/>
              <a:sym typeface="Arial"/>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6"/>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Cohorts	</a:t>
            </a:r>
            <a:endParaRPr dirty="0"/>
          </a:p>
        </p:txBody>
      </p:sp>
      <p:sp>
        <p:nvSpPr>
          <p:cNvPr id="447" name="Google Shape;447;p76"/>
          <p:cNvSpPr txBox="1">
            <a:spLocks noGrp="1"/>
          </p:cNvSpPr>
          <p:nvPr>
            <p:ph idx="4294967295"/>
          </p:nvPr>
        </p:nvSpPr>
        <p:spPr>
          <a:xfrm>
            <a:off x="2450123" y="2053828"/>
            <a:ext cx="7886700" cy="3235325"/>
          </a:xfrm>
          <a:prstGeom prst="rect">
            <a:avLst/>
          </a:prstGeom>
          <a:noFill/>
          <a:ln>
            <a:noFill/>
          </a:ln>
        </p:spPr>
        <p:txBody>
          <a:bodyPr spcFirstLastPara="1" vert="horz" wrap="square" lIns="68569" tIns="34275" rIns="68569" bIns="34275" rtlCol="0" anchor="t" anchorCtr="0">
            <a:normAutofit/>
          </a:bodyPr>
          <a:lstStyle/>
          <a:p>
            <a:pPr marL="85725" indent="0" algn="ctr">
              <a:buSzPts val="1800"/>
              <a:buNone/>
            </a:pPr>
            <a:r>
              <a:rPr lang="en-US" i="1" dirty="0"/>
              <a:t>The number of (matched) completers will determine the cohort of completers used in the D/E and EP calculations</a:t>
            </a:r>
            <a:endParaRPr dirty="0"/>
          </a:p>
          <a:p>
            <a:pPr marL="85725" indent="0" algn="ctr">
              <a:buSzPts val="1800"/>
              <a:buNone/>
            </a:pPr>
            <a:endParaRPr i="1" dirty="0"/>
          </a:p>
          <a:p>
            <a:pPr marL="342900">
              <a:buClr>
                <a:schemeClr val="dk1"/>
              </a:buClr>
              <a:buSzPts val="1800"/>
              <a:buNone/>
            </a:pPr>
            <a:endParaRPr dirty="0"/>
          </a:p>
        </p:txBody>
      </p:sp>
      <p:sp>
        <p:nvSpPr>
          <p:cNvPr id="448" name="Google Shape;448;p76"/>
          <p:cNvSpPr txBox="1"/>
          <p:nvPr/>
        </p:nvSpPr>
        <p:spPr>
          <a:xfrm>
            <a:off x="5961654" y="4229630"/>
            <a:ext cx="1243013" cy="1177215"/>
          </a:xfrm>
          <a:prstGeom prst="rect">
            <a:avLst/>
          </a:prstGeom>
          <a:noFill/>
          <a:ln>
            <a:noFill/>
          </a:ln>
        </p:spPr>
        <p:txBody>
          <a:bodyPr spcFirstLastPara="1" wrap="square" lIns="68569" tIns="34275" rIns="68569" bIns="34275" anchor="t" anchorCtr="0">
            <a:spAutoFit/>
          </a:bodyPr>
          <a:lstStyle/>
          <a:p>
            <a:r>
              <a:rPr lang="en-US" sz="7200" dirty="0">
                <a:solidFill>
                  <a:srgbClr val="1482AB"/>
                </a:solidFill>
                <a:latin typeface="Cambria"/>
                <a:ea typeface="Cambria"/>
                <a:cs typeface="Cambria"/>
                <a:sym typeface="Cambria"/>
              </a:rPr>
              <a:t>30</a:t>
            </a:r>
            <a:endParaRPr sz="1350" dirty="0"/>
          </a:p>
        </p:txBody>
      </p:sp>
      <p:pic>
        <p:nvPicPr>
          <p:cNvPr id="449" name="Google Shape;449;p76" descr="Fairy male outline"/>
          <p:cNvPicPr preferRelativeResize="0"/>
          <p:nvPr/>
        </p:nvPicPr>
        <p:blipFill rotWithShape="1">
          <a:blip r:embed="rId3">
            <a:alphaModFix/>
          </a:blip>
          <a:srcRect/>
          <a:stretch/>
        </p:blipFill>
        <p:spPr>
          <a:xfrm>
            <a:off x="7348925" y="3751888"/>
            <a:ext cx="685800" cy="685800"/>
          </a:xfrm>
          <a:prstGeom prst="rect">
            <a:avLst/>
          </a:prstGeom>
          <a:noFill/>
          <a:ln>
            <a:noFill/>
          </a:ln>
        </p:spPr>
      </p:pic>
      <p:pic>
        <p:nvPicPr>
          <p:cNvPr id="450" name="Google Shape;450;p76" descr="Magician Hat outline"/>
          <p:cNvPicPr preferRelativeResize="0"/>
          <p:nvPr/>
        </p:nvPicPr>
        <p:blipFill rotWithShape="1">
          <a:blip r:embed="rId4">
            <a:alphaModFix/>
          </a:blip>
          <a:srcRect/>
          <a:stretch/>
        </p:blipFill>
        <p:spPr>
          <a:xfrm>
            <a:off x="4788694" y="4804172"/>
            <a:ext cx="685800" cy="685800"/>
          </a:xfrm>
          <a:prstGeom prst="rect">
            <a:avLst/>
          </a:prstGeom>
          <a:noFill/>
          <a:ln>
            <a:noFill/>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7"/>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Cohort Periods</a:t>
            </a:r>
            <a:endParaRPr dirty="0"/>
          </a:p>
        </p:txBody>
      </p:sp>
      <p:sp>
        <p:nvSpPr>
          <p:cNvPr id="539" name="Google Shape;539;p77"/>
          <p:cNvSpPr txBox="1">
            <a:spLocks noGrp="1"/>
          </p:cNvSpPr>
          <p:nvPr>
            <p:ph idx="4294967295"/>
          </p:nvPr>
        </p:nvSpPr>
        <p:spPr>
          <a:xfrm>
            <a:off x="1664677" y="1988771"/>
            <a:ext cx="8604250" cy="4476750"/>
          </a:xfrm>
          <a:prstGeom prst="rect">
            <a:avLst/>
          </a:prstGeom>
          <a:noFill/>
          <a:ln>
            <a:noFill/>
          </a:ln>
        </p:spPr>
        <p:txBody>
          <a:bodyPr spcFirstLastPara="1" vert="horz" wrap="square" lIns="68569" tIns="34275" rIns="68569" bIns="34275" rtlCol="0" anchor="t" anchorCtr="0">
            <a:normAutofit fontScale="92500"/>
          </a:bodyPr>
          <a:lstStyle/>
          <a:p>
            <a:pPr marL="342900" indent="-257175">
              <a:buClr>
                <a:schemeClr val="dk1"/>
              </a:buClr>
              <a:buSzPts val="1800"/>
            </a:pPr>
            <a:r>
              <a:rPr lang="en-US" dirty="0"/>
              <a:t>Two-year</a:t>
            </a:r>
            <a:endParaRPr dirty="0"/>
          </a:p>
          <a:p>
            <a:pPr lvl="1" indent="-257175">
              <a:spcBef>
                <a:spcPts val="375"/>
              </a:spcBef>
              <a:buSzPts val="1800"/>
            </a:pPr>
            <a:r>
              <a:rPr lang="en-US" dirty="0"/>
              <a:t>30 or more completers</a:t>
            </a:r>
            <a:endParaRPr dirty="0"/>
          </a:p>
          <a:p>
            <a:pPr lvl="1" indent="-257175">
              <a:spcBef>
                <a:spcPts val="375"/>
              </a:spcBef>
              <a:buSzPts val="1800"/>
            </a:pPr>
            <a:r>
              <a:rPr lang="en-US" dirty="0"/>
              <a:t>3</a:t>
            </a:r>
            <a:r>
              <a:rPr lang="en-US" baseline="30000" dirty="0"/>
              <a:t>rd</a:t>
            </a:r>
            <a:r>
              <a:rPr lang="en-US" dirty="0"/>
              <a:t> and 4</a:t>
            </a:r>
            <a:r>
              <a:rPr lang="en-US" baseline="30000" dirty="0"/>
              <a:t>th</a:t>
            </a:r>
            <a:r>
              <a:rPr lang="en-US" dirty="0"/>
              <a:t> completed award years prior to the earnings year</a:t>
            </a:r>
          </a:p>
          <a:p>
            <a:pPr lvl="2" indent="-257175">
              <a:spcBef>
                <a:spcPts val="375"/>
              </a:spcBef>
              <a:buSzPts val="1800"/>
            </a:pPr>
            <a:r>
              <a:rPr lang="en-US" dirty="0"/>
              <a:t>(2017-2018 and 2018-2019)</a:t>
            </a:r>
            <a:endParaRPr dirty="0"/>
          </a:p>
          <a:p>
            <a:pPr marL="342900">
              <a:buClr>
                <a:schemeClr val="dk1"/>
              </a:buClr>
              <a:buSzPts val="1800"/>
              <a:buNone/>
            </a:pPr>
            <a:endParaRPr dirty="0"/>
          </a:p>
          <a:p>
            <a:pPr marL="342900" indent="-257175">
              <a:buClr>
                <a:schemeClr val="dk1"/>
              </a:buClr>
              <a:buSzPts val="1800"/>
            </a:pPr>
            <a:r>
              <a:rPr lang="en-US" dirty="0"/>
              <a:t>Four-year</a:t>
            </a:r>
            <a:endParaRPr dirty="0"/>
          </a:p>
          <a:p>
            <a:pPr lvl="1" indent="-257175">
              <a:spcBef>
                <a:spcPts val="375"/>
              </a:spcBef>
              <a:buSzPts val="1800"/>
            </a:pPr>
            <a:r>
              <a:rPr lang="en-US" dirty="0"/>
              <a:t>Fewer than 30 completers in the two-year period</a:t>
            </a:r>
            <a:endParaRPr dirty="0"/>
          </a:p>
          <a:p>
            <a:pPr lvl="1" indent="-257175">
              <a:spcBef>
                <a:spcPts val="375"/>
              </a:spcBef>
              <a:buSzPts val="1800"/>
            </a:pPr>
            <a:r>
              <a:rPr lang="en-US" sz="2300" dirty="0"/>
              <a:t>3</a:t>
            </a:r>
            <a:r>
              <a:rPr lang="en-US" sz="2300" baseline="30000" dirty="0"/>
              <a:t>rd</a:t>
            </a:r>
            <a:r>
              <a:rPr lang="en-US" sz="2300" dirty="0"/>
              <a:t>, 4</a:t>
            </a:r>
            <a:r>
              <a:rPr lang="en-US" sz="2300" baseline="30000" dirty="0"/>
              <a:t>th</a:t>
            </a:r>
            <a:r>
              <a:rPr lang="en-US" sz="2300" dirty="0"/>
              <a:t>, 5</a:t>
            </a:r>
            <a:r>
              <a:rPr lang="en-US" sz="2300" baseline="30000" dirty="0"/>
              <a:t>th</a:t>
            </a:r>
            <a:r>
              <a:rPr lang="en-US" sz="2300" dirty="0"/>
              <a:t> and 6</a:t>
            </a:r>
            <a:r>
              <a:rPr lang="en-US" sz="2300" baseline="30000" dirty="0"/>
              <a:t>th</a:t>
            </a:r>
            <a:r>
              <a:rPr lang="en-US" sz="2300" dirty="0"/>
              <a:t> completed award years prior to the earnings year</a:t>
            </a:r>
          </a:p>
          <a:p>
            <a:pPr lvl="2" indent="-257175">
              <a:spcBef>
                <a:spcPts val="375"/>
              </a:spcBef>
              <a:buSzPts val="1800"/>
            </a:pPr>
            <a:r>
              <a:rPr lang="en-US" sz="1900" dirty="0"/>
              <a:t>(2015-2016, 2016-2017, 2017-2018, and 2018-2019)</a:t>
            </a:r>
            <a:endParaRPr sz="1900" dirty="0"/>
          </a:p>
          <a:p>
            <a:pPr marL="342900">
              <a:buClr>
                <a:schemeClr val="dk1"/>
              </a:buClr>
              <a:buSzPts val="1800"/>
              <a:buNone/>
            </a:pPr>
            <a:endParaRPr dirty="0"/>
          </a:p>
          <a:p>
            <a:pPr marL="342900" indent="-257175">
              <a:buClr>
                <a:schemeClr val="dk1"/>
              </a:buClr>
              <a:buSzPts val="1800"/>
            </a:pPr>
            <a:r>
              <a:rPr lang="en-US" dirty="0"/>
              <a:t>No-year</a:t>
            </a:r>
            <a:endParaRPr dirty="0"/>
          </a:p>
          <a:p>
            <a:pPr lvl="1" indent="-257175">
              <a:spcBef>
                <a:spcPts val="375"/>
              </a:spcBef>
              <a:buSzPts val="1800"/>
            </a:pPr>
            <a:r>
              <a:rPr lang="en-US" dirty="0"/>
              <a:t>Fewer than 30 completers in the four-year period</a:t>
            </a:r>
          </a:p>
          <a:p>
            <a:pPr lvl="1" indent="-257175">
              <a:spcBef>
                <a:spcPts val="375"/>
              </a:spcBef>
              <a:buSzPts val="1800"/>
            </a:pPr>
            <a:r>
              <a:rPr lang="en-US" dirty="0"/>
              <a:t>No D/E or EP calculated</a:t>
            </a:r>
            <a:endParaRPr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0"/>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Extended Cohort Periods</a:t>
            </a:r>
            <a:endParaRPr dirty="0"/>
          </a:p>
        </p:txBody>
      </p:sp>
      <p:sp>
        <p:nvSpPr>
          <p:cNvPr id="552" name="Google Shape;552;p80"/>
          <p:cNvSpPr txBox="1">
            <a:spLocks noGrp="1"/>
          </p:cNvSpPr>
          <p:nvPr>
            <p:ph idx="4294967295"/>
          </p:nvPr>
        </p:nvSpPr>
        <p:spPr>
          <a:xfrm>
            <a:off x="1629508" y="1793142"/>
            <a:ext cx="8582025" cy="3906838"/>
          </a:xfrm>
          <a:prstGeom prst="rect">
            <a:avLst/>
          </a:prstGeom>
          <a:noFill/>
          <a:ln>
            <a:noFill/>
          </a:ln>
        </p:spPr>
        <p:txBody>
          <a:bodyPr spcFirstLastPara="1" vert="horz" wrap="square" lIns="68569" tIns="34275" rIns="68569" bIns="34275" rtlCol="0" anchor="t" anchorCtr="0">
            <a:normAutofit/>
          </a:bodyPr>
          <a:lstStyle/>
          <a:p>
            <a:pPr marL="342900">
              <a:buClr>
                <a:schemeClr val="dk1"/>
              </a:buClr>
              <a:buSzPts val="1800"/>
              <a:buNone/>
            </a:pPr>
            <a:endParaRPr dirty="0"/>
          </a:p>
          <a:p>
            <a:pPr marL="342900" indent="-257175">
              <a:buClr>
                <a:schemeClr val="dk1"/>
              </a:buClr>
              <a:buSzPts val="1800"/>
            </a:pPr>
            <a:r>
              <a:rPr lang="en-US" dirty="0"/>
              <a:t>To receive the extended earnings measurement period for qualifying graduate programs, institutions must attest that:</a:t>
            </a:r>
            <a:endParaRPr sz="3200" dirty="0"/>
          </a:p>
          <a:p>
            <a:pPr marL="342900">
              <a:buClr>
                <a:schemeClr val="dk1"/>
              </a:buClr>
              <a:buSzPts val="1800"/>
              <a:buNone/>
            </a:pPr>
            <a:endParaRPr sz="800" dirty="0"/>
          </a:p>
          <a:p>
            <a:pPr lvl="1" indent="-257175">
              <a:spcBef>
                <a:spcPts val="375"/>
              </a:spcBef>
              <a:buSzPts val="1800"/>
            </a:pPr>
            <a:r>
              <a:rPr lang="en-US" dirty="0"/>
              <a:t>At least half of the program’s graduates obtain licensure in a state where post-graduation requirements apply</a:t>
            </a:r>
            <a:endParaRPr sz="2800" dirty="0"/>
          </a:p>
          <a:p>
            <a:pPr lvl="1" indent="-171450">
              <a:spcBef>
                <a:spcPts val="375"/>
              </a:spcBef>
              <a:buSzPts val="1800"/>
              <a:buNone/>
            </a:pPr>
            <a:endParaRPr sz="800" dirty="0"/>
          </a:p>
          <a:p>
            <a:pPr lvl="1" indent="-257175">
              <a:spcBef>
                <a:spcPts val="375"/>
              </a:spcBef>
              <a:buSzPts val="1800"/>
            </a:pPr>
            <a:r>
              <a:rPr lang="en-US" dirty="0"/>
              <a:t>If necessary for licensure, the program is accredited by an accrediting agency that meets state requirements</a:t>
            </a:r>
            <a:endParaRPr sz="2800"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7"/>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Cohort Periods: Transitional Reporting</a:t>
            </a:r>
            <a:endParaRPr dirty="0"/>
          </a:p>
        </p:txBody>
      </p:sp>
      <p:sp>
        <p:nvSpPr>
          <p:cNvPr id="539" name="Google Shape;539;p77"/>
          <p:cNvSpPr txBox="1">
            <a:spLocks noGrp="1"/>
          </p:cNvSpPr>
          <p:nvPr>
            <p:ph idx="4294967295"/>
          </p:nvPr>
        </p:nvSpPr>
        <p:spPr>
          <a:xfrm>
            <a:off x="1828800" y="1827823"/>
            <a:ext cx="8756650" cy="4476750"/>
          </a:xfrm>
          <a:prstGeom prst="rect">
            <a:avLst/>
          </a:prstGeom>
          <a:noFill/>
          <a:ln>
            <a:noFill/>
          </a:ln>
        </p:spPr>
        <p:txBody>
          <a:bodyPr spcFirstLastPara="1" vert="horz" wrap="square" lIns="68569" tIns="34275" rIns="68569" bIns="34275" rtlCol="0" anchor="t" anchorCtr="0">
            <a:normAutofit/>
          </a:bodyPr>
          <a:lstStyle/>
          <a:p>
            <a:pPr marL="342900" indent="-257175">
              <a:buClr>
                <a:schemeClr val="dk1"/>
              </a:buClr>
              <a:buSzPts val="1800"/>
            </a:pPr>
            <a:r>
              <a:rPr lang="en-US" dirty="0"/>
              <a:t>Year one D/E calculations (to be published 2025)</a:t>
            </a:r>
            <a:endParaRPr dirty="0"/>
          </a:p>
          <a:p>
            <a:pPr lvl="1" indent="-257175">
              <a:spcBef>
                <a:spcPts val="375"/>
              </a:spcBef>
              <a:buSzPts val="1800"/>
            </a:pPr>
            <a:r>
              <a:rPr lang="en-US" dirty="0"/>
              <a:t>30 or more completers</a:t>
            </a:r>
            <a:endParaRPr dirty="0"/>
          </a:p>
          <a:p>
            <a:pPr lvl="1" indent="-257175">
              <a:spcBef>
                <a:spcPts val="375"/>
              </a:spcBef>
              <a:buSzPts val="1800"/>
            </a:pPr>
            <a:r>
              <a:rPr lang="en-US" dirty="0"/>
              <a:t>Two most recently completed award years</a:t>
            </a:r>
          </a:p>
          <a:p>
            <a:pPr lvl="2" indent="-257175">
              <a:spcBef>
                <a:spcPts val="375"/>
              </a:spcBef>
              <a:buSzPts val="1800"/>
            </a:pPr>
            <a:r>
              <a:rPr lang="en-US" dirty="0"/>
              <a:t>(2022-2023 and 2023-2024)</a:t>
            </a:r>
          </a:p>
          <a:p>
            <a:pPr lvl="2" indent="-257175">
              <a:spcBef>
                <a:spcPts val="375"/>
              </a:spcBef>
              <a:buSzPts val="1800"/>
            </a:pPr>
            <a:r>
              <a:rPr lang="en-US" dirty="0"/>
              <a:t>If fewer than 30 completers, D/E rates will not be calculated</a:t>
            </a:r>
            <a:endParaRPr dirty="0"/>
          </a:p>
          <a:p>
            <a:pPr marL="342900">
              <a:buClr>
                <a:schemeClr val="dk1"/>
              </a:buClr>
              <a:buSzPts val="1800"/>
              <a:buNone/>
            </a:pPr>
            <a:endParaRPr sz="1800" dirty="0"/>
          </a:p>
          <a:p>
            <a:pPr marL="342900" indent="-257175">
              <a:buClr>
                <a:schemeClr val="dk1"/>
              </a:buClr>
              <a:buSzPts val="1800"/>
            </a:pPr>
            <a:r>
              <a:rPr lang="en-US" dirty="0"/>
              <a:t>Year two D/E calculations and beyond (2026 and later)</a:t>
            </a:r>
            <a:endParaRPr dirty="0"/>
          </a:p>
          <a:p>
            <a:pPr lvl="1" indent="-257175">
              <a:spcBef>
                <a:spcPts val="375"/>
              </a:spcBef>
              <a:buSzPts val="1800"/>
            </a:pPr>
            <a:r>
              <a:rPr lang="en-US" dirty="0"/>
              <a:t>30 or more completers</a:t>
            </a:r>
          </a:p>
          <a:p>
            <a:pPr lvl="1" indent="-257175">
              <a:spcBef>
                <a:spcPts val="375"/>
              </a:spcBef>
              <a:buSzPts val="1800"/>
            </a:pPr>
            <a:r>
              <a:rPr lang="en-US" dirty="0"/>
              <a:t>Up to the four most recently completed award years</a:t>
            </a:r>
          </a:p>
          <a:p>
            <a:pPr lvl="2" indent="-257175">
              <a:spcBef>
                <a:spcPts val="375"/>
              </a:spcBef>
              <a:buSzPts val="1800"/>
            </a:pPr>
            <a:r>
              <a:rPr lang="en-US" dirty="0"/>
              <a:t>Year two; 2022-2023, 2023-2024 and 2024-2025</a:t>
            </a:r>
          </a:p>
          <a:p>
            <a:pPr lvl="2" indent="-257175">
              <a:spcBef>
                <a:spcPts val="375"/>
              </a:spcBef>
              <a:buSzPts val="1800"/>
            </a:pPr>
            <a:r>
              <a:rPr lang="en-US" dirty="0"/>
              <a:t>Year three: 2022-2023, 2023-2024, 2024-2025 and 2025-2026</a:t>
            </a:r>
            <a:endParaRPr dirty="0"/>
          </a:p>
          <a:p>
            <a:pPr marL="342900">
              <a:buClr>
                <a:schemeClr val="dk1"/>
              </a:buClr>
              <a:buSzPts val="1800"/>
              <a:buNone/>
            </a:pPr>
            <a:endParaRPr dirty="0"/>
          </a:p>
        </p:txBody>
      </p:sp>
    </p:spTree>
    <p:extLst>
      <p:ext uri="{BB962C8B-B14F-4D97-AF65-F5344CB8AC3E}">
        <p14:creationId xmlns:p14="http://schemas.microsoft.com/office/powerpoint/2010/main" val="334489652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3"/>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Median Annual Earnings</a:t>
            </a:r>
            <a:endParaRPr dirty="0"/>
          </a:p>
        </p:txBody>
      </p:sp>
      <p:sp>
        <p:nvSpPr>
          <p:cNvPr id="468" name="Google Shape;468;p73"/>
          <p:cNvSpPr txBox="1">
            <a:spLocks noGrp="1"/>
          </p:cNvSpPr>
          <p:nvPr>
            <p:ph idx="4294967295"/>
          </p:nvPr>
        </p:nvSpPr>
        <p:spPr>
          <a:xfrm>
            <a:off x="2379785" y="2145323"/>
            <a:ext cx="8280400" cy="3906838"/>
          </a:xfrm>
          <a:prstGeom prst="rect">
            <a:avLst/>
          </a:prstGeom>
          <a:noFill/>
          <a:ln>
            <a:noFill/>
          </a:ln>
        </p:spPr>
        <p:txBody>
          <a:bodyPr spcFirstLastPara="1" vert="horz" wrap="square" lIns="68569" tIns="34275" rIns="68569" bIns="34275" rtlCol="0" anchor="t" anchorCtr="0">
            <a:normAutofit/>
          </a:bodyPr>
          <a:lstStyle/>
          <a:p>
            <a:pPr marL="342900" indent="-257175">
              <a:lnSpc>
                <a:spcPct val="110000"/>
              </a:lnSpc>
              <a:buSzPts val="1800"/>
            </a:pPr>
            <a:r>
              <a:rPr lang="en-US" dirty="0"/>
              <a:t>The Department will obtain from a federal agency</a:t>
            </a:r>
            <a:br>
              <a:rPr lang="en-US" dirty="0"/>
            </a:br>
            <a:r>
              <a:rPr lang="en-US" dirty="0"/>
              <a:t>(expected to be the IRS):</a:t>
            </a:r>
            <a:endParaRPr sz="3200" dirty="0"/>
          </a:p>
          <a:p>
            <a:pPr marL="342900">
              <a:lnSpc>
                <a:spcPct val="110000"/>
              </a:lnSpc>
              <a:buSzPts val="1800"/>
              <a:buNone/>
            </a:pPr>
            <a:endParaRPr sz="300" dirty="0"/>
          </a:p>
          <a:p>
            <a:pPr lvl="1" indent="-257175">
              <a:lnSpc>
                <a:spcPct val="110000"/>
              </a:lnSpc>
              <a:spcBef>
                <a:spcPts val="375"/>
              </a:spcBef>
              <a:buSzPts val="1800"/>
            </a:pPr>
            <a:r>
              <a:rPr lang="en-US" dirty="0"/>
              <a:t>Median annual earnings for completers</a:t>
            </a:r>
            <a:endParaRPr sz="2800" dirty="0"/>
          </a:p>
          <a:p>
            <a:pPr marL="1028700" lvl="2" indent="-257175">
              <a:lnSpc>
                <a:spcPct val="110000"/>
              </a:lnSpc>
              <a:spcBef>
                <a:spcPts val="375"/>
              </a:spcBef>
              <a:buSzPts val="1800"/>
            </a:pPr>
            <a:r>
              <a:rPr lang="en-US" dirty="0">
                <a:solidFill>
                  <a:schemeClr val="dk1"/>
                </a:solidFill>
              </a:rPr>
              <a:t>Earnings years will reflect the appropriate cohort</a:t>
            </a:r>
            <a:br>
              <a:rPr lang="en-US" dirty="0">
                <a:solidFill>
                  <a:schemeClr val="dk1"/>
                </a:solidFill>
              </a:rPr>
            </a:br>
            <a:endParaRPr sz="1100" dirty="0">
              <a:solidFill>
                <a:schemeClr val="dk1"/>
              </a:solidFill>
            </a:endParaRPr>
          </a:p>
          <a:p>
            <a:pPr lvl="1" indent="-257175">
              <a:lnSpc>
                <a:spcPct val="110000"/>
              </a:lnSpc>
              <a:spcBef>
                <a:spcPts val="375"/>
              </a:spcBef>
              <a:buSzPts val="1800"/>
            </a:pPr>
            <a:r>
              <a:rPr lang="en-US" dirty="0">
                <a:solidFill>
                  <a:schemeClr val="dk1"/>
                </a:solidFill>
              </a:rPr>
              <a:t>The number of students who could not be matched to identify earnings</a:t>
            </a:r>
            <a:endParaRPr sz="2800" dirty="0"/>
          </a:p>
          <a:p>
            <a:pPr lvl="1" indent="-171450">
              <a:lnSpc>
                <a:spcPct val="110000"/>
              </a:lnSpc>
              <a:spcBef>
                <a:spcPts val="375"/>
              </a:spcBef>
              <a:buSzPts val="1800"/>
              <a:buNone/>
            </a:pPr>
            <a:endParaRPr sz="2800" i="1"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Annual Loan Payment</a:t>
            </a:r>
            <a:endParaRPr dirty="0"/>
          </a:p>
        </p:txBody>
      </p:sp>
      <p:sp>
        <p:nvSpPr>
          <p:cNvPr id="474" name="Google Shape;474;p72"/>
          <p:cNvSpPr txBox="1">
            <a:spLocks noGrp="1"/>
          </p:cNvSpPr>
          <p:nvPr>
            <p:ph idx="4294967295"/>
          </p:nvPr>
        </p:nvSpPr>
        <p:spPr>
          <a:xfrm>
            <a:off x="1910861" y="1947984"/>
            <a:ext cx="8196263" cy="4089400"/>
          </a:xfrm>
          <a:prstGeom prst="rect">
            <a:avLst/>
          </a:prstGeom>
          <a:noFill/>
          <a:ln>
            <a:noFill/>
          </a:ln>
        </p:spPr>
        <p:txBody>
          <a:bodyPr spcFirstLastPara="1" vert="horz" wrap="square" lIns="68569" tIns="34275" rIns="68569" bIns="34275" rtlCol="0" anchor="t" anchorCtr="0">
            <a:normAutofit fontScale="92500" lnSpcReduction="10000"/>
          </a:bodyPr>
          <a:lstStyle/>
          <a:p>
            <a:pPr marL="342900" indent="-257175">
              <a:lnSpc>
                <a:spcPct val="110000"/>
              </a:lnSpc>
              <a:buSzPct val="62772"/>
            </a:pPr>
            <a:r>
              <a:rPr lang="en-US" sz="2325" dirty="0"/>
              <a:t>Calculated by determining the median loan debt of students who completed the program during the applicable cohort and amortizing that debt</a:t>
            </a:r>
            <a:endParaRPr dirty="0"/>
          </a:p>
          <a:p>
            <a:pPr marL="342900">
              <a:lnSpc>
                <a:spcPct val="110000"/>
              </a:lnSpc>
              <a:buSzPts val="1800"/>
              <a:buNone/>
            </a:pPr>
            <a:endParaRPr sz="100" dirty="0"/>
          </a:p>
          <a:p>
            <a:pPr lvl="1" indent="-257175">
              <a:lnSpc>
                <a:spcPct val="110000"/>
              </a:lnSpc>
              <a:spcBef>
                <a:spcPts val="375"/>
              </a:spcBef>
              <a:buSzPct val="81081"/>
            </a:pPr>
            <a:r>
              <a:rPr lang="en-US" i="1" dirty="0"/>
              <a:t>Includes </a:t>
            </a:r>
            <a:r>
              <a:rPr lang="en-US" dirty="0">
                <a:solidFill>
                  <a:schemeClr val="dk1"/>
                </a:solidFill>
              </a:rPr>
              <a:t>institutional and private loan debt</a:t>
            </a:r>
            <a:endParaRPr dirty="0"/>
          </a:p>
          <a:p>
            <a:pPr lvl="1" indent="-257175">
              <a:lnSpc>
                <a:spcPct val="110000"/>
              </a:lnSpc>
              <a:spcBef>
                <a:spcPts val="375"/>
              </a:spcBef>
              <a:buSzPct val="81081"/>
            </a:pPr>
            <a:r>
              <a:rPr lang="en-US" i="1" dirty="0"/>
              <a:t>Excludes </a:t>
            </a:r>
            <a:r>
              <a:rPr lang="en-US" dirty="0"/>
              <a:t>parent PLUS loans and converted TEACH Grants</a:t>
            </a:r>
            <a:endParaRPr dirty="0"/>
          </a:p>
          <a:p>
            <a:pPr lvl="1" indent="-171450">
              <a:lnSpc>
                <a:spcPct val="110000"/>
              </a:lnSpc>
              <a:spcBef>
                <a:spcPts val="375"/>
              </a:spcBef>
              <a:buSzPct val="67101"/>
              <a:buNone/>
            </a:pPr>
            <a:endParaRPr sz="2175" i="1" dirty="0"/>
          </a:p>
          <a:p>
            <a:pPr marL="342900" indent="-257175">
              <a:lnSpc>
                <a:spcPct val="110000"/>
              </a:lnSpc>
              <a:buSzPct val="62772"/>
            </a:pPr>
            <a:r>
              <a:rPr lang="en-US" sz="2325" dirty="0"/>
              <a:t>Capped at the lesser of the following, less any institutional grant or scholarship funds:</a:t>
            </a:r>
            <a:endParaRPr dirty="0"/>
          </a:p>
          <a:p>
            <a:pPr marL="342900">
              <a:lnSpc>
                <a:spcPct val="110000"/>
              </a:lnSpc>
              <a:buSzPct val="324324"/>
              <a:buNone/>
            </a:pPr>
            <a:endParaRPr sz="450" dirty="0"/>
          </a:p>
          <a:p>
            <a:pPr lvl="1" indent="-257175">
              <a:lnSpc>
                <a:spcPct val="110000"/>
              </a:lnSpc>
              <a:spcBef>
                <a:spcPts val="375"/>
              </a:spcBef>
              <a:buSzPct val="81081"/>
            </a:pPr>
            <a:r>
              <a:rPr lang="en-US" dirty="0"/>
              <a:t>Total debt the incurred for the program; or</a:t>
            </a:r>
            <a:endParaRPr dirty="0"/>
          </a:p>
          <a:p>
            <a:pPr lvl="1" indent="-257175">
              <a:lnSpc>
                <a:spcPct val="110000"/>
              </a:lnSpc>
              <a:spcBef>
                <a:spcPts val="375"/>
              </a:spcBef>
              <a:buSzPct val="81081"/>
            </a:pPr>
            <a:r>
              <a:rPr lang="en-US" dirty="0"/>
              <a:t>Total of student’s tuition and fees, books, equipment, and supplies</a:t>
            </a:r>
            <a:endParaRPr dirty="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4"/>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Exclusions</a:t>
            </a:r>
            <a:endParaRPr dirty="0"/>
          </a:p>
        </p:txBody>
      </p:sp>
      <p:sp>
        <p:nvSpPr>
          <p:cNvPr id="480" name="Google Shape;480;p74"/>
          <p:cNvSpPr/>
          <p:nvPr/>
        </p:nvSpPr>
        <p:spPr>
          <a:xfrm>
            <a:off x="2901185" y="2479255"/>
            <a:ext cx="2443163" cy="1608015"/>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Number of completers without an earnings match</a:t>
            </a:r>
            <a:endParaRPr sz="1350" dirty="0"/>
          </a:p>
        </p:txBody>
      </p:sp>
      <p:sp>
        <p:nvSpPr>
          <p:cNvPr id="481" name="Google Shape;481;p74"/>
          <p:cNvSpPr/>
          <p:nvPr/>
        </p:nvSpPr>
        <p:spPr>
          <a:xfrm>
            <a:off x="5617877" y="3066232"/>
            <a:ext cx="420141" cy="264716"/>
          </a:xfrm>
          <a:prstGeom prst="mathEqual">
            <a:avLst>
              <a:gd name="adj1" fmla="val 23520"/>
              <a:gd name="adj2" fmla="val 1176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dk1"/>
              </a:solidFill>
              <a:latin typeface="Arial"/>
              <a:ea typeface="Arial"/>
              <a:cs typeface="Arial"/>
              <a:sym typeface="Arial"/>
            </a:endParaRPr>
          </a:p>
        </p:txBody>
      </p:sp>
      <p:sp>
        <p:nvSpPr>
          <p:cNvPr id="482" name="Google Shape;482;p74"/>
          <p:cNvSpPr/>
          <p:nvPr/>
        </p:nvSpPr>
        <p:spPr>
          <a:xfrm>
            <a:off x="6311547" y="2465127"/>
            <a:ext cx="2663015" cy="1608015"/>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Number of loan debt records excluded from the median calculation</a:t>
            </a:r>
            <a:endParaRPr sz="1350" dirty="0"/>
          </a:p>
        </p:txBody>
      </p:sp>
      <p:sp>
        <p:nvSpPr>
          <p:cNvPr id="483" name="Google Shape;483;p74"/>
          <p:cNvSpPr txBox="1"/>
          <p:nvPr/>
        </p:nvSpPr>
        <p:spPr>
          <a:xfrm>
            <a:off x="3337479" y="4580384"/>
            <a:ext cx="1777666" cy="623217"/>
          </a:xfrm>
          <a:prstGeom prst="rect">
            <a:avLst/>
          </a:prstGeom>
          <a:noFill/>
          <a:ln>
            <a:noFill/>
          </a:ln>
        </p:spPr>
        <p:txBody>
          <a:bodyPr spcFirstLastPara="1" wrap="square" lIns="68569" tIns="34275" rIns="68569" bIns="34275" anchor="t" anchorCtr="0">
            <a:spAutoFit/>
          </a:bodyPr>
          <a:lstStyle/>
          <a:p>
            <a:pPr algn="ctr"/>
            <a:r>
              <a:rPr lang="en-US" dirty="0">
                <a:solidFill>
                  <a:srgbClr val="000000"/>
                </a:solidFill>
                <a:latin typeface="Cambria"/>
                <a:ea typeface="Cambria"/>
                <a:cs typeface="Cambria"/>
                <a:sym typeface="Cambria"/>
              </a:rPr>
              <a:t>35 completers</a:t>
            </a:r>
            <a:endParaRPr sz="1350" dirty="0"/>
          </a:p>
          <a:p>
            <a:pPr algn="ctr"/>
            <a:r>
              <a:rPr lang="en-US" dirty="0">
                <a:solidFill>
                  <a:srgbClr val="000000"/>
                </a:solidFill>
                <a:latin typeface="Cambria"/>
                <a:ea typeface="Cambria"/>
                <a:cs typeface="Cambria"/>
                <a:sym typeface="Cambria"/>
              </a:rPr>
              <a:t>5 do not match</a:t>
            </a:r>
            <a:endParaRPr sz="1350" dirty="0"/>
          </a:p>
        </p:txBody>
      </p:sp>
      <p:sp>
        <p:nvSpPr>
          <p:cNvPr id="484" name="Google Shape;484;p74"/>
          <p:cNvSpPr txBox="1"/>
          <p:nvPr/>
        </p:nvSpPr>
        <p:spPr>
          <a:xfrm>
            <a:off x="6826637" y="4580383"/>
            <a:ext cx="1777666" cy="900216"/>
          </a:xfrm>
          <a:prstGeom prst="rect">
            <a:avLst/>
          </a:prstGeom>
          <a:noFill/>
          <a:ln>
            <a:noFill/>
          </a:ln>
        </p:spPr>
        <p:txBody>
          <a:bodyPr spcFirstLastPara="1" wrap="square" lIns="68569" tIns="34275" rIns="68569" bIns="34275" anchor="t" anchorCtr="0">
            <a:spAutoFit/>
          </a:bodyPr>
          <a:lstStyle/>
          <a:p>
            <a:pPr algn="ctr"/>
            <a:r>
              <a:rPr lang="en-US" dirty="0">
                <a:solidFill>
                  <a:srgbClr val="000000"/>
                </a:solidFill>
                <a:latin typeface="Cambria"/>
                <a:ea typeface="Cambria"/>
                <a:cs typeface="Cambria"/>
                <a:sym typeface="Cambria"/>
              </a:rPr>
              <a:t>The 5 </a:t>
            </a:r>
            <a:r>
              <a:rPr lang="en-US" dirty="0">
                <a:solidFill>
                  <a:schemeClr val="dk1"/>
                </a:solidFill>
                <a:latin typeface="Cambria"/>
                <a:ea typeface="Cambria"/>
                <a:cs typeface="Cambria"/>
                <a:sym typeface="Cambria"/>
              </a:rPr>
              <a:t>highest</a:t>
            </a:r>
            <a:r>
              <a:rPr lang="en-US" dirty="0">
                <a:solidFill>
                  <a:srgbClr val="000000"/>
                </a:solidFill>
                <a:latin typeface="Cambria"/>
                <a:ea typeface="Cambria"/>
                <a:cs typeface="Cambria"/>
                <a:sym typeface="Cambria"/>
              </a:rPr>
              <a:t> loan debts are excluded</a:t>
            </a:r>
            <a:endParaRPr sz="1350" dirty="0"/>
          </a:p>
        </p:txBody>
      </p:sp>
      <p:sp>
        <p:nvSpPr>
          <p:cNvPr id="485" name="Google Shape;485;p74"/>
          <p:cNvSpPr/>
          <p:nvPr/>
        </p:nvSpPr>
        <p:spPr>
          <a:xfrm>
            <a:off x="5580841" y="4729131"/>
            <a:ext cx="780098" cy="325755"/>
          </a:xfrm>
          <a:prstGeom prst="rightArrow">
            <a:avLst>
              <a:gd name="adj1" fmla="val 50000"/>
              <a:gd name="adj2" fmla="val 5000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1"/>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Debt to Earnings (D/E) Rates</a:t>
            </a:r>
            <a:endParaRPr dirty="0"/>
          </a:p>
        </p:txBody>
      </p:sp>
      <p:sp>
        <p:nvSpPr>
          <p:cNvPr id="491" name="Google Shape;491;p71"/>
          <p:cNvSpPr txBox="1">
            <a:spLocks noGrp="1"/>
          </p:cNvSpPr>
          <p:nvPr>
            <p:ph idx="4294967295"/>
          </p:nvPr>
        </p:nvSpPr>
        <p:spPr>
          <a:xfrm>
            <a:off x="2256142" y="2101883"/>
            <a:ext cx="7985125" cy="3262312"/>
          </a:xfrm>
          <a:prstGeom prst="rect">
            <a:avLst/>
          </a:prstGeom>
          <a:noFill/>
          <a:ln>
            <a:noFill/>
          </a:ln>
        </p:spPr>
        <p:txBody>
          <a:bodyPr spcFirstLastPara="1" vert="horz" wrap="square" lIns="68569" tIns="34275" rIns="68569" bIns="34275" rtlCol="0" anchor="t" anchorCtr="0">
            <a:normAutofit fontScale="92500" lnSpcReduction="10000"/>
          </a:bodyPr>
          <a:lstStyle/>
          <a:p>
            <a:pPr marL="342900" indent="-257175">
              <a:buClr>
                <a:schemeClr val="dk1"/>
              </a:buClr>
              <a:buSzPts val="1800"/>
            </a:pPr>
            <a:r>
              <a:rPr lang="en-US" sz="2800" u="sng" dirty="0"/>
              <a:t>Annual Rate</a:t>
            </a:r>
            <a:r>
              <a:rPr lang="en-US" sz="2800" dirty="0"/>
              <a:t>:	</a:t>
            </a:r>
            <a:br>
              <a:rPr lang="en-US" sz="2800" dirty="0"/>
            </a:br>
            <a:br>
              <a:rPr lang="en-US" sz="2800" dirty="0"/>
            </a:br>
            <a:r>
              <a:rPr lang="en-US" sz="2800" dirty="0"/>
              <a:t>	Annual loan payment          Median annual earnings </a:t>
            </a:r>
            <a:endParaRPr sz="2800" dirty="0"/>
          </a:p>
          <a:p>
            <a:pPr marL="342900">
              <a:buClr>
                <a:schemeClr val="dk1"/>
              </a:buClr>
              <a:buSzPts val="1800"/>
              <a:buNone/>
            </a:pPr>
            <a:endParaRPr sz="2800" dirty="0"/>
          </a:p>
          <a:p>
            <a:pPr marL="342900">
              <a:buClr>
                <a:schemeClr val="dk1"/>
              </a:buClr>
              <a:buSzPts val="1800"/>
              <a:buNone/>
            </a:pPr>
            <a:endParaRPr sz="2800" u="sng" dirty="0"/>
          </a:p>
          <a:p>
            <a:pPr marL="342900" indent="-257175">
              <a:buClr>
                <a:schemeClr val="dk1"/>
              </a:buClr>
              <a:buSzPts val="1800"/>
            </a:pPr>
            <a:r>
              <a:rPr lang="en-US" sz="2800" u="sng" dirty="0"/>
              <a:t>Discretionary Rate</a:t>
            </a:r>
            <a:r>
              <a:rPr lang="en-US" sz="2800" dirty="0"/>
              <a:t>:	</a:t>
            </a:r>
            <a:br>
              <a:rPr lang="en-US" sz="2800" dirty="0"/>
            </a:br>
            <a:br>
              <a:rPr lang="en-US" sz="2800" dirty="0"/>
            </a:br>
            <a:r>
              <a:rPr lang="en-US" sz="2800" dirty="0"/>
              <a:t>	</a:t>
            </a:r>
            <a:endParaRPr sz="2800" dirty="0"/>
          </a:p>
        </p:txBody>
      </p:sp>
      <p:sp>
        <p:nvSpPr>
          <p:cNvPr id="492" name="Google Shape;492;p71"/>
          <p:cNvSpPr/>
          <p:nvPr/>
        </p:nvSpPr>
        <p:spPr>
          <a:xfrm>
            <a:off x="6151720" y="2807874"/>
            <a:ext cx="334350" cy="342900"/>
          </a:xfrm>
          <a:prstGeom prst="mathDivide">
            <a:avLst>
              <a:gd name="adj1" fmla="val 23520"/>
              <a:gd name="adj2" fmla="val 5880"/>
              <a:gd name="adj3" fmla="val 11760"/>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
        <p:nvSpPr>
          <p:cNvPr id="493" name="Google Shape;493;p71"/>
          <p:cNvSpPr/>
          <p:nvPr/>
        </p:nvSpPr>
        <p:spPr>
          <a:xfrm>
            <a:off x="5515260" y="5021295"/>
            <a:ext cx="334350" cy="342900"/>
          </a:xfrm>
          <a:prstGeom prst="mathDivide">
            <a:avLst>
              <a:gd name="adj1" fmla="val 23520"/>
              <a:gd name="adj2" fmla="val 5880"/>
              <a:gd name="adj3" fmla="val 11760"/>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22D08041-53E8-63A1-4507-F113349E007E}"/>
              </a:ext>
            </a:extLst>
          </p:cNvPr>
          <p:cNvSpPr txBox="1"/>
          <p:nvPr/>
        </p:nvSpPr>
        <p:spPr>
          <a:xfrm>
            <a:off x="3130532" y="4917919"/>
            <a:ext cx="2338728" cy="892552"/>
          </a:xfrm>
          <a:prstGeom prst="rect">
            <a:avLst/>
          </a:prstGeom>
          <a:noFill/>
        </p:spPr>
        <p:txBody>
          <a:bodyPr wrap="square">
            <a:spAutoFit/>
          </a:bodyPr>
          <a:lstStyle/>
          <a:p>
            <a:r>
              <a:rPr lang="en-US" sz="2600" dirty="0"/>
              <a:t>Annual loan payment </a:t>
            </a:r>
          </a:p>
        </p:txBody>
      </p:sp>
      <p:sp>
        <p:nvSpPr>
          <p:cNvPr id="4" name="TextBox 3">
            <a:extLst>
              <a:ext uri="{FF2B5EF4-FFF2-40B4-BE49-F238E27FC236}">
                <a16:creationId xmlns:a16="http://schemas.microsoft.com/office/drawing/2014/main" id="{8ABE453F-B69E-4253-CF8C-3D615309458B}"/>
              </a:ext>
            </a:extLst>
          </p:cNvPr>
          <p:cNvSpPr txBox="1"/>
          <p:nvPr/>
        </p:nvSpPr>
        <p:spPr>
          <a:xfrm>
            <a:off x="6248705" y="4881466"/>
            <a:ext cx="3684724" cy="1292662"/>
          </a:xfrm>
          <a:prstGeom prst="rect">
            <a:avLst/>
          </a:prstGeom>
          <a:noFill/>
        </p:spPr>
        <p:txBody>
          <a:bodyPr wrap="square">
            <a:spAutoFit/>
          </a:bodyPr>
          <a:lstStyle/>
          <a:p>
            <a:r>
              <a:rPr lang="en-US" sz="2600" dirty="0"/>
              <a:t>Median annual earnings &gt; 150% of poverty level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WHO Are the GE Players?</a:t>
            </a:r>
            <a:br>
              <a:rPr lang="en-US" dirty="0"/>
            </a:br>
            <a:endParaRPr dirty="0"/>
          </a:p>
        </p:txBody>
      </p:sp>
      <p:sp>
        <p:nvSpPr>
          <p:cNvPr id="2" name="Text Placeholder 1"/>
          <p:cNvSpPr>
            <a:spLocks noGrp="1"/>
          </p:cNvSpPr>
          <p:nvPr>
            <p:ph type="body" idx="4294967295"/>
          </p:nvPr>
        </p:nvSpPr>
        <p:spPr>
          <a:xfrm>
            <a:off x="1805354" y="1727200"/>
            <a:ext cx="7796213" cy="4278313"/>
          </a:xfrm>
        </p:spPr>
        <p:txBody>
          <a:bodyPr>
            <a:normAutofit/>
          </a:bodyPr>
          <a:lstStyle/>
          <a:p>
            <a:r>
              <a:rPr lang="en-US" dirty="0"/>
              <a:t>Department of Education </a:t>
            </a:r>
          </a:p>
          <a:p>
            <a:r>
              <a:rPr lang="en-US" dirty="0"/>
              <a:t>Other federal agencies</a:t>
            </a:r>
          </a:p>
          <a:p>
            <a:r>
              <a:rPr lang="en-US" dirty="0"/>
              <a:t>All Institutions of Higher Education—IHE’s (not just for-profits)</a:t>
            </a:r>
          </a:p>
          <a:p>
            <a:r>
              <a:rPr lang="en-US" dirty="0"/>
              <a:t>Consumers (students, parents, borrowers)</a:t>
            </a:r>
          </a:p>
          <a:p>
            <a:r>
              <a:rPr lang="en-US" dirty="0"/>
              <a:t>Consumer Advocates</a:t>
            </a:r>
          </a:p>
          <a:p>
            <a:r>
              <a:rPr lang="en-US" dirty="0"/>
              <a:t>Accrediting Agencies</a:t>
            </a:r>
          </a:p>
          <a:p>
            <a:r>
              <a:rPr lang="en-US" dirty="0"/>
              <a:t>Taxpayers</a:t>
            </a:r>
          </a:p>
          <a:p>
            <a:r>
              <a:rPr lang="en-US" dirty="0"/>
              <a:t>Multiple Departments on Campus (Financial Aid, Admissions, Institutional Research, Provost/Accreditation Experts, Career Services, Compliance, Others) </a:t>
            </a:r>
          </a:p>
          <a:p>
            <a:endParaRPr lang="en-US" dirty="0"/>
          </a:p>
        </p:txBody>
      </p:sp>
    </p:spTree>
    <p:extLst>
      <p:ext uri="{BB962C8B-B14F-4D97-AF65-F5344CB8AC3E}">
        <p14:creationId xmlns:p14="http://schemas.microsoft.com/office/powerpoint/2010/main" val="131924301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3"/>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Pass or Fail: D/E</a:t>
            </a:r>
            <a:endParaRPr dirty="0"/>
          </a:p>
        </p:txBody>
      </p:sp>
      <p:sp>
        <p:nvSpPr>
          <p:cNvPr id="499" name="Google Shape;499;p83"/>
          <p:cNvSpPr/>
          <p:nvPr/>
        </p:nvSpPr>
        <p:spPr>
          <a:xfrm>
            <a:off x="2208897" y="2132613"/>
            <a:ext cx="2443163" cy="1608015"/>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400" dirty="0">
                <a:solidFill>
                  <a:schemeClr val="lt1"/>
                </a:solidFill>
                <a:latin typeface="Calibri"/>
                <a:ea typeface="Calibri"/>
                <a:cs typeface="Calibri"/>
                <a:sym typeface="Calibri"/>
              </a:rPr>
              <a:t>Pass</a:t>
            </a:r>
            <a:endParaRPr sz="1400" dirty="0"/>
          </a:p>
        </p:txBody>
      </p:sp>
      <p:sp>
        <p:nvSpPr>
          <p:cNvPr id="500" name="Google Shape;500;p83"/>
          <p:cNvSpPr/>
          <p:nvPr/>
        </p:nvSpPr>
        <p:spPr>
          <a:xfrm>
            <a:off x="5825702" y="2733718"/>
            <a:ext cx="420141" cy="264716"/>
          </a:xfrm>
          <a:prstGeom prst="mathEqual">
            <a:avLst>
              <a:gd name="adj1" fmla="val 23520"/>
              <a:gd name="adj2" fmla="val 1176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100" dirty="0">
              <a:solidFill>
                <a:schemeClr val="dk1"/>
              </a:solidFill>
              <a:latin typeface="Arial"/>
              <a:ea typeface="Arial"/>
              <a:cs typeface="Arial"/>
              <a:sym typeface="Arial"/>
            </a:endParaRPr>
          </a:p>
        </p:txBody>
      </p:sp>
      <p:sp>
        <p:nvSpPr>
          <p:cNvPr id="501" name="Google Shape;501;p83"/>
          <p:cNvSpPr/>
          <p:nvPr/>
        </p:nvSpPr>
        <p:spPr>
          <a:xfrm>
            <a:off x="2187389" y="3918364"/>
            <a:ext cx="2464671" cy="1608015"/>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400" dirty="0">
                <a:solidFill>
                  <a:schemeClr val="lt1"/>
                </a:solidFill>
                <a:latin typeface="Calibri"/>
                <a:ea typeface="Calibri"/>
                <a:cs typeface="Calibri"/>
                <a:sym typeface="Calibri"/>
              </a:rPr>
              <a:t>Fail</a:t>
            </a:r>
            <a:endParaRPr sz="1400" dirty="0"/>
          </a:p>
        </p:txBody>
      </p:sp>
      <p:sp>
        <p:nvSpPr>
          <p:cNvPr id="502" name="Google Shape;502;p83"/>
          <p:cNvSpPr txBox="1"/>
          <p:nvPr/>
        </p:nvSpPr>
        <p:spPr>
          <a:xfrm>
            <a:off x="6638022" y="2415952"/>
            <a:ext cx="3345082" cy="992549"/>
          </a:xfrm>
          <a:prstGeom prst="rect">
            <a:avLst/>
          </a:prstGeom>
          <a:noFill/>
          <a:ln>
            <a:noFill/>
          </a:ln>
        </p:spPr>
        <p:txBody>
          <a:bodyPr spcFirstLastPara="1" wrap="square" lIns="68569" tIns="34275" rIns="68569" bIns="34275" anchor="t" anchorCtr="0">
            <a:spAutoFit/>
          </a:bodyPr>
          <a:lstStyle/>
          <a:p>
            <a:pPr algn="ctr"/>
            <a:r>
              <a:rPr lang="en-US" sz="2000" dirty="0">
                <a:solidFill>
                  <a:srgbClr val="000000"/>
                </a:solidFill>
                <a:latin typeface="Franklin Gothic Book" panose="020B0503020102020204" pitchFamily="34" charset="0"/>
                <a:ea typeface="Cambria"/>
                <a:cs typeface="Cambria"/>
                <a:sym typeface="Cambria"/>
              </a:rPr>
              <a:t>Annual D/E &lt; or = 8%</a:t>
            </a:r>
            <a:endParaRPr sz="1400" dirty="0">
              <a:latin typeface="Franklin Gothic Book" panose="020B0503020102020204" pitchFamily="34" charset="0"/>
            </a:endParaRPr>
          </a:p>
          <a:p>
            <a:pPr algn="ctr"/>
            <a:r>
              <a:rPr lang="en-US" sz="2000" i="1" dirty="0">
                <a:solidFill>
                  <a:srgbClr val="1482AB"/>
                </a:solidFill>
                <a:latin typeface="Franklin Gothic Book" panose="020B0503020102020204" pitchFamily="34" charset="0"/>
                <a:ea typeface="Cambria"/>
                <a:cs typeface="Cambria"/>
                <a:sym typeface="Cambria"/>
              </a:rPr>
              <a:t>OR</a:t>
            </a:r>
            <a:endParaRPr sz="1400" dirty="0">
              <a:latin typeface="Franklin Gothic Book" panose="020B0503020102020204" pitchFamily="34" charset="0"/>
            </a:endParaRPr>
          </a:p>
          <a:p>
            <a:pPr algn="ctr"/>
            <a:r>
              <a:rPr lang="en-US" sz="2000" dirty="0">
                <a:solidFill>
                  <a:srgbClr val="000000"/>
                </a:solidFill>
                <a:latin typeface="Franklin Gothic Book" panose="020B0503020102020204" pitchFamily="34" charset="0"/>
                <a:ea typeface="Cambria"/>
                <a:cs typeface="Cambria"/>
                <a:sym typeface="Cambria"/>
              </a:rPr>
              <a:t>Discretionary D/E &lt; or = 20% </a:t>
            </a:r>
            <a:endParaRPr sz="1400" dirty="0">
              <a:latin typeface="Franklin Gothic Book" panose="020B0503020102020204" pitchFamily="34" charset="0"/>
            </a:endParaRPr>
          </a:p>
        </p:txBody>
      </p:sp>
      <p:sp>
        <p:nvSpPr>
          <p:cNvPr id="503" name="Google Shape;503;p83"/>
          <p:cNvSpPr/>
          <p:nvPr/>
        </p:nvSpPr>
        <p:spPr>
          <a:xfrm>
            <a:off x="5817351" y="4590013"/>
            <a:ext cx="420141" cy="264716"/>
          </a:xfrm>
          <a:prstGeom prst="mathEqual">
            <a:avLst>
              <a:gd name="adj1" fmla="val 23520"/>
              <a:gd name="adj2" fmla="val 1176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100" dirty="0">
              <a:solidFill>
                <a:schemeClr val="dk1"/>
              </a:solidFill>
              <a:latin typeface="Arial"/>
              <a:ea typeface="Arial"/>
              <a:cs typeface="Arial"/>
              <a:sym typeface="Arial"/>
            </a:endParaRPr>
          </a:p>
        </p:txBody>
      </p:sp>
      <p:sp>
        <p:nvSpPr>
          <p:cNvPr id="504" name="Google Shape;504;p83"/>
          <p:cNvSpPr txBox="1"/>
          <p:nvPr/>
        </p:nvSpPr>
        <p:spPr>
          <a:xfrm>
            <a:off x="6625689" y="4139890"/>
            <a:ext cx="3345075" cy="992549"/>
          </a:xfrm>
          <a:prstGeom prst="rect">
            <a:avLst/>
          </a:prstGeom>
          <a:noFill/>
          <a:ln>
            <a:noFill/>
          </a:ln>
        </p:spPr>
        <p:txBody>
          <a:bodyPr spcFirstLastPara="1" wrap="square" lIns="68569" tIns="34275" rIns="68569" bIns="34275" anchor="t" anchorCtr="0">
            <a:spAutoFit/>
          </a:bodyPr>
          <a:lstStyle/>
          <a:p>
            <a:pPr algn="ctr"/>
            <a:r>
              <a:rPr lang="en-US" sz="2000" dirty="0">
                <a:solidFill>
                  <a:srgbClr val="000000"/>
                </a:solidFill>
                <a:latin typeface="Franklin Gothic Book" panose="020B0503020102020204" pitchFamily="34" charset="0"/>
                <a:ea typeface="Cambria"/>
                <a:cs typeface="Cambria"/>
                <a:sym typeface="Cambria"/>
              </a:rPr>
              <a:t>Annual D/E &gt; 8%</a:t>
            </a:r>
            <a:endParaRPr sz="1400" dirty="0">
              <a:latin typeface="Franklin Gothic Book" panose="020B0503020102020204" pitchFamily="34" charset="0"/>
            </a:endParaRPr>
          </a:p>
          <a:p>
            <a:pPr algn="ctr"/>
            <a:r>
              <a:rPr lang="en-US" sz="2000" i="1" dirty="0">
                <a:solidFill>
                  <a:srgbClr val="1482AB"/>
                </a:solidFill>
                <a:latin typeface="Franklin Gothic Book" panose="020B0503020102020204" pitchFamily="34" charset="0"/>
                <a:ea typeface="Cambria"/>
                <a:cs typeface="Cambria"/>
                <a:sym typeface="Cambria"/>
              </a:rPr>
              <a:t>AND</a:t>
            </a:r>
            <a:endParaRPr sz="1400" dirty="0">
              <a:latin typeface="Franklin Gothic Book" panose="020B0503020102020204" pitchFamily="34" charset="0"/>
            </a:endParaRPr>
          </a:p>
          <a:p>
            <a:pPr algn="ctr"/>
            <a:r>
              <a:rPr lang="en-US" sz="2000" dirty="0">
                <a:solidFill>
                  <a:srgbClr val="000000"/>
                </a:solidFill>
                <a:latin typeface="Franklin Gothic Book" panose="020B0503020102020204" pitchFamily="34" charset="0"/>
                <a:ea typeface="Cambria"/>
                <a:cs typeface="Cambria"/>
                <a:sym typeface="Cambria"/>
              </a:rPr>
              <a:t>Discretionary D/E </a:t>
            </a:r>
            <a:r>
              <a:rPr lang="en-US" sz="2000" dirty="0">
                <a:latin typeface="Franklin Gothic Book" panose="020B0503020102020204" pitchFamily="34" charset="0"/>
                <a:ea typeface="Cambria"/>
                <a:cs typeface="Cambria"/>
                <a:sym typeface="Cambria"/>
              </a:rPr>
              <a:t>&gt;</a:t>
            </a:r>
            <a:r>
              <a:rPr lang="en-US" sz="2000" dirty="0">
                <a:solidFill>
                  <a:srgbClr val="000000"/>
                </a:solidFill>
                <a:latin typeface="Franklin Gothic Book" panose="020B0503020102020204" pitchFamily="34" charset="0"/>
                <a:ea typeface="Cambria"/>
                <a:cs typeface="Cambria"/>
                <a:sym typeface="Cambria"/>
              </a:rPr>
              <a:t> 20% </a:t>
            </a:r>
            <a:endParaRPr sz="1400" dirty="0">
              <a:latin typeface="Franklin Gothic Book" panose="020B0503020102020204" pitchFamily="34" charset="0"/>
            </a:endParaRPr>
          </a:p>
        </p:txBody>
      </p:sp>
      <p:sp>
        <p:nvSpPr>
          <p:cNvPr id="505" name="Google Shape;505;p83"/>
          <p:cNvSpPr/>
          <p:nvPr/>
        </p:nvSpPr>
        <p:spPr>
          <a:xfrm>
            <a:off x="9012902" y="4998688"/>
            <a:ext cx="1530407" cy="1300326"/>
          </a:xfrm>
          <a:prstGeom prst="irregularSeal1">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1200" dirty="0">
                <a:solidFill>
                  <a:schemeClr val="lt1"/>
                </a:solidFill>
                <a:latin typeface="Arial"/>
                <a:ea typeface="Arial"/>
                <a:cs typeface="Arial"/>
                <a:sym typeface="Arial"/>
              </a:rPr>
              <a:t>High debt burden</a:t>
            </a:r>
            <a:endParaRPr sz="1600"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5"/>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Earnings Premium (EP)</a:t>
            </a:r>
            <a:endParaRPr dirty="0"/>
          </a:p>
        </p:txBody>
      </p:sp>
      <p:sp>
        <p:nvSpPr>
          <p:cNvPr id="511" name="Google Shape;511;p75"/>
          <p:cNvSpPr txBox="1">
            <a:spLocks noGrp="1"/>
          </p:cNvSpPr>
          <p:nvPr>
            <p:ph idx="4294967295"/>
          </p:nvPr>
        </p:nvSpPr>
        <p:spPr>
          <a:xfrm>
            <a:off x="1948668" y="1939043"/>
            <a:ext cx="8723312" cy="4246563"/>
          </a:xfrm>
          <a:prstGeom prst="rect">
            <a:avLst/>
          </a:prstGeom>
          <a:noFill/>
          <a:ln>
            <a:noFill/>
          </a:ln>
        </p:spPr>
        <p:txBody>
          <a:bodyPr spcFirstLastPara="1" vert="horz" wrap="square" lIns="68569" tIns="34275" rIns="68569" bIns="34275" rtlCol="0" anchor="t" anchorCtr="0">
            <a:normAutofit lnSpcReduction="10000"/>
          </a:bodyPr>
          <a:lstStyle/>
          <a:p>
            <a:pPr marL="85725" indent="0">
              <a:buSzPct val="70588"/>
              <a:buNone/>
            </a:pPr>
            <a:br>
              <a:rPr lang="en-US" dirty="0"/>
            </a:br>
            <a:r>
              <a:rPr lang="en-US" dirty="0"/>
              <a:t>	</a:t>
            </a:r>
            <a:r>
              <a:rPr lang="en-US" sz="2400" dirty="0"/>
              <a:t>Median annual earnings 	         Earnings threshold</a:t>
            </a:r>
            <a:endParaRPr sz="2000" dirty="0"/>
          </a:p>
          <a:p>
            <a:pPr marL="342900">
              <a:buClr>
                <a:schemeClr val="dk1"/>
              </a:buClr>
              <a:buSzPct val="75630"/>
              <a:buNone/>
            </a:pPr>
            <a:endParaRPr dirty="0"/>
          </a:p>
          <a:p>
            <a:pPr marL="342900">
              <a:buClr>
                <a:schemeClr val="dk1"/>
              </a:buClr>
              <a:buSzPct val="162895"/>
              <a:buNone/>
            </a:pPr>
            <a:endParaRPr sz="900" u="sng" dirty="0"/>
          </a:p>
          <a:p>
            <a:pPr marL="85725" indent="0" algn="ctr">
              <a:lnSpc>
                <a:spcPct val="120000"/>
              </a:lnSpc>
              <a:buSzPct val="75630"/>
              <a:buNone/>
            </a:pPr>
            <a:r>
              <a:rPr lang="en-US" i="1" dirty="0"/>
              <a:t>The EP is meant to measure whether completers of the program are earning more than those with only a high school diploma.</a:t>
            </a:r>
            <a:endParaRPr dirty="0"/>
          </a:p>
          <a:p>
            <a:pPr marL="85725" indent="0" algn="ctr">
              <a:buSzPct val="192513"/>
              <a:buNone/>
            </a:pPr>
            <a:endParaRPr sz="800" i="1" dirty="0"/>
          </a:p>
          <a:p>
            <a:pPr marL="342900" indent="-257175">
              <a:lnSpc>
                <a:spcPct val="120000"/>
              </a:lnSpc>
              <a:buSzPct val="81447"/>
            </a:pPr>
            <a:r>
              <a:rPr lang="en-US" sz="1800" dirty="0"/>
              <a:t>Based on census data</a:t>
            </a:r>
            <a:endParaRPr dirty="0"/>
          </a:p>
          <a:p>
            <a:pPr marL="342900" indent="-257175">
              <a:lnSpc>
                <a:spcPct val="120000"/>
              </a:lnSpc>
              <a:buSzPct val="81447"/>
            </a:pPr>
            <a:r>
              <a:rPr lang="en-US" sz="1800" dirty="0"/>
              <a:t>Earnings threshold reflects those aged 25-34 who worked during the year or were unemployed and looking for work</a:t>
            </a:r>
            <a:endParaRPr dirty="0"/>
          </a:p>
          <a:p>
            <a:pPr marL="342900" indent="-257175">
              <a:lnSpc>
                <a:spcPct val="120000"/>
              </a:lnSpc>
              <a:buSzPct val="81447"/>
            </a:pPr>
            <a:r>
              <a:rPr lang="en-US" sz="1800" u="sng" dirty="0"/>
              <a:t>Based on the institution’s state</a:t>
            </a:r>
            <a:r>
              <a:rPr lang="en-US" sz="1800" dirty="0"/>
              <a:t>, or nationally if fewer than 50% of students live in the state</a:t>
            </a:r>
            <a:endParaRPr dirty="0"/>
          </a:p>
        </p:txBody>
      </p:sp>
      <p:sp>
        <p:nvSpPr>
          <p:cNvPr id="512" name="Google Shape;512;p75"/>
          <p:cNvSpPr/>
          <p:nvPr/>
        </p:nvSpPr>
        <p:spPr>
          <a:xfrm>
            <a:off x="6143149" y="2370137"/>
            <a:ext cx="334350" cy="255600"/>
          </a:xfrm>
          <a:prstGeom prst="mathMinus">
            <a:avLst>
              <a:gd name="adj1" fmla="val 23520"/>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lt1"/>
              </a:solidFill>
              <a:latin typeface="Arial"/>
              <a:ea typeface="Arial"/>
              <a:cs typeface="Arial"/>
              <a:sym typeface="Arial"/>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4"/>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Pass or Fail: EP</a:t>
            </a:r>
            <a:endParaRPr dirty="0"/>
          </a:p>
        </p:txBody>
      </p:sp>
      <p:sp>
        <p:nvSpPr>
          <p:cNvPr id="527" name="Google Shape;527;p84"/>
          <p:cNvSpPr/>
          <p:nvPr/>
        </p:nvSpPr>
        <p:spPr>
          <a:xfrm>
            <a:off x="2208897" y="2132613"/>
            <a:ext cx="2443163" cy="1608015"/>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Pass</a:t>
            </a:r>
            <a:endParaRPr sz="1350" dirty="0"/>
          </a:p>
        </p:txBody>
      </p:sp>
      <p:sp>
        <p:nvSpPr>
          <p:cNvPr id="528" name="Google Shape;528;p84"/>
          <p:cNvSpPr/>
          <p:nvPr/>
        </p:nvSpPr>
        <p:spPr>
          <a:xfrm>
            <a:off x="5825702" y="2733718"/>
            <a:ext cx="420141" cy="264716"/>
          </a:xfrm>
          <a:prstGeom prst="mathEqual">
            <a:avLst>
              <a:gd name="adj1" fmla="val 23520"/>
              <a:gd name="adj2" fmla="val 1176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dk1"/>
              </a:solidFill>
              <a:latin typeface="Arial"/>
              <a:ea typeface="Arial"/>
              <a:cs typeface="Arial"/>
              <a:sym typeface="Arial"/>
            </a:endParaRPr>
          </a:p>
        </p:txBody>
      </p:sp>
      <p:sp>
        <p:nvSpPr>
          <p:cNvPr id="529" name="Google Shape;529;p84"/>
          <p:cNvSpPr/>
          <p:nvPr/>
        </p:nvSpPr>
        <p:spPr>
          <a:xfrm>
            <a:off x="2187389" y="3918364"/>
            <a:ext cx="2464671" cy="1608015"/>
          </a:xfrm>
          <a:prstGeom prst="roundRect">
            <a:avLst>
              <a:gd name="adj" fmla="val 16667"/>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2100" dirty="0">
                <a:solidFill>
                  <a:schemeClr val="lt1"/>
                </a:solidFill>
                <a:latin typeface="Calibri"/>
                <a:ea typeface="Calibri"/>
                <a:cs typeface="Calibri"/>
                <a:sym typeface="Calibri"/>
              </a:rPr>
              <a:t>Fail</a:t>
            </a:r>
            <a:endParaRPr sz="1350" dirty="0"/>
          </a:p>
        </p:txBody>
      </p:sp>
      <p:sp>
        <p:nvSpPr>
          <p:cNvPr id="530" name="Google Shape;530;p84"/>
          <p:cNvSpPr txBox="1"/>
          <p:nvPr/>
        </p:nvSpPr>
        <p:spPr>
          <a:xfrm>
            <a:off x="6625688" y="2692951"/>
            <a:ext cx="3345082" cy="376996"/>
          </a:xfrm>
          <a:prstGeom prst="rect">
            <a:avLst/>
          </a:prstGeom>
          <a:noFill/>
          <a:ln>
            <a:noFill/>
          </a:ln>
        </p:spPr>
        <p:txBody>
          <a:bodyPr spcFirstLastPara="1" wrap="square" lIns="68569" tIns="34275" rIns="68569" bIns="34275" anchor="t" anchorCtr="0">
            <a:spAutoFit/>
          </a:bodyPr>
          <a:lstStyle/>
          <a:p>
            <a:pPr algn="ctr"/>
            <a:r>
              <a:rPr lang="en-US" sz="2000" dirty="0">
                <a:solidFill>
                  <a:srgbClr val="000000"/>
                </a:solidFill>
                <a:latin typeface="Franklin Gothic Book" panose="020B0503020102020204" pitchFamily="34" charset="0"/>
                <a:ea typeface="Cambria"/>
                <a:cs typeface="Cambria"/>
                <a:sym typeface="Cambria"/>
              </a:rPr>
              <a:t>EP &gt; 0</a:t>
            </a:r>
            <a:endParaRPr sz="1400" dirty="0">
              <a:latin typeface="Franklin Gothic Book" panose="020B0503020102020204" pitchFamily="34" charset="0"/>
            </a:endParaRPr>
          </a:p>
        </p:txBody>
      </p:sp>
      <p:sp>
        <p:nvSpPr>
          <p:cNvPr id="531" name="Google Shape;531;p84"/>
          <p:cNvSpPr/>
          <p:nvPr/>
        </p:nvSpPr>
        <p:spPr>
          <a:xfrm>
            <a:off x="5817351" y="4590013"/>
            <a:ext cx="420141" cy="264716"/>
          </a:xfrm>
          <a:prstGeom prst="mathEqual">
            <a:avLst>
              <a:gd name="adj1" fmla="val 23520"/>
              <a:gd name="adj2" fmla="val 11760"/>
            </a:avLst>
          </a:prstGeom>
          <a:solidFill>
            <a:srgbClr val="A7EBEF"/>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endParaRPr sz="1050" dirty="0">
              <a:solidFill>
                <a:schemeClr val="dk1"/>
              </a:solidFill>
              <a:latin typeface="Arial"/>
              <a:ea typeface="Arial"/>
              <a:cs typeface="Arial"/>
              <a:sym typeface="Arial"/>
            </a:endParaRPr>
          </a:p>
        </p:txBody>
      </p:sp>
      <p:sp>
        <p:nvSpPr>
          <p:cNvPr id="532" name="Google Shape;532;p84"/>
          <p:cNvSpPr txBox="1"/>
          <p:nvPr/>
        </p:nvSpPr>
        <p:spPr>
          <a:xfrm>
            <a:off x="6539964" y="4519758"/>
            <a:ext cx="3345082" cy="376996"/>
          </a:xfrm>
          <a:prstGeom prst="rect">
            <a:avLst/>
          </a:prstGeom>
          <a:noFill/>
          <a:ln>
            <a:noFill/>
          </a:ln>
        </p:spPr>
        <p:txBody>
          <a:bodyPr spcFirstLastPara="1" wrap="square" lIns="68569" tIns="34275" rIns="68569" bIns="34275" anchor="t" anchorCtr="0">
            <a:spAutoFit/>
          </a:bodyPr>
          <a:lstStyle/>
          <a:p>
            <a:pPr algn="ctr"/>
            <a:r>
              <a:rPr lang="en-US" sz="2000" dirty="0">
                <a:solidFill>
                  <a:srgbClr val="000000"/>
                </a:solidFill>
                <a:latin typeface="Franklin Gothic Book" panose="020B0503020102020204" pitchFamily="34" charset="0"/>
                <a:ea typeface="Cambria"/>
                <a:cs typeface="Cambria"/>
                <a:sym typeface="Cambria"/>
              </a:rPr>
              <a:t>EP &lt; or = 0</a:t>
            </a:r>
            <a:endParaRPr sz="1400" dirty="0">
              <a:latin typeface="Franklin Gothic Book" panose="020B0503020102020204" pitchFamily="34" charset="0"/>
            </a:endParaRPr>
          </a:p>
        </p:txBody>
      </p:sp>
      <p:sp>
        <p:nvSpPr>
          <p:cNvPr id="533" name="Google Shape;533;p84"/>
          <p:cNvSpPr/>
          <p:nvPr/>
        </p:nvSpPr>
        <p:spPr>
          <a:xfrm>
            <a:off x="8653987" y="4896755"/>
            <a:ext cx="1681504" cy="1244995"/>
          </a:xfrm>
          <a:prstGeom prst="irregularSeal1">
            <a:avLst/>
          </a:prstGeom>
          <a:solidFill>
            <a:schemeClr val="accent1"/>
          </a:solidFill>
          <a:ln w="25400" cap="flat" cmpd="sng">
            <a:solidFill>
              <a:srgbClr val="0B4960"/>
            </a:solidFill>
            <a:prstDash val="solid"/>
            <a:round/>
            <a:headEnd type="none" w="sm" len="sm"/>
            <a:tailEnd type="none" w="sm" len="sm"/>
          </a:ln>
        </p:spPr>
        <p:txBody>
          <a:bodyPr spcFirstLastPara="1" wrap="square" lIns="68569" tIns="34275" rIns="68569" bIns="34275" anchor="ctr" anchorCtr="0">
            <a:noAutofit/>
          </a:bodyPr>
          <a:lstStyle/>
          <a:p>
            <a:pPr algn="ctr"/>
            <a:r>
              <a:rPr lang="en-US" sz="1200" dirty="0">
                <a:solidFill>
                  <a:schemeClr val="lt1"/>
                </a:solidFill>
                <a:latin typeface="Arial"/>
                <a:ea typeface="Arial"/>
                <a:cs typeface="Arial"/>
                <a:sym typeface="Arial"/>
              </a:rPr>
              <a:t>Low earning</a:t>
            </a:r>
            <a:endParaRPr sz="1600"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579B3-D3F1-7FC7-1919-36798E8E9EEA}"/>
              </a:ext>
            </a:extLst>
          </p:cNvPr>
          <p:cNvSpPr>
            <a:spLocks noGrp="1"/>
          </p:cNvSpPr>
          <p:nvPr>
            <p:ph type="title"/>
          </p:nvPr>
        </p:nvSpPr>
        <p:spPr/>
        <p:txBody>
          <a:bodyPr/>
          <a:lstStyle/>
          <a:p>
            <a:r>
              <a:rPr lang="en-US" dirty="0"/>
              <a:t>Pass or Fail: Transitional Reporting</a:t>
            </a:r>
          </a:p>
        </p:txBody>
      </p:sp>
      <p:sp>
        <p:nvSpPr>
          <p:cNvPr id="6" name="Content Placeholder 5">
            <a:extLst>
              <a:ext uri="{FF2B5EF4-FFF2-40B4-BE49-F238E27FC236}">
                <a16:creationId xmlns:a16="http://schemas.microsoft.com/office/drawing/2014/main" id="{E9F6D4D3-E46B-A9EA-A50E-124417792CA1}"/>
              </a:ext>
            </a:extLst>
          </p:cNvPr>
          <p:cNvSpPr>
            <a:spLocks noGrp="1"/>
          </p:cNvSpPr>
          <p:nvPr>
            <p:ph idx="4294967295"/>
          </p:nvPr>
        </p:nvSpPr>
        <p:spPr>
          <a:xfrm>
            <a:off x="2039815" y="2273788"/>
            <a:ext cx="7886700" cy="3821113"/>
          </a:xfrm>
        </p:spPr>
        <p:txBody>
          <a:bodyPr>
            <a:normAutofit/>
          </a:bodyPr>
          <a:lstStyle/>
          <a:p>
            <a:r>
              <a:rPr lang="en-US" b="0" i="0" dirty="0">
                <a:solidFill>
                  <a:srgbClr val="17232E"/>
                </a:solidFill>
                <a:effectLst/>
                <a:highlight>
                  <a:srgbClr val="FAFAFA"/>
                </a:highlight>
              </a:rPr>
              <a:t>If a program using transitional calculations has sufficient completers in the debt cohort but </a:t>
            </a:r>
            <a:r>
              <a:rPr lang="en-US" b="0" dirty="0">
                <a:solidFill>
                  <a:srgbClr val="17232E"/>
                </a:solidFill>
                <a:effectLst/>
                <a:highlight>
                  <a:srgbClr val="FAFAFA"/>
                </a:highlight>
              </a:rPr>
              <a:t>not</a:t>
            </a:r>
            <a:r>
              <a:rPr lang="en-US" b="0" i="0" dirty="0">
                <a:solidFill>
                  <a:srgbClr val="17232E"/>
                </a:solidFill>
                <a:effectLst/>
                <a:highlight>
                  <a:srgbClr val="FAFAFA"/>
                </a:highlight>
              </a:rPr>
              <a:t> the earnings cohort, D/E and earnings premium metrics will not be calculated for the program, </a:t>
            </a:r>
            <a:br>
              <a:rPr lang="en-US" b="0" i="0" dirty="0">
                <a:solidFill>
                  <a:srgbClr val="17232E"/>
                </a:solidFill>
                <a:effectLst/>
                <a:highlight>
                  <a:srgbClr val="FAFAFA"/>
                </a:highlight>
              </a:rPr>
            </a:br>
            <a:r>
              <a:rPr lang="en-US" b="0" i="0" dirty="0">
                <a:solidFill>
                  <a:srgbClr val="17232E"/>
                </a:solidFill>
                <a:effectLst/>
                <a:highlight>
                  <a:srgbClr val="FAFAFA"/>
                </a:highlight>
              </a:rPr>
              <a:t>but median debt information will be included on the Department’s program information website</a:t>
            </a:r>
            <a:endParaRPr lang="en-US" dirty="0"/>
          </a:p>
        </p:txBody>
      </p:sp>
    </p:spTree>
    <p:extLst>
      <p:ext uri="{BB962C8B-B14F-4D97-AF65-F5344CB8AC3E}">
        <p14:creationId xmlns:p14="http://schemas.microsoft.com/office/powerpoint/2010/main" val="313710829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579B3-D3F1-7FC7-1919-36798E8E9EEA}"/>
              </a:ext>
            </a:extLst>
          </p:cNvPr>
          <p:cNvSpPr>
            <a:spLocks noGrp="1"/>
          </p:cNvSpPr>
          <p:nvPr>
            <p:ph type="title"/>
          </p:nvPr>
        </p:nvSpPr>
        <p:spPr/>
        <p:txBody>
          <a:bodyPr/>
          <a:lstStyle/>
          <a:p>
            <a:r>
              <a:rPr lang="en-US" dirty="0"/>
              <a:t>Pass or Fail: Transitional Reporting</a:t>
            </a:r>
          </a:p>
        </p:txBody>
      </p:sp>
      <p:sp>
        <p:nvSpPr>
          <p:cNvPr id="6" name="Content Placeholder 5">
            <a:extLst>
              <a:ext uri="{FF2B5EF4-FFF2-40B4-BE49-F238E27FC236}">
                <a16:creationId xmlns:a16="http://schemas.microsoft.com/office/drawing/2014/main" id="{E9F6D4D3-E46B-A9EA-A50E-124417792CA1}"/>
              </a:ext>
            </a:extLst>
          </p:cNvPr>
          <p:cNvSpPr>
            <a:spLocks noGrp="1"/>
          </p:cNvSpPr>
          <p:nvPr>
            <p:ph idx="4294967295"/>
          </p:nvPr>
        </p:nvSpPr>
        <p:spPr>
          <a:xfrm>
            <a:off x="1849437" y="2060086"/>
            <a:ext cx="8493125" cy="4351338"/>
          </a:xfrm>
        </p:spPr>
        <p:txBody>
          <a:bodyPr>
            <a:normAutofit/>
          </a:bodyPr>
          <a:lstStyle/>
          <a:p>
            <a:r>
              <a:rPr lang="en-US" b="0" i="0" dirty="0">
                <a:solidFill>
                  <a:srgbClr val="17232E"/>
                </a:solidFill>
                <a:effectLst/>
                <a:highlight>
                  <a:srgbClr val="FAFAFA"/>
                </a:highlight>
              </a:rPr>
              <a:t>If a program using transitional calculations has sufficient completers in the earnings cohort but not the debt cohort, the Earnings Premium metric will be calculated and included with median earnings information on the program information website</a:t>
            </a:r>
          </a:p>
          <a:p>
            <a:r>
              <a:rPr lang="en-US" b="0" i="0" dirty="0">
                <a:solidFill>
                  <a:srgbClr val="17232E"/>
                </a:solidFill>
                <a:effectLst/>
                <a:highlight>
                  <a:srgbClr val="FAFAFA"/>
                </a:highlight>
              </a:rPr>
              <a:t>A program receiving an EP result without D/E rates is still subject to the same potential consequences for failing the EP metric</a:t>
            </a:r>
            <a:br>
              <a:rPr lang="en-US" b="0" i="0" dirty="0">
                <a:solidFill>
                  <a:srgbClr val="17232E"/>
                </a:solidFill>
                <a:effectLst/>
                <a:highlight>
                  <a:srgbClr val="FAFAFA"/>
                </a:highlight>
              </a:rPr>
            </a:br>
            <a:endParaRPr lang="en-US" sz="1600" dirty="0">
              <a:solidFill>
                <a:srgbClr val="17232E"/>
              </a:solidFill>
              <a:highlight>
                <a:srgbClr val="FAFAFA"/>
              </a:highlight>
            </a:endParaRPr>
          </a:p>
          <a:p>
            <a:pPr lvl="1"/>
            <a:r>
              <a:rPr lang="en-US" dirty="0"/>
              <a:t>Warnings or loss of program eligibility </a:t>
            </a:r>
          </a:p>
          <a:p>
            <a:pPr marL="457200" lvl="1" indent="0">
              <a:buNone/>
            </a:pPr>
            <a:endParaRPr lang="en-US" dirty="0"/>
          </a:p>
        </p:txBody>
      </p:sp>
    </p:spTree>
    <p:extLst>
      <p:ext uri="{BB962C8B-B14F-4D97-AF65-F5344CB8AC3E}">
        <p14:creationId xmlns:p14="http://schemas.microsoft.com/office/powerpoint/2010/main" val="181269340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1"/>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r>
              <a:rPr lang="en-US" dirty="0"/>
              <a:t>Student Exclusions</a:t>
            </a:r>
            <a:endParaRPr dirty="0"/>
          </a:p>
        </p:txBody>
      </p:sp>
      <p:sp>
        <p:nvSpPr>
          <p:cNvPr id="558" name="Google Shape;558;p81"/>
          <p:cNvSpPr txBox="1">
            <a:spLocks noGrp="1"/>
          </p:cNvSpPr>
          <p:nvPr>
            <p:ph type="body" idx="4294967295"/>
          </p:nvPr>
        </p:nvSpPr>
        <p:spPr>
          <a:xfrm>
            <a:off x="1970454" y="1743198"/>
            <a:ext cx="8674100" cy="4295775"/>
          </a:xfrm>
          <a:prstGeom prst="rect">
            <a:avLst/>
          </a:prstGeom>
          <a:noFill/>
          <a:ln>
            <a:noFill/>
          </a:ln>
        </p:spPr>
        <p:txBody>
          <a:bodyPr spcFirstLastPara="1" vert="horz" wrap="square" lIns="68569" tIns="34275" rIns="68569" bIns="34275" rtlCol="0" anchor="t" anchorCtr="0">
            <a:normAutofit/>
          </a:bodyPr>
          <a:lstStyle/>
          <a:p>
            <a:r>
              <a:rPr lang="en-US" dirty="0"/>
              <a:t>Students are excluded from the D/E and EP calculations if:</a:t>
            </a:r>
            <a:br>
              <a:rPr lang="en-US" dirty="0"/>
            </a:br>
            <a:endParaRPr sz="788" dirty="0"/>
          </a:p>
          <a:p>
            <a:pPr lvl="1"/>
            <a:r>
              <a:rPr lang="en-US" dirty="0"/>
              <a:t>One or more of the student’s Title IV loans are under consideration or have been approved for a total and permanent disability (TPD) discharge</a:t>
            </a:r>
            <a:endParaRPr dirty="0"/>
          </a:p>
          <a:p>
            <a:pPr lvl="1"/>
            <a:r>
              <a:rPr lang="en-US" dirty="0"/>
              <a:t>The student enrolled full-time in any other eligible program at the same institution or another institution during the calendar year in which earnings were measured</a:t>
            </a:r>
            <a:endParaRPr dirty="0"/>
          </a:p>
          <a:p>
            <a:pPr lvl="1"/>
            <a:r>
              <a:rPr lang="en-US" dirty="0"/>
              <a:t>The student completed a higher-level undergraduate or graduate program at the institution</a:t>
            </a:r>
            <a:endParaRPr dirty="0"/>
          </a:p>
          <a:p>
            <a:pPr lvl="1"/>
            <a:r>
              <a:rPr lang="en-US" dirty="0"/>
              <a:t>The student enrolled in an approved prison education program (PEP) or comprehensive transition and postsecondary (CTP) program</a:t>
            </a:r>
            <a:endParaRPr dirty="0"/>
          </a:p>
          <a:p>
            <a:pPr lvl="1"/>
            <a:r>
              <a:rPr lang="en-US" dirty="0"/>
              <a:t>The student died</a:t>
            </a:r>
            <a:endParaRPr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Institutional Exclusions</a:t>
            </a:r>
            <a:endParaRPr dirty="0"/>
          </a:p>
        </p:txBody>
      </p:sp>
      <p:sp>
        <p:nvSpPr>
          <p:cNvPr id="564" name="Google Shape;564;p82"/>
          <p:cNvSpPr txBox="1">
            <a:spLocks noGrp="1"/>
          </p:cNvSpPr>
          <p:nvPr>
            <p:ph idx="4294967295"/>
          </p:nvPr>
        </p:nvSpPr>
        <p:spPr>
          <a:xfrm>
            <a:off x="2152650" y="2408359"/>
            <a:ext cx="7886700" cy="3175000"/>
          </a:xfrm>
          <a:prstGeom prst="rect">
            <a:avLst/>
          </a:prstGeom>
          <a:noFill/>
          <a:ln>
            <a:noFill/>
          </a:ln>
        </p:spPr>
        <p:txBody>
          <a:bodyPr spcFirstLastPara="1" vert="horz" wrap="square" lIns="68569" tIns="34275" rIns="68569" bIns="34275" rtlCol="0" anchor="t" anchorCtr="0">
            <a:normAutofit/>
          </a:bodyPr>
          <a:lstStyle/>
          <a:p>
            <a:pPr marL="85725" indent="0" algn="ctr">
              <a:buClr>
                <a:schemeClr val="dk1"/>
              </a:buClr>
              <a:buSzPts val="1800"/>
              <a:buNone/>
            </a:pPr>
            <a:r>
              <a:rPr lang="en-US" sz="3200" i="1" dirty="0"/>
              <a:t>Schools with no programs or</a:t>
            </a:r>
            <a:br>
              <a:rPr lang="en-US" sz="3200" i="1" dirty="0"/>
            </a:br>
            <a:r>
              <a:rPr lang="en-US" sz="3200" i="1" dirty="0"/>
              <a:t>groups of programs with at least</a:t>
            </a:r>
            <a:br>
              <a:rPr lang="en-US" sz="3200" i="1" dirty="0"/>
            </a:br>
            <a:r>
              <a:rPr lang="en-US" sz="3200" i="1" dirty="0"/>
              <a:t>30 completers over the past </a:t>
            </a:r>
            <a:br>
              <a:rPr lang="en-US" sz="3200" i="1" dirty="0"/>
            </a:br>
            <a:r>
              <a:rPr lang="en-US" sz="3200" i="1" dirty="0"/>
              <a:t>four award years are not subject </a:t>
            </a:r>
            <a:br>
              <a:rPr lang="en-US" sz="3200" i="1" dirty="0"/>
            </a:br>
            <a:r>
              <a:rPr lang="en-US" sz="3200" i="1" dirty="0"/>
              <a:t>to these provisions.</a:t>
            </a:r>
            <a:endParaRPr sz="3200" i="1" dirty="0"/>
          </a:p>
          <a:p>
            <a:pPr marL="342900">
              <a:buClr>
                <a:schemeClr val="dk1"/>
              </a:buClr>
              <a:buSzPts val="1800"/>
              <a:buNone/>
            </a:pPr>
            <a:endParaRPr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6d7cdc62fb_1_48"/>
          <p:cNvSpPr txBox="1">
            <a:spLocks noGrp="1"/>
          </p:cNvSpPr>
          <p:nvPr>
            <p:ph type="title"/>
          </p:nvPr>
        </p:nvSpPr>
        <p:spPr>
          <a:prstGeom prst="rect">
            <a:avLst/>
          </a:prstGeom>
        </p:spPr>
        <p:txBody>
          <a:bodyPr spcFirstLastPara="1" vert="horz" wrap="square" lIns="68569" tIns="34275" rIns="68569" bIns="34275" rtlCol="0" anchor="ctr" anchorCtr="0">
            <a:normAutofit/>
          </a:bodyPr>
          <a:lstStyle/>
          <a:p>
            <a:r>
              <a:rPr lang="en-US" dirty="0"/>
              <a:t>July 1, 2026</a:t>
            </a:r>
            <a:endParaRPr dirty="0"/>
          </a:p>
        </p:txBody>
      </p:sp>
      <p:sp>
        <p:nvSpPr>
          <p:cNvPr id="571" name="Google Shape;571;g26d7cdc62fb_1_48"/>
          <p:cNvSpPr txBox="1">
            <a:spLocks noGrp="1"/>
          </p:cNvSpPr>
          <p:nvPr>
            <p:ph idx="4294967295"/>
          </p:nvPr>
        </p:nvSpPr>
        <p:spPr>
          <a:xfrm>
            <a:off x="2454398" y="2238986"/>
            <a:ext cx="8154987" cy="3262312"/>
          </a:xfrm>
          <a:prstGeom prst="rect">
            <a:avLst/>
          </a:prstGeom>
        </p:spPr>
        <p:txBody>
          <a:bodyPr spcFirstLastPara="1" vert="horz" wrap="square" lIns="68569" tIns="34275" rIns="68569" bIns="34275" rtlCol="0" anchor="t" anchorCtr="0">
            <a:normAutofit/>
          </a:bodyPr>
          <a:lstStyle/>
          <a:p>
            <a:pPr marL="342900" indent="-257175">
              <a:buSzPts val="1800"/>
            </a:pPr>
            <a:r>
              <a:rPr lang="en-US" dirty="0"/>
              <a:t>Department program information site to be published</a:t>
            </a:r>
            <a:endParaRPr dirty="0"/>
          </a:p>
          <a:p>
            <a:pPr marL="0" indent="0">
              <a:buNone/>
            </a:pPr>
            <a:endParaRPr dirty="0"/>
          </a:p>
          <a:p>
            <a:pPr marL="342900" indent="-257175">
              <a:buSzPts val="1800"/>
            </a:pPr>
            <a:r>
              <a:rPr lang="en-US" dirty="0"/>
              <a:t>Acknowledgements requirement effective</a:t>
            </a:r>
            <a:endParaRPr dirty="0"/>
          </a:p>
          <a:p>
            <a:pPr marL="0" indent="0">
              <a:buNone/>
            </a:pPr>
            <a:endParaRPr dirty="0"/>
          </a:p>
          <a:p>
            <a:pPr marL="342900" indent="-257175">
              <a:buSzPts val="1800"/>
            </a:pPr>
            <a:r>
              <a:rPr lang="en-US" dirty="0"/>
              <a:t>Warnings requirement effective</a:t>
            </a:r>
            <a:endParaRPr dirty="0"/>
          </a:p>
          <a:p>
            <a:pPr marL="0" indent="0">
              <a:buNone/>
            </a:pPr>
            <a:endParaRPr dirty="0"/>
          </a:p>
          <a:p>
            <a:pPr marL="342900" indent="-257175">
              <a:buSzPts val="1800"/>
            </a:pPr>
            <a:r>
              <a:rPr lang="en-US" dirty="0"/>
              <a:t>Loss of program eligibility provisions effective</a:t>
            </a:r>
            <a:endParaRPr dirty="0"/>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7"/>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r>
              <a:rPr lang="en-US" dirty="0"/>
              <a:t>Acknowledgements</a:t>
            </a:r>
            <a:endParaRPr dirty="0"/>
          </a:p>
        </p:txBody>
      </p:sp>
      <p:sp>
        <p:nvSpPr>
          <p:cNvPr id="577" name="Google Shape;577;p87"/>
          <p:cNvSpPr txBox="1">
            <a:spLocks noGrp="1"/>
          </p:cNvSpPr>
          <p:nvPr>
            <p:ph type="body" idx="4294967295"/>
          </p:nvPr>
        </p:nvSpPr>
        <p:spPr>
          <a:xfrm>
            <a:off x="1957754" y="2165473"/>
            <a:ext cx="8083550" cy="3567112"/>
          </a:xfrm>
          <a:prstGeom prst="rect">
            <a:avLst/>
          </a:prstGeom>
          <a:noFill/>
          <a:ln>
            <a:noFill/>
          </a:ln>
        </p:spPr>
        <p:txBody>
          <a:bodyPr spcFirstLastPara="1" vert="horz" wrap="square" lIns="68569" tIns="34275" rIns="68569" bIns="34275" rtlCol="0" anchor="t" anchorCtr="0">
            <a:normAutofit lnSpcReduction="10000"/>
          </a:bodyPr>
          <a:lstStyle/>
          <a:p>
            <a:pPr marL="85725" indent="0" algn="ctr">
              <a:buNone/>
            </a:pPr>
            <a:endParaRPr sz="2400" i="1" dirty="0"/>
          </a:p>
          <a:p>
            <a:pPr marL="85725" indent="0" algn="ctr">
              <a:lnSpc>
                <a:spcPct val="100000"/>
              </a:lnSpc>
              <a:buNone/>
            </a:pPr>
            <a:r>
              <a:rPr lang="en-US" sz="2400" i="1" dirty="0"/>
              <a:t>Effective </a:t>
            </a:r>
            <a:r>
              <a:rPr lang="en-US" sz="2400" i="1" dirty="0">
                <a:solidFill>
                  <a:schemeClr val="dk2"/>
                </a:solidFill>
              </a:rPr>
              <a:t>July 1, 2026</a:t>
            </a:r>
            <a:r>
              <a:rPr lang="en-US" sz="2400" i="1" dirty="0"/>
              <a:t>, students must acknowledge they have viewed the Department’s Financial Value and Transparency site information for a program that fails the Debt-to-Earnings metric. The Department will manage this process, which must be completed prior to the institution entering into an agreement to enroll the student.</a:t>
            </a:r>
            <a:endParaRPr sz="2400" i="1" dirty="0"/>
          </a:p>
          <a:p>
            <a:pPr marL="85725" indent="0" algn="ctr">
              <a:lnSpc>
                <a:spcPct val="100000"/>
              </a:lnSpc>
              <a:buNone/>
            </a:pPr>
            <a:endParaRPr sz="2400" i="1" dirty="0"/>
          </a:p>
          <a:p>
            <a:pPr marL="85725" indent="0" algn="ctr">
              <a:lnSpc>
                <a:spcPct val="100000"/>
              </a:lnSpc>
              <a:buNone/>
            </a:pPr>
            <a:r>
              <a:rPr lang="en-US" sz="2400" i="1" dirty="0"/>
              <a:t>This does not apply to undergraduate degree programs.</a:t>
            </a:r>
            <a:endParaRPr sz="2400" i="1"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6d7cdc62fb_1_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r>
              <a:rPr lang="en-US" dirty="0"/>
              <a:t>Warnings</a:t>
            </a:r>
            <a:endParaRPr dirty="0"/>
          </a:p>
        </p:txBody>
      </p:sp>
      <p:sp>
        <p:nvSpPr>
          <p:cNvPr id="583" name="Google Shape;583;g26d7cdc62fb_1_42"/>
          <p:cNvSpPr txBox="1">
            <a:spLocks noGrp="1"/>
          </p:cNvSpPr>
          <p:nvPr>
            <p:ph type="body" idx="4294967295"/>
          </p:nvPr>
        </p:nvSpPr>
        <p:spPr>
          <a:xfrm>
            <a:off x="2321169" y="2341319"/>
            <a:ext cx="8083550" cy="2662237"/>
          </a:xfrm>
          <a:prstGeom prst="rect">
            <a:avLst/>
          </a:prstGeom>
          <a:noFill/>
          <a:ln>
            <a:noFill/>
          </a:ln>
        </p:spPr>
        <p:txBody>
          <a:bodyPr spcFirstLastPara="1" vert="horz" wrap="square" lIns="68569" tIns="34275" rIns="68569" bIns="34275" rtlCol="0" anchor="t" anchorCtr="0">
            <a:normAutofit/>
          </a:bodyPr>
          <a:lstStyle/>
          <a:p>
            <a:pPr marL="85725" indent="0" algn="ctr">
              <a:buNone/>
            </a:pPr>
            <a:endParaRPr sz="2400" i="1" dirty="0"/>
          </a:p>
          <a:p>
            <a:pPr marL="85725" indent="0" algn="ctr">
              <a:lnSpc>
                <a:spcPct val="100000"/>
              </a:lnSpc>
              <a:buNone/>
            </a:pPr>
            <a:r>
              <a:rPr lang="en-US" sz="2400" i="1" dirty="0"/>
              <a:t>Effective </a:t>
            </a:r>
            <a:r>
              <a:rPr lang="en-US" sz="2400" i="1" dirty="0">
                <a:solidFill>
                  <a:schemeClr val="dk2"/>
                </a:solidFill>
              </a:rPr>
              <a:t>July 1, 2026</a:t>
            </a:r>
            <a:r>
              <a:rPr lang="en-US" sz="2400" i="1" dirty="0"/>
              <a:t>, an institution must provide warnings to current and prospective students for any year the Department notifies the institution that the GE program has failed its D/E rates or EP measure.</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WHAT is ED’s GE strategy?</a:t>
            </a:r>
            <a:br>
              <a:rPr lang="en-US" dirty="0"/>
            </a:br>
            <a:endParaRPr dirty="0"/>
          </a:p>
        </p:txBody>
      </p:sp>
      <p:sp>
        <p:nvSpPr>
          <p:cNvPr id="2" name="Text Placeholder 1"/>
          <p:cNvSpPr>
            <a:spLocks noGrp="1"/>
          </p:cNvSpPr>
          <p:nvPr>
            <p:ph type="body" idx="4294967295"/>
          </p:nvPr>
        </p:nvSpPr>
        <p:spPr>
          <a:xfrm>
            <a:off x="1992924" y="1820985"/>
            <a:ext cx="7794625" cy="4521200"/>
          </a:xfrm>
        </p:spPr>
        <p:txBody>
          <a:bodyPr>
            <a:normAutofit/>
          </a:bodyPr>
          <a:lstStyle/>
          <a:p>
            <a:r>
              <a:rPr lang="en-US" dirty="0"/>
              <a:t>Accountability</a:t>
            </a:r>
          </a:p>
          <a:p>
            <a:r>
              <a:rPr lang="en-US" dirty="0"/>
              <a:t>Protection of higher education consumers</a:t>
            </a:r>
          </a:p>
          <a:p>
            <a:r>
              <a:rPr lang="en-US" dirty="0"/>
              <a:t>Stewardship of taxpayer dollars</a:t>
            </a:r>
          </a:p>
          <a:p>
            <a:r>
              <a:rPr lang="en-US" dirty="0"/>
              <a:t>Gather data from IHE’s and federal agencies</a:t>
            </a:r>
          </a:p>
          <a:p>
            <a:r>
              <a:rPr lang="en-US" dirty="0"/>
              <a:t>Share metrics that have never been shared before</a:t>
            </a:r>
          </a:p>
          <a:p>
            <a:r>
              <a:rPr lang="en-US" dirty="0"/>
              <a:t>Describe value of ALL higher education programs (not just career certificates) with completion data, debt data, and starting salary data</a:t>
            </a:r>
          </a:p>
          <a:p>
            <a:r>
              <a:rPr lang="en-US" dirty="0"/>
              <a:t>Hold IHE’s accountable for ALL program results</a:t>
            </a:r>
          </a:p>
          <a:p>
            <a:r>
              <a:rPr lang="en-US" dirty="0"/>
              <a:t>Remove federal aid eligibility for poor career program results</a:t>
            </a:r>
          </a:p>
          <a:p>
            <a:endParaRPr lang="en-US" dirty="0"/>
          </a:p>
        </p:txBody>
      </p:sp>
    </p:spTree>
    <p:extLst>
      <p:ext uri="{BB962C8B-B14F-4D97-AF65-F5344CB8AC3E}">
        <p14:creationId xmlns:p14="http://schemas.microsoft.com/office/powerpoint/2010/main" val="302699831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5"/>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Loss of Eligibility</a:t>
            </a:r>
            <a:endParaRPr dirty="0"/>
          </a:p>
        </p:txBody>
      </p:sp>
      <p:sp>
        <p:nvSpPr>
          <p:cNvPr id="589" name="Google Shape;589;p85"/>
          <p:cNvSpPr txBox="1">
            <a:spLocks noGrp="1"/>
          </p:cNvSpPr>
          <p:nvPr>
            <p:ph idx="4294967295"/>
          </p:nvPr>
        </p:nvSpPr>
        <p:spPr>
          <a:xfrm>
            <a:off x="2152650" y="1841134"/>
            <a:ext cx="7886700" cy="4111625"/>
          </a:xfrm>
          <a:prstGeom prst="rect">
            <a:avLst/>
          </a:prstGeom>
          <a:noFill/>
          <a:ln>
            <a:noFill/>
          </a:ln>
        </p:spPr>
        <p:txBody>
          <a:bodyPr spcFirstLastPara="1" vert="horz" wrap="square" lIns="68569" tIns="34275" rIns="68569" bIns="34275" rtlCol="0" anchor="t" anchorCtr="0">
            <a:normAutofit fontScale="92500" lnSpcReduction="20000"/>
          </a:bodyPr>
          <a:lstStyle/>
          <a:p>
            <a:pPr marL="85725" indent="0" algn="ctr">
              <a:buSzPct val="66176"/>
              <a:buNone/>
            </a:pPr>
            <a:endParaRPr sz="2400" i="1" dirty="0"/>
          </a:p>
          <a:p>
            <a:pPr marL="85725" indent="0" algn="ctr">
              <a:lnSpc>
                <a:spcPct val="120000"/>
              </a:lnSpc>
              <a:buSzPct val="63829"/>
              <a:buNone/>
            </a:pPr>
            <a:r>
              <a:rPr lang="en-US" sz="2488" i="1" dirty="0"/>
              <a:t>Programs that fail </a:t>
            </a:r>
            <a:r>
              <a:rPr lang="en-US" sz="2488" i="1" u="sng" dirty="0"/>
              <a:t>either</a:t>
            </a:r>
            <a:r>
              <a:rPr lang="en-US" sz="2488" i="1" dirty="0"/>
              <a:t> the D/E or EP measures in two of any three consecutive years are expected to lose eligibility. Loss of eligibility may be appealed if, and only if, the Department made an error in the determination.</a:t>
            </a:r>
            <a:br>
              <a:rPr lang="en-US" sz="2188" dirty="0"/>
            </a:br>
            <a:endParaRPr sz="2488" i="1" dirty="0"/>
          </a:p>
          <a:p>
            <a:pPr marL="85725" indent="0" algn="ctr">
              <a:lnSpc>
                <a:spcPct val="120000"/>
              </a:lnSpc>
              <a:buSzPct val="63829"/>
              <a:buNone/>
            </a:pPr>
            <a:r>
              <a:rPr lang="en-US" sz="2488" i="1" dirty="0"/>
              <a:t>If D/E or EP measures are not calculated in a given year, the school will simply remain in the same status as the previous determination. Measures are disregarded if </a:t>
            </a:r>
            <a:br>
              <a:rPr lang="en-US" sz="2488" i="1" dirty="0"/>
            </a:br>
            <a:r>
              <a:rPr lang="en-US" sz="2488" i="1" dirty="0"/>
              <a:t>calculated more than five years prior.</a:t>
            </a:r>
            <a:endParaRPr sz="2188" i="1" dirty="0"/>
          </a:p>
          <a:p>
            <a:pPr marL="85725" indent="0">
              <a:buSzPct val="75630"/>
              <a:buNone/>
            </a:pPr>
            <a:endParaRPr i="1"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4"/>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buClr>
                <a:schemeClr val="dk1"/>
              </a:buClr>
              <a:buSzPts val="1800"/>
            </a:pPr>
            <a:r>
              <a:rPr lang="en-US" dirty="0"/>
              <a:t>FVT/GE Reporting Resources</a:t>
            </a:r>
            <a:endParaRPr dirty="0"/>
          </a:p>
        </p:txBody>
      </p:sp>
      <p:sp>
        <p:nvSpPr>
          <p:cNvPr id="620" name="Google Shape;620;p14"/>
          <p:cNvSpPr txBox="1">
            <a:spLocks noGrp="1"/>
          </p:cNvSpPr>
          <p:nvPr>
            <p:ph idx="4294967295"/>
          </p:nvPr>
        </p:nvSpPr>
        <p:spPr>
          <a:xfrm>
            <a:off x="1887415" y="1922463"/>
            <a:ext cx="7886700" cy="4441825"/>
          </a:xfrm>
          <a:prstGeom prst="rect">
            <a:avLst/>
          </a:prstGeom>
          <a:noFill/>
          <a:ln>
            <a:noFill/>
          </a:ln>
        </p:spPr>
        <p:txBody>
          <a:bodyPr spcFirstLastPara="1" vert="horz" wrap="square" lIns="68569" tIns="34275" rIns="68569" bIns="34275" rtlCol="0" anchor="t" anchorCtr="0">
            <a:normAutofit/>
          </a:bodyPr>
          <a:lstStyle/>
          <a:p>
            <a:pPr marL="342900" indent="-250745">
              <a:buClr>
                <a:schemeClr val="dk1"/>
              </a:buClr>
              <a:buSzPct val="75000"/>
            </a:pPr>
            <a:r>
              <a:rPr lang="en-US" dirty="0"/>
              <a:t>FSA Topic Page: FVT/GE Final Rules, Publications and Resources</a:t>
            </a:r>
            <a:endParaRPr sz="1800" dirty="0"/>
          </a:p>
          <a:p>
            <a:pPr marL="0" indent="342900">
              <a:buSzPct val="120000"/>
              <a:buNone/>
            </a:pPr>
            <a:r>
              <a:rPr lang="en-US" sz="1125" u="sng" dirty="0">
                <a:solidFill>
                  <a:schemeClr val="hlink"/>
                </a:solidFill>
                <a:hlinkClick r:id="rId3"/>
              </a:rPr>
              <a:t>https://fsapartners.ed.gov/knowledge-center/topics/financial-value-transparency-and-gainful-employment-information</a:t>
            </a:r>
            <a:endParaRPr sz="1125" dirty="0"/>
          </a:p>
          <a:p>
            <a:pPr marL="342900" indent="-250745">
              <a:buClr>
                <a:schemeClr val="dk1"/>
              </a:buClr>
              <a:buSzPct val="64285"/>
            </a:pPr>
            <a:r>
              <a:rPr lang="en-US" dirty="0"/>
              <a:t>GEN-24-04: </a:t>
            </a:r>
            <a:r>
              <a:rPr lang="en-US" sz="1400" u="sng" dirty="0">
                <a:solidFill>
                  <a:schemeClr val="hlink"/>
                </a:solidFill>
                <a:hlinkClick r:id="rId4"/>
              </a:rPr>
              <a:t>https://fsapartners.ed.gov/knowledge-center/library/dear-colleague-letters/2024-03-29/regulatory-requirements-financial-value-transparency-and-gainful-employment</a:t>
            </a:r>
            <a:endParaRPr lang="en-US" sz="1400" dirty="0"/>
          </a:p>
          <a:p>
            <a:pPr marL="342900" indent="-250745">
              <a:buClr>
                <a:schemeClr val="dk1"/>
              </a:buClr>
              <a:buSzPct val="64285"/>
            </a:pPr>
            <a:r>
              <a:rPr lang="en-US" dirty="0"/>
              <a:t>2023 FSA Conference material</a:t>
            </a:r>
            <a:endParaRPr dirty="0"/>
          </a:p>
          <a:p>
            <a:pPr marL="342900" indent="-250745">
              <a:buClr>
                <a:schemeClr val="dk1"/>
              </a:buClr>
              <a:buSzPct val="64285"/>
            </a:pPr>
            <a:r>
              <a:rPr lang="en-US" dirty="0"/>
              <a:t>2018 GE User Guide:</a:t>
            </a:r>
            <a:endParaRPr dirty="0"/>
          </a:p>
          <a:p>
            <a:pPr marL="0" indent="342900">
              <a:buSzPct val="112500"/>
              <a:buNone/>
            </a:pPr>
            <a:r>
              <a:rPr lang="en-US" sz="1200" u="sng" dirty="0">
                <a:solidFill>
                  <a:schemeClr val="hlink"/>
                </a:solidFill>
                <a:hlinkClick r:id="rId5"/>
              </a:rPr>
              <a:t>https://fsapartners.ed.gov/sites/default/files/attachments/nsldsmaterials/NSLDSGainfulEmploymentUserGuide.pdf</a:t>
            </a:r>
            <a:endParaRPr sz="1200" dirty="0"/>
          </a:p>
          <a:p>
            <a:pPr marL="342900" indent="-250745">
              <a:buSzPct val="64285"/>
            </a:pPr>
            <a:r>
              <a:rPr lang="en-US" dirty="0"/>
              <a:t>NCES CIP Information:</a:t>
            </a:r>
            <a:endParaRPr dirty="0"/>
          </a:p>
          <a:p>
            <a:pPr marL="0" indent="342900">
              <a:buNone/>
            </a:pPr>
            <a:r>
              <a:rPr lang="en-US" sz="1350" u="sng" dirty="0">
                <a:solidFill>
                  <a:schemeClr val="hlink"/>
                </a:solidFill>
                <a:hlinkClick r:id="rId6"/>
              </a:rPr>
              <a:t>https://nces.ed.gov/ipeds/cipcode/default.aspx</a:t>
            </a:r>
            <a:endParaRPr dirty="0"/>
          </a:p>
          <a:p>
            <a:pPr marL="92155" indent="0">
              <a:buClr>
                <a:schemeClr val="dk1"/>
              </a:buClr>
              <a:buSzPct val="90000"/>
              <a:buNone/>
            </a:pPr>
            <a:endParaRPr sz="1500" dirty="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3"/>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r>
              <a:rPr lang="en-US" dirty="0"/>
              <a:t>Additional Resources</a:t>
            </a:r>
            <a:endParaRPr dirty="0"/>
          </a:p>
        </p:txBody>
      </p:sp>
      <p:sp>
        <p:nvSpPr>
          <p:cNvPr id="614" name="Google Shape;614;p93"/>
          <p:cNvSpPr txBox="1">
            <a:spLocks noGrp="1"/>
          </p:cNvSpPr>
          <p:nvPr>
            <p:ph type="body" idx="4294967295"/>
          </p:nvPr>
        </p:nvSpPr>
        <p:spPr>
          <a:xfrm>
            <a:off x="2379785" y="2334725"/>
            <a:ext cx="7796213" cy="2952750"/>
          </a:xfrm>
          <a:prstGeom prst="rect">
            <a:avLst/>
          </a:prstGeom>
          <a:noFill/>
          <a:ln>
            <a:noFill/>
          </a:ln>
        </p:spPr>
        <p:txBody>
          <a:bodyPr spcFirstLastPara="1" vert="horz" wrap="square" lIns="68569" tIns="34275" rIns="68569" bIns="34275" rtlCol="0" anchor="t" anchorCtr="0">
            <a:normAutofit/>
          </a:bodyPr>
          <a:lstStyle/>
          <a:p>
            <a:r>
              <a:rPr lang="en-US" dirty="0"/>
              <a:t>NASFAA’s Gainful Employment resource page:  </a:t>
            </a:r>
            <a:r>
              <a:rPr lang="en-US" i="1" dirty="0">
                <a:solidFill>
                  <a:srgbClr val="1482AB"/>
                </a:solidFill>
              </a:rPr>
              <a:t>nasfaa.org/ge</a:t>
            </a:r>
            <a:endParaRPr dirty="0"/>
          </a:p>
          <a:p>
            <a:pPr indent="-171450">
              <a:buNone/>
            </a:pPr>
            <a:endParaRPr i="1" dirty="0">
              <a:solidFill>
                <a:srgbClr val="1482AB"/>
              </a:solidFill>
            </a:endParaRPr>
          </a:p>
          <a:p>
            <a:r>
              <a:rPr lang="en-US" dirty="0">
                <a:solidFill>
                  <a:schemeClr val="dk1"/>
                </a:solidFill>
              </a:rPr>
              <a:t>Third-party policy analyses:</a:t>
            </a:r>
            <a:endParaRPr dirty="0"/>
          </a:p>
          <a:p>
            <a:pPr lvl="1"/>
            <a:r>
              <a:rPr lang="en-US" dirty="0">
                <a:solidFill>
                  <a:schemeClr val="dk1"/>
                </a:solidFill>
              </a:rPr>
              <a:t>Center for American Progress</a:t>
            </a:r>
            <a:endParaRPr dirty="0"/>
          </a:p>
          <a:p>
            <a:pPr lvl="1"/>
            <a:r>
              <a:rPr lang="en-US" dirty="0">
                <a:solidFill>
                  <a:schemeClr val="dk1"/>
                </a:solidFill>
              </a:rPr>
              <a:t>The Online and Professional Education Association</a:t>
            </a:r>
            <a:endParaRPr dirty="0"/>
          </a:p>
          <a:p>
            <a:pPr lvl="1"/>
            <a:r>
              <a:rPr lang="en-US" dirty="0">
                <a:solidFill>
                  <a:schemeClr val="dk1"/>
                </a:solidFill>
              </a:rPr>
              <a:t>Holland &amp; Knight and other law firms</a:t>
            </a:r>
            <a:endParaRPr dirty="0"/>
          </a:p>
          <a:p>
            <a:pPr marL="85725" indent="0">
              <a:buNone/>
            </a:pPr>
            <a:endParaRPr i="1" dirty="0">
              <a:solidFill>
                <a:srgbClr val="1482AB"/>
              </a:solidFill>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Content Placeholder 5" descr="Icon&#10;&#10;Description automatically generated">
            <a:extLst>
              <a:ext uri="{FF2B5EF4-FFF2-40B4-BE49-F238E27FC236}">
                <a16:creationId xmlns:a16="http://schemas.microsoft.com/office/drawing/2014/main" id="{AE5E935A-153C-46B2-945E-3F84D7174766}"/>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943100"/>
            <a:ext cx="8229600" cy="4572000"/>
          </a:xfrm>
        </p:spPr>
      </p:pic>
    </p:spTree>
    <p:extLst>
      <p:ext uri="{BB962C8B-B14F-4D97-AF65-F5344CB8AC3E}">
        <p14:creationId xmlns:p14="http://schemas.microsoft.com/office/powerpoint/2010/main" val="147948951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98"/>
          <p:cNvPicPr preferRelativeResize="0"/>
          <p:nvPr/>
        </p:nvPicPr>
        <p:blipFill rotWithShape="1">
          <a:blip r:embed="rId3">
            <a:alphaModFix/>
          </a:blip>
          <a:srcRect b="15182"/>
          <a:stretch/>
        </p:blipFill>
        <p:spPr>
          <a:xfrm>
            <a:off x="1681541" y="1424254"/>
            <a:ext cx="7979119" cy="3563062"/>
          </a:xfrm>
          <a:prstGeom prst="rect">
            <a:avLst/>
          </a:prstGeom>
          <a:noFill/>
          <a:ln>
            <a:noFill/>
          </a:ln>
        </p:spPr>
      </p:pic>
      <p:sp>
        <p:nvSpPr>
          <p:cNvPr id="518" name="Google Shape;518;p98"/>
          <p:cNvSpPr txBox="1"/>
          <p:nvPr/>
        </p:nvSpPr>
        <p:spPr>
          <a:xfrm>
            <a:off x="2138713" y="533338"/>
            <a:ext cx="7832601" cy="538579"/>
          </a:xfrm>
          <a:prstGeom prst="rect">
            <a:avLst/>
          </a:prstGeom>
          <a:noFill/>
          <a:ln>
            <a:noFill/>
          </a:ln>
        </p:spPr>
        <p:txBody>
          <a:bodyPr spcFirstLastPara="1" wrap="square" lIns="91425" tIns="91425" rIns="91425" bIns="91425" anchor="t" anchorCtr="0">
            <a:spAutoFit/>
          </a:bodyPr>
          <a:lstStyle/>
          <a:p>
            <a:pPr algn="ctr">
              <a:lnSpc>
                <a:spcPct val="115000"/>
              </a:lnSpc>
            </a:pPr>
            <a:r>
              <a:rPr lang="en-US" sz="2000" u="sng"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U.S.: earnings by educational attainment and gender 2021 | Statista</a:t>
            </a:r>
            <a:endParaRPr sz="2000" dirty="0">
              <a:solidFill>
                <a:schemeClr val="bg1"/>
              </a:solidFill>
              <a:latin typeface="Arial"/>
              <a:ea typeface="Arial"/>
              <a:cs typeface="Arial"/>
              <a:sym typeface="Arial"/>
            </a:endParaRPr>
          </a:p>
        </p:txBody>
      </p:sp>
      <p:sp>
        <p:nvSpPr>
          <p:cNvPr id="519" name="Google Shape;519;p98"/>
          <p:cNvSpPr/>
          <p:nvPr/>
        </p:nvSpPr>
        <p:spPr>
          <a:xfrm rot="10800000">
            <a:off x="5788331" y="2224951"/>
            <a:ext cx="789300" cy="37507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endParaRPr sz="1350" dirty="0">
              <a:latin typeface="Cambria"/>
              <a:ea typeface="Cambria"/>
              <a:cs typeface="Cambria"/>
              <a:sym typeface="Cambria"/>
            </a:endParaRPr>
          </a:p>
        </p:txBody>
      </p:sp>
      <p:sp>
        <p:nvSpPr>
          <p:cNvPr id="520" name="Google Shape;520;p98"/>
          <p:cNvSpPr/>
          <p:nvPr/>
        </p:nvSpPr>
        <p:spPr>
          <a:xfrm rot="10800000">
            <a:off x="5788331" y="2659689"/>
            <a:ext cx="789300" cy="37507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endParaRPr sz="1350" dirty="0">
              <a:latin typeface="Cambria"/>
              <a:ea typeface="Cambria"/>
              <a:cs typeface="Cambria"/>
              <a:sym typeface="Cambria"/>
            </a:endParaRPr>
          </a:p>
        </p:txBody>
      </p:sp>
      <p:sp>
        <p:nvSpPr>
          <p:cNvPr id="521" name="Google Shape;521;p98"/>
          <p:cNvSpPr txBox="1"/>
          <p:nvPr/>
        </p:nvSpPr>
        <p:spPr>
          <a:xfrm>
            <a:off x="5345701" y="5609105"/>
            <a:ext cx="4157775" cy="715558"/>
          </a:xfrm>
          <a:prstGeom prst="rect">
            <a:avLst/>
          </a:prstGeom>
          <a:noFill/>
          <a:ln>
            <a:noFill/>
          </a:ln>
        </p:spPr>
        <p:txBody>
          <a:bodyPr spcFirstLastPara="1" wrap="square" lIns="68569" tIns="68569" rIns="68569" bIns="68569" anchor="t" anchorCtr="0">
            <a:spAutoFit/>
          </a:bodyPr>
          <a:lstStyle/>
          <a:p>
            <a:r>
              <a:rPr lang="en-US" sz="1875" dirty="0">
                <a:solidFill>
                  <a:schemeClr val="dk1"/>
                </a:solidFill>
                <a:latin typeface="Cambria"/>
                <a:ea typeface="Cambria"/>
                <a:cs typeface="Cambria"/>
                <a:sym typeface="Cambria"/>
              </a:rPr>
              <a:t>All high school grads: $55,895</a:t>
            </a:r>
            <a:br>
              <a:rPr lang="en-US" sz="1875" dirty="0">
                <a:solidFill>
                  <a:schemeClr val="dk1"/>
                </a:solidFill>
                <a:latin typeface="Cambria"/>
                <a:ea typeface="Cambria"/>
                <a:cs typeface="Cambria"/>
                <a:sym typeface="Cambria"/>
              </a:rPr>
            </a:br>
            <a:r>
              <a:rPr lang="en-US" sz="1875" dirty="0">
                <a:solidFill>
                  <a:schemeClr val="dk1"/>
                </a:solidFill>
                <a:latin typeface="Cambria"/>
                <a:ea typeface="Cambria"/>
                <a:cs typeface="Cambria"/>
                <a:sym typeface="Cambria"/>
              </a:rPr>
              <a:t>Female Associate degree: $52,314</a:t>
            </a:r>
            <a:endParaRPr sz="1875" dirty="0">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WHEN will GE plan begin?</a:t>
            </a:r>
            <a:br>
              <a:rPr lang="en-US" dirty="0"/>
            </a:br>
            <a:endParaRPr dirty="0"/>
          </a:p>
        </p:txBody>
      </p:sp>
      <p:sp>
        <p:nvSpPr>
          <p:cNvPr id="2" name="Text Placeholder 1"/>
          <p:cNvSpPr>
            <a:spLocks noGrp="1"/>
          </p:cNvSpPr>
          <p:nvPr>
            <p:ph type="body" idx="4294967295"/>
          </p:nvPr>
        </p:nvSpPr>
        <p:spPr>
          <a:xfrm>
            <a:off x="1019908" y="2122365"/>
            <a:ext cx="10394950" cy="3311525"/>
          </a:xfrm>
        </p:spPr>
        <p:txBody>
          <a:bodyPr>
            <a:normAutofit lnSpcReduction="10000"/>
          </a:bodyPr>
          <a:lstStyle/>
          <a:p>
            <a:r>
              <a:rPr lang="en-US" dirty="0"/>
              <a:t>2024 data collection</a:t>
            </a:r>
          </a:p>
          <a:p>
            <a:r>
              <a:rPr lang="en-US" dirty="0"/>
              <a:t>2025 data analysis</a:t>
            </a:r>
          </a:p>
          <a:p>
            <a:r>
              <a:rPr lang="en-US" dirty="0"/>
              <a:t>2026 ED website launch</a:t>
            </a:r>
          </a:p>
          <a:p>
            <a:r>
              <a:rPr lang="en-US" dirty="0"/>
              <a:t>2026 some career certificates become ineligible for federal student aid if failure to meet expectation metrics</a:t>
            </a:r>
          </a:p>
          <a:p>
            <a:endParaRPr lang="en-US" dirty="0"/>
          </a:p>
          <a:p>
            <a:r>
              <a:rPr lang="en-US" dirty="0"/>
              <a:t>New Details Out April 2024</a:t>
            </a:r>
          </a:p>
          <a:p>
            <a:r>
              <a:rPr lang="en-US" dirty="0"/>
              <a:t>New October 1, 2024 deadline for reporting</a:t>
            </a:r>
          </a:p>
          <a:p>
            <a:r>
              <a:rPr lang="en-US" dirty="0"/>
              <a:t>New Q and A recently released</a:t>
            </a:r>
          </a:p>
          <a:p>
            <a:endParaRPr lang="en-US" dirty="0"/>
          </a:p>
        </p:txBody>
      </p:sp>
    </p:spTree>
    <p:extLst>
      <p:ext uri="{BB962C8B-B14F-4D97-AF65-F5344CB8AC3E}">
        <p14:creationId xmlns:p14="http://schemas.microsoft.com/office/powerpoint/2010/main" val="20233049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Challenges</a:t>
            </a:r>
            <a:br>
              <a:rPr lang="en-US" dirty="0"/>
            </a:br>
            <a:endParaRPr dirty="0"/>
          </a:p>
        </p:txBody>
      </p:sp>
      <p:sp>
        <p:nvSpPr>
          <p:cNvPr id="2" name="Text Placeholder 1"/>
          <p:cNvSpPr>
            <a:spLocks noGrp="1"/>
          </p:cNvSpPr>
          <p:nvPr>
            <p:ph type="body" idx="4294967295"/>
          </p:nvPr>
        </p:nvSpPr>
        <p:spPr>
          <a:xfrm>
            <a:off x="2197893" y="1797417"/>
            <a:ext cx="7796213" cy="4479925"/>
          </a:xfrm>
        </p:spPr>
        <p:txBody>
          <a:bodyPr>
            <a:normAutofit/>
          </a:bodyPr>
          <a:lstStyle/>
          <a:p>
            <a:r>
              <a:rPr lang="en-US" dirty="0"/>
              <a:t>GE could be extreme administrative burden for IHE’s</a:t>
            </a:r>
          </a:p>
          <a:p>
            <a:r>
              <a:rPr lang="en-US" dirty="0"/>
              <a:t>GE is effectively an institutional “audit” of IHE program values but may be viewed as a financial aid office issue</a:t>
            </a:r>
          </a:p>
          <a:p>
            <a:r>
              <a:rPr lang="en-US" dirty="0"/>
              <a:t>GE measures value of programs with data from completers ONLY so no protection of borrowers who don’t complete programs (most likely defaulters)</a:t>
            </a:r>
          </a:p>
          <a:p>
            <a:r>
              <a:rPr lang="en-US" dirty="0"/>
              <a:t>Some evidence most at-risk students could be hurt by GE implementation (i.e., cosmetology)</a:t>
            </a:r>
          </a:p>
          <a:p>
            <a:r>
              <a:rPr lang="en-US" dirty="0"/>
              <a:t>Some doubt GE consumer acknowledgments will be effective</a:t>
            </a:r>
          </a:p>
          <a:p>
            <a:r>
              <a:rPr lang="en-US" dirty="0"/>
              <a:t>GE will lead to debate on the value of liberal arts programs, liberal arts colleges, and higher education in general </a:t>
            </a:r>
          </a:p>
          <a:p>
            <a:endParaRPr lang="en-US" dirty="0"/>
          </a:p>
          <a:p>
            <a:endParaRPr lang="en-US" dirty="0"/>
          </a:p>
        </p:txBody>
      </p:sp>
    </p:spTree>
    <p:extLst>
      <p:ext uri="{BB962C8B-B14F-4D97-AF65-F5344CB8AC3E}">
        <p14:creationId xmlns:p14="http://schemas.microsoft.com/office/powerpoint/2010/main" val="18871065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fontScale="90000"/>
          </a:bodyPr>
          <a:lstStyle/>
          <a:p>
            <a:pPr>
              <a:buClr>
                <a:srgbClr val="8FA751"/>
              </a:buClr>
              <a:buSzPct val="100000"/>
            </a:pPr>
            <a:br>
              <a:rPr lang="en-US" sz="5400" dirty="0"/>
            </a:br>
            <a:r>
              <a:rPr lang="en-US" dirty="0"/>
              <a:t>GE Overview: Opportunities</a:t>
            </a:r>
            <a:br>
              <a:rPr lang="en-US" dirty="0"/>
            </a:br>
            <a:endParaRPr dirty="0"/>
          </a:p>
        </p:txBody>
      </p:sp>
      <p:sp>
        <p:nvSpPr>
          <p:cNvPr id="2" name="Text Placeholder 1"/>
          <p:cNvSpPr>
            <a:spLocks noGrp="1"/>
          </p:cNvSpPr>
          <p:nvPr>
            <p:ph type="body" idx="4294967295"/>
          </p:nvPr>
        </p:nvSpPr>
        <p:spPr>
          <a:xfrm>
            <a:off x="2197893" y="2242282"/>
            <a:ext cx="7796213" cy="4103688"/>
          </a:xfrm>
        </p:spPr>
        <p:txBody>
          <a:bodyPr>
            <a:normAutofit/>
          </a:bodyPr>
          <a:lstStyle/>
          <a:p>
            <a:r>
              <a:rPr lang="en-US" sz="2400" dirty="0"/>
              <a:t>GE could reveal poor IHE program outcomes like never before</a:t>
            </a:r>
          </a:p>
          <a:p>
            <a:r>
              <a:rPr lang="en-US" sz="2400" dirty="0"/>
              <a:t>GE could assist accreditors and IHE’s identify questionable program outcomes</a:t>
            </a:r>
          </a:p>
          <a:p>
            <a:r>
              <a:rPr lang="en-US" sz="2400" dirty="0"/>
              <a:t>GE could protect unwitting consumers/borrowers</a:t>
            </a:r>
          </a:p>
          <a:p>
            <a:r>
              <a:rPr lang="en-US" sz="2400" dirty="0"/>
              <a:t>GE could help aid offices inform consumers/borrowers that “better choices” may be available to them </a:t>
            </a:r>
          </a:p>
          <a:p>
            <a:endParaRPr lang="en-US" dirty="0"/>
          </a:p>
          <a:p>
            <a:endParaRPr lang="en-US" dirty="0"/>
          </a:p>
        </p:txBody>
      </p:sp>
    </p:spTree>
    <p:extLst>
      <p:ext uri="{BB962C8B-B14F-4D97-AF65-F5344CB8AC3E}">
        <p14:creationId xmlns:p14="http://schemas.microsoft.com/office/powerpoint/2010/main" val="1803289887"/>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771A5"/>
      </a:accent1>
      <a:accent2>
        <a:srgbClr val="8CA9CD"/>
      </a:accent2>
      <a:accent3>
        <a:srgbClr val="38587F"/>
      </a:accent3>
      <a:accent4>
        <a:srgbClr val="588CCC"/>
      </a:accent4>
      <a:accent5>
        <a:srgbClr val="63B6E5"/>
      </a:accent5>
      <a:accent6>
        <a:srgbClr val="2A425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4562</TotalTime>
  <Words>4267</Words>
  <Application>Microsoft Office PowerPoint</Application>
  <PresentationFormat>Widescreen</PresentationFormat>
  <Paragraphs>459</Paragraphs>
  <Slides>64</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Calibri</vt:lpstr>
      <vt:lpstr>Cambria</vt:lpstr>
      <vt:lpstr>Franklin Gothic Book</vt:lpstr>
      <vt:lpstr>Franklin Gothic Demi Cond</vt:lpstr>
      <vt:lpstr>Helvetica</vt:lpstr>
      <vt:lpstr>Modern Love</vt:lpstr>
      <vt:lpstr>oxygen</vt:lpstr>
      <vt:lpstr>Segoe UI</vt:lpstr>
      <vt:lpstr>1_Office Theme</vt:lpstr>
      <vt:lpstr>Financial Value Transparency and Gainful Employment Update  April 2024</vt:lpstr>
      <vt:lpstr> Agenda</vt:lpstr>
      <vt:lpstr> Gainful Employment (GE) Overview: Background </vt:lpstr>
      <vt:lpstr> GE Overview: WHY is GE happening? </vt:lpstr>
      <vt:lpstr> GE Overview: WHO Are the GE Players? </vt:lpstr>
      <vt:lpstr> GE Overview: WHAT is ED’s GE strategy? </vt:lpstr>
      <vt:lpstr> GE Overview: WHEN will GE plan begin? </vt:lpstr>
      <vt:lpstr> GE Overview: Challenges </vt:lpstr>
      <vt:lpstr> GE Overview: Opportunities </vt:lpstr>
      <vt:lpstr>GE Overview: Campus Implementation</vt:lpstr>
      <vt:lpstr> GE Overview: Campus Implementation </vt:lpstr>
      <vt:lpstr>GE Overview: AIR Template – How Many Fields Per Office?</vt:lpstr>
      <vt:lpstr>PowerPoint Presentation</vt:lpstr>
      <vt:lpstr>Reporting Overview: the “What”</vt:lpstr>
      <vt:lpstr>Reporting Overview: the “What”</vt:lpstr>
      <vt:lpstr>Reporting Overview: example programs</vt:lpstr>
      <vt:lpstr>FVT 2024 Reporting Elements  Part 1: Programs</vt:lpstr>
      <vt:lpstr>FVT 2024 Reporting Elements  Part 1: Programs</vt:lpstr>
      <vt:lpstr>FVT 2024 Reporting Elements :  Part 2: All Title IV Students </vt:lpstr>
      <vt:lpstr>FVT 2024 Reporting Elements :  All Students</vt:lpstr>
      <vt:lpstr>FVT 2024 Reporting Elements :  All Students</vt:lpstr>
      <vt:lpstr>FVT 2024 Reporting Elements :  All Students</vt:lpstr>
      <vt:lpstr>FVT 2024 Reporting Elements : Students Withdrawn or Complete</vt:lpstr>
      <vt:lpstr>FVT 2024 Reporting Elements : Students Withdrawn or Complete</vt:lpstr>
      <vt:lpstr>FVT 2024 Reporting Elements : Students Withdrawn or Complete</vt:lpstr>
      <vt:lpstr>FVT Reporting Deadlines - Standard the ‘When’</vt:lpstr>
      <vt:lpstr>FVT Standard Reporting for ‘Qualifying Grad Programs’ </vt:lpstr>
      <vt:lpstr>FVT Standard Reporting for ‘Qualifying Grad Programs’ </vt:lpstr>
      <vt:lpstr>Transitional Reporting</vt:lpstr>
      <vt:lpstr>GE-24-04: Charts!</vt:lpstr>
      <vt:lpstr>GE-24-04: Charts!</vt:lpstr>
      <vt:lpstr>GE-24-04: Charts!</vt:lpstr>
      <vt:lpstr>Q. Should your school choose transitional reporting?</vt:lpstr>
      <vt:lpstr>Q. Should your school choose transitional reporting?</vt:lpstr>
      <vt:lpstr>GE/FVT 2024: Non-Reporting</vt:lpstr>
      <vt:lpstr>2018 GE User Guide</vt:lpstr>
      <vt:lpstr>GE 2024 Submission:  What we know/guess</vt:lpstr>
      <vt:lpstr>2024 PPA: One more critical task!</vt:lpstr>
      <vt:lpstr>PowerPoint Presentation</vt:lpstr>
      <vt:lpstr>Timeline and Next Steps</vt:lpstr>
      <vt:lpstr>Timeline and Next Steps</vt:lpstr>
      <vt:lpstr>Cohorts </vt:lpstr>
      <vt:lpstr>Cohort Periods</vt:lpstr>
      <vt:lpstr>Extended Cohort Periods</vt:lpstr>
      <vt:lpstr>Cohort Periods: Transitional Reporting</vt:lpstr>
      <vt:lpstr>Median Annual Earnings</vt:lpstr>
      <vt:lpstr>Annual Loan Payment</vt:lpstr>
      <vt:lpstr>Exclusions</vt:lpstr>
      <vt:lpstr>Debt to Earnings (D/E) Rates</vt:lpstr>
      <vt:lpstr>Pass or Fail: D/E</vt:lpstr>
      <vt:lpstr>Earnings Premium (EP)</vt:lpstr>
      <vt:lpstr>Pass or Fail: EP</vt:lpstr>
      <vt:lpstr>Pass or Fail: Transitional Reporting</vt:lpstr>
      <vt:lpstr>Pass or Fail: Transitional Reporting</vt:lpstr>
      <vt:lpstr>Student Exclusions</vt:lpstr>
      <vt:lpstr>Institutional Exclusions</vt:lpstr>
      <vt:lpstr>July 1, 2026</vt:lpstr>
      <vt:lpstr>Acknowledgements</vt:lpstr>
      <vt:lpstr>Warnings</vt:lpstr>
      <vt:lpstr>Loss of Eligibility</vt:lpstr>
      <vt:lpstr>FVT/GE Reporting Resources</vt:lpstr>
      <vt:lpstr>Additional Resources</vt:lpstr>
      <vt:lpstr>Questions?</vt:lpstr>
      <vt:lpstr>PowerPoint Presentation</vt:lpstr>
    </vt:vector>
  </TitlesOfParts>
  <Company>Madison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Keyimani L</dc:creator>
  <cp:lastModifiedBy>Daniel T. Barkowitz</cp:lastModifiedBy>
  <cp:revision>102</cp:revision>
  <dcterms:created xsi:type="dcterms:W3CDTF">2019-01-17T15:50:59Z</dcterms:created>
  <dcterms:modified xsi:type="dcterms:W3CDTF">2024-05-22T03:49:25Z</dcterms:modified>
</cp:coreProperties>
</file>