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4" r:id="rId2"/>
    <p:sldId id="270" r:id="rId3"/>
    <p:sldId id="258" r:id="rId4"/>
    <p:sldId id="271" r:id="rId5"/>
    <p:sldId id="264" r:id="rId6"/>
    <p:sldId id="281" r:id="rId7"/>
    <p:sldId id="259" r:id="rId8"/>
    <p:sldId id="277" r:id="rId9"/>
    <p:sldId id="260" r:id="rId10"/>
    <p:sldId id="279" r:id="rId11"/>
    <p:sldId id="261" r:id="rId12"/>
    <p:sldId id="272" r:id="rId13"/>
    <p:sldId id="262" r:id="rId14"/>
    <p:sldId id="280" r:id="rId15"/>
    <p:sldId id="263" r:id="rId16"/>
    <p:sldId id="273" r:id="rId17"/>
    <p:sldId id="265" r:id="rId18"/>
    <p:sldId id="274" r:id="rId19"/>
    <p:sldId id="266" r:id="rId20"/>
    <p:sldId id="282" r:id="rId21"/>
    <p:sldId id="267" r:id="rId22"/>
    <p:sldId id="275" r:id="rId23"/>
    <p:sldId id="269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08" autoAdjust="0"/>
    <p:restoredTop sz="80432" autoAdjust="0"/>
  </p:normalViewPr>
  <p:slideViewPr>
    <p:cSldViewPr snapToGrid="0">
      <p:cViewPr varScale="1">
        <p:scale>
          <a:sx n="58" d="100"/>
          <a:sy n="58" d="100"/>
        </p:scale>
        <p:origin x="8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Schworn" userId="b7d2c042-9b99-4beb-875a-f39e740aec46" providerId="ADAL" clId="{F4D4F03F-073D-4F78-BD0F-853A1C622824}"/>
    <pc:docChg chg="custSel modSld">
      <pc:chgData name="Edward Schworn" userId="b7d2c042-9b99-4beb-875a-f39e740aec46" providerId="ADAL" clId="{F4D4F03F-073D-4F78-BD0F-853A1C622824}" dt="2024-05-22T12:11:50.909" v="54" actId="20577"/>
      <pc:docMkLst>
        <pc:docMk/>
      </pc:docMkLst>
      <pc:sldChg chg="modSp mod">
        <pc:chgData name="Edward Schworn" userId="b7d2c042-9b99-4beb-875a-f39e740aec46" providerId="ADAL" clId="{F4D4F03F-073D-4F78-BD0F-853A1C622824}" dt="2024-05-22T12:11:50.909" v="54" actId="20577"/>
        <pc:sldMkLst>
          <pc:docMk/>
          <pc:sldMk cId="1774653027" sldId="277"/>
        </pc:sldMkLst>
        <pc:spChg chg="mod">
          <ac:chgData name="Edward Schworn" userId="b7d2c042-9b99-4beb-875a-f39e740aec46" providerId="ADAL" clId="{F4D4F03F-073D-4F78-BD0F-853A1C622824}" dt="2024-05-22T12:11:50.909" v="54" actId="20577"/>
          <ac:spMkLst>
            <pc:docMk/>
            <pc:sldMk cId="1774653027" sldId="277"/>
            <ac:spMk id="2" creationId="{8983E59E-0BA3-4925-875C-C96CE477CD7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74736-5883-43E6-BA6B-D67F6EE364A4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B26CC-8AD3-4CD1-A589-1AAD28768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5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55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Daniel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82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10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33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13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92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3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37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04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40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04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93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49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47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Katie &amp; 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43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00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6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28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Daniel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5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Daniel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8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30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B26CC-8AD3-4CD1-A589-1AAD28768B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1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9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26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433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2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4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22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8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7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8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3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0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9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7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EB11B-EFD3-4EB9-9F58-D13367052EAF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6B493-295D-4912-892F-FB4029548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02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fsapartners.ed.gov/knowledge-center/library/electronic-announcements/2022-12-28/publication-2024-25-draft-fafsar-specifications-guide" TargetMode="External"/><Relationship Id="rId3" Type="http://schemas.openxmlformats.org/officeDocument/2006/relationships/hyperlink" Target="https://fsapartners.ed.gov/knowledge-center/topics/fafsa-simplification-information/2024-25-fafsa-issue-alerts" TargetMode="External"/><Relationship Id="rId7" Type="http://schemas.openxmlformats.org/officeDocument/2006/relationships/hyperlink" Target="https://fsapartners.ed.gov/knowledge-center/library/handbooks-manuals-or-guides/2022-11-21/2024-25-draft-student-aid-index-sai-and-pell-grant-eligibility-guide" TargetMode="External"/><Relationship Id="rId12" Type="http://schemas.openxmlformats.org/officeDocument/2006/relationships/hyperlink" Target="https://fsapartners.ed.gov/knowledge-center/topics/fafsa-simplification-information/2024-25-fafsa-fast-news" TargetMode="External"/><Relationship Id="rId2" Type="http://schemas.openxmlformats.org/officeDocument/2006/relationships/hyperlink" Target="https://www.nasfaa.org/fafsa_simplif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sapartners.ed.gov/knowledge-center/topics/fafsa-simplification-information" TargetMode="External"/><Relationship Id="rId11" Type="http://schemas.openxmlformats.org/officeDocument/2006/relationships/hyperlink" Target="https://fsapartners.ed.gov/knowledge-center/library/resource-type/Dear%20Colleague%20Letters" TargetMode="External"/><Relationship Id="rId5" Type="http://schemas.openxmlformats.org/officeDocument/2006/relationships/hyperlink" Target="https://crsreports.congress.gov/product/pdf/R/R46909" TargetMode="External"/><Relationship Id="rId10" Type="http://schemas.openxmlformats.org/officeDocument/2006/relationships/hyperlink" Target="https://fsapartners.ed.gov/knowledge-center/library/resource-type/Electronic%20Announcements?limit=15&amp;page=0&amp;moderation_state=published" TargetMode="External"/><Relationship Id="rId4" Type="http://schemas.openxmlformats.org/officeDocument/2006/relationships/hyperlink" Target="https://fsapartners.ed.gov/knowledge-center/topics/fafsa-simplification-information/2024-25-fafsa-updates" TargetMode="External"/><Relationship Id="rId9" Type="http://schemas.openxmlformats.org/officeDocument/2006/relationships/hyperlink" Target="https://www2.ed.gov/policy/highered/reg/hearulemaking/2009/fafsa-q-and-a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744B-1928-4415-A12C-DD1B39B37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656" y="207963"/>
            <a:ext cx="12009344" cy="2220912"/>
          </a:xfrm>
        </p:spPr>
        <p:txBody>
          <a:bodyPr>
            <a:noAutofit/>
          </a:bodyPr>
          <a:lstStyle/>
          <a:p>
            <a:r>
              <a:rPr lang="en-US" sz="4000" dirty="0"/>
              <a:t>Katie Cashman’s and Daniel Moneyman’s Top 10 expectations vs. realities from </a:t>
            </a:r>
            <a:r>
              <a:rPr lang="en-US" sz="4000" dirty="0" err="1"/>
              <a:t>fafsa</a:t>
            </a:r>
            <a:r>
              <a:rPr lang="en-US" sz="4000" dirty="0"/>
              <a:t> simplification… so far!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B8FB47-622C-4AD7-8ABC-A1337E84D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251" y="3020442"/>
            <a:ext cx="3537098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Daniel T. Barkowitz, University of Miami</a:t>
            </a:r>
          </a:p>
          <a:p>
            <a:r>
              <a:rPr lang="en-US" dirty="0"/>
              <a:t>Katie Conrad, Florida International University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444F2-6DBC-47E4-AFBE-49D6EBB59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644" y="2428875"/>
            <a:ext cx="5981700" cy="413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02F806-AD17-4814-8808-9B0C562E2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87" b="95493" l="8251" r="93069">
                        <a14:foregroundMark x1="22772" y1="32113" x2="22772" y2="32113"/>
                        <a14:foregroundMark x1="25413" y1="17465" x2="10561" y2="65070"/>
                        <a14:foregroundMark x1="10561" y1="65070" x2="62706" y2="41690"/>
                        <a14:foregroundMark x1="62706" y1="41690" x2="89769" y2="82817"/>
                        <a14:foregroundMark x1="89769" y1="82817" x2="68977" y2="28732"/>
                        <a14:foregroundMark x1="68977" y1="28732" x2="37624" y2="68732"/>
                        <a14:foregroundMark x1="37624" y1="68732" x2="58416" y2="24507"/>
                        <a14:foregroundMark x1="58416" y1="24507" x2="34653" y2="68169"/>
                        <a14:foregroundMark x1="34653" y1="68169" x2="56106" y2="74366"/>
                        <a14:foregroundMark x1="21782" y1="54085" x2="49505" y2="9577"/>
                        <a14:foregroundMark x1="49505" y1="9577" x2="88119" y2="43099"/>
                        <a14:foregroundMark x1="88119" y1="43099" x2="33663" y2="22254"/>
                        <a14:foregroundMark x1="33663" y1="22254" x2="74257" y2="62254"/>
                        <a14:foregroundMark x1="74257" y1="62254" x2="77558" y2="77465"/>
                        <a14:foregroundMark x1="8251" y1="65915" x2="12871" y2="63099"/>
                        <a14:foregroundMark x1="48845" y1="9014" x2="80858" y2="32394"/>
                        <a14:foregroundMark x1="38614" y1="44225" x2="30363" y2="44789"/>
                        <a14:foregroundMark x1="66337" y1="85352" x2="70957" y2="84225"/>
                        <a14:foregroundMark x1="77228" y1="76620" x2="93399" y2="95493"/>
                        <a14:foregroundMark x1="77228" y1="41972" x2="81848" y2="52394"/>
                        <a14:foregroundMark x1="50165" y1="7887" x2="67327" y2="14366"/>
                        <a14:foregroundMark x1="42244" y1="45634" x2="37624" y2="47042"/>
                        <a14:backgroundMark x1="8911" y1="12676" x2="8911" y2="12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93299" y="3167322"/>
            <a:ext cx="901833" cy="1035752"/>
          </a:xfrm>
          <a:prstGeom prst="rect">
            <a:avLst/>
          </a:prstGeom>
        </p:spPr>
      </p:pic>
      <p:pic>
        <p:nvPicPr>
          <p:cNvPr id="7" name="Picture 2" descr="Top 10 Business Lessons Learned From David Letterman">
            <a:extLst>
              <a:ext uri="{FF2B5EF4-FFF2-40B4-BE49-F238E27FC236}">
                <a16:creationId xmlns:a16="http://schemas.microsoft.com/office/drawing/2014/main" id="{34CCA127-294B-45C1-9993-9CA113DE2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34" y="5069899"/>
            <a:ext cx="2064731" cy="1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60BFA-509E-4D9F-84F4-DD673E30BA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6240" y="2581321"/>
            <a:ext cx="1152686" cy="12670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B6A0CF6-EFA0-452E-B1F7-56CC10C45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410" b="68311" l="53316" r="94148">
                        <a14:foregroundMark x1="60598" y1="37451" x2="60598" y2="37451"/>
                        <a14:foregroundMark x1="69961" y1="54834" x2="69961" y2="54834"/>
                        <a14:foregroundMark x1="66255" y1="52539" x2="65930" y2="52539"/>
                        <a14:foregroundMark x1="65605" y1="54053" x2="70936" y2="54053"/>
                        <a14:foregroundMark x1="54876" y1="30176" x2="54876" y2="30176"/>
                        <a14:foregroundMark x1="53901" y1="31934" x2="68270" y2="23389"/>
                        <a14:foregroundMark x1="54876" y1="30664" x2="65280" y2="22900"/>
                        <a14:foregroundMark x1="62614" y1="23389" x2="94538" y2="42627"/>
                        <a14:foregroundMark x1="94538" y1="42627" x2="90052" y2="37988"/>
                        <a14:foregroundMark x1="90377" y1="34473" x2="81339" y2="23877"/>
                        <a14:foregroundMark x1="91352" y1="33447" x2="68596" y2="21387"/>
                        <a14:foregroundMark x1="57867" y1="46533" x2="57217" y2="39746"/>
                        <a14:foregroundMark x1="85371" y1="68115" x2="60273" y2="67139"/>
                        <a14:foregroundMark x1="61248" y1="68408" x2="54876" y2="32959"/>
                        <a14:foregroundMark x1="74967" y1="21533" x2="74967" y2="21533"/>
                        <a14:foregroundMark x1="74122" y1="22217" x2="82445" y2="22412"/>
                        <a14:foregroundMark x1="66320" y1="21533" x2="76463" y2="21289"/>
                        <a14:foregroundMark x1="62744" y1="23096" x2="71131" y2="20850"/>
                        <a14:foregroundMark x1="79779" y1="23096" x2="89662" y2="28027"/>
                        <a14:foregroundMark x1="79454" y1="22656" x2="87841" y2="25342"/>
                        <a14:foregroundMark x1="70806" y1="20410" x2="86346" y2="22656"/>
                        <a14:backgroundMark x1="91027" y1="65088" x2="91027" y2="65088"/>
                        <a14:backgroundMark x1="92003" y1="64355" x2="91027" y2="67236"/>
                        <a14:backgroundMark x1="92003" y1="60791" x2="89077" y2="67236"/>
                        <a14:backgroundMark x1="92913" y1="57910" x2="89077" y2="64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74" t="18519" r="2271" b="27692"/>
          <a:stretch/>
        </p:blipFill>
        <p:spPr bwMode="auto">
          <a:xfrm>
            <a:off x="10887749" y="3224154"/>
            <a:ext cx="531860" cy="7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46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0A37-7B46-9039-5DD6-FBA4EA9E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15636"/>
            <a:ext cx="10353761" cy="1326321"/>
          </a:xfrm>
        </p:spPr>
        <p:txBody>
          <a:bodyPr/>
          <a:lstStyle/>
          <a:p>
            <a:r>
              <a:rPr lang="en-US" dirty="0"/>
              <a:t>TRUST, BUT VERIFY… Well, don’t verify… sort of verify?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04D6C-22C4-6B7C-024D-02C103296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888" y="2099733"/>
            <a:ext cx="10916355" cy="434263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still have verification (no waiver) but the rates will be very low (single digits).</a:t>
            </a:r>
          </a:p>
          <a:p>
            <a:r>
              <a:rPr lang="en-US" dirty="0"/>
              <a:t>Mostly will only have V4 and V5s. (But the groups are disappearing)</a:t>
            </a:r>
          </a:p>
          <a:p>
            <a:r>
              <a:rPr lang="en-US" dirty="0"/>
              <a:t>That said, there are some fields not coming over from the IRS:</a:t>
            </a:r>
          </a:p>
          <a:p>
            <a:pPr lvl="1"/>
            <a:r>
              <a:rPr lang="en-US" dirty="0"/>
              <a:t>Foreign Income</a:t>
            </a:r>
          </a:p>
          <a:p>
            <a:pPr lvl="1"/>
            <a:r>
              <a:rPr lang="en-US" dirty="0"/>
              <a:t>Earned Income Credit</a:t>
            </a:r>
          </a:p>
          <a:p>
            <a:pPr lvl="1"/>
            <a:r>
              <a:rPr lang="en-US" dirty="0"/>
              <a:t>Puerto Rican Tax Returns</a:t>
            </a:r>
          </a:p>
          <a:p>
            <a:r>
              <a:rPr lang="en-US" dirty="0"/>
              <a:t>And some of the fields coming over appear to be… “incorrect”.</a:t>
            </a:r>
          </a:p>
          <a:p>
            <a:r>
              <a:rPr lang="en-US" dirty="0"/>
              <a:t>And what about institutional verification? What should you look for?</a:t>
            </a:r>
          </a:p>
          <a:p>
            <a:pPr lvl="1"/>
            <a:r>
              <a:rPr lang="en-US" dirty="0"/>
              <a:t>Scholarship/grant exemption</a:t>
            </a:r>
          </a:p>
          <a:p>
            <a:pPr lvl="1"/>
            <a:r>
              <a:rPr lang="en-US" dirty="0"/>
              <a:t>Blank SAIs</a:t>
            </a:r>
          </a:p>
          <a:p>
            <a:pPr lvl="1"/>
            <a:r>
              <a:rPr lang="en-US" dirty="0"/>
              <a:t>Granted consent but no IRS Response Code</a:t>
            </a:r>
          </a:p>
          <a:p>
            <a:pPr lvl="1"/>
            <a:r>
              <a:rPr lang="en-US" dirty="0"/>
              <a:t>Indicated did not file tax return, but IRS info is returned in FTI, IRS info is bypassed</a:t>
            </a:r>
          </a:p>
        </p:txBody>
      </p:sp>
    </p:spTree>
    <p:extLst>
      <p:ext uri="{BB962C8B-B14F-4D97-AF65-F5344CB8AC3E}">
        <p14:creationId xmlns:p14="http://schemas.microsoft.com/office/powerpoint/2010/main" val="257570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7277-52A5-4516-8195-06F0F45C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EXPECTATIONS VS. REALITIES FOR FAFSA SIMPLIFICATION… SO FAR!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81B-0271-4900-8D01-47FE732A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MAY 1</a:t>
            </a:r>
            <a:r>
              <a:rPr lang="en-US" sz="2400" baseline="30000" dirty="0"/>
              <a:t>ST</a:t>
            </a:r>
            <a:r>
              <a:rPr lang="en-US" sz="2400" dirty="0"/>
              <a:t> UNIVERSAL REPLY DATE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VERY LITTLE VERIFICATION SINCE FAFSA CONNECTS TO THE IRS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ONLY STUDENTS WITH LOW SAIS GET PELL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CORRECTIONS WILL BE AVAILABLE FOR STUDENTS &amp; SCHOOLS SHORTLY THEREAFTER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400" dirty="0"/>
              <a:t>WE WILL RECEIVE ISIRS BY JANUARY 2</a:t>
            </a:r>
            <a:r>
              <a:rPr lang="en-US" sz="2400" baseline="30000" dirty="0"/>
              <a:t>ND</a:t>
            </a:r>
            <a:endParaRPr lang="en-US" sz="2400" dirty="0"/>
          </a:p>
        </p:txBody>
      </p:sp>
      <p:pic>
        <p:nvPicPr>
          <p:cNvPr id="4" name="Picture 2" descr="Top 10 Business Lessons Learned From David Letterman">
            <a:extLst>
              <a:ext uri="{FF2B5EF4-FFF2-40B4-BE49-F238E27FC236}">
                <a16:creationId xmlns:a16="http://schemas.microsoft.com/office/drawing/2014/main" id="{B07022E0-44CB-486B-88D4-F3BFB311C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24" y="5164282"/>
            <a:ext cx="2064731" cy="1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is - Drum Roll - Gaming Sound Effect (HD)-Ek56AgxwybI-64k-1660106232499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FFAC-7122-4660-BABD-014C82698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APRIL SHOWERS MAY BRING MAY FLOWERS, BUT APRIL ISIRS BRING MAY DELAYS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8772-0756-4DAF-9028-C22962190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804072" cy="450793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delays of ISIRS multiply the downstream impacts</a:t>
            </a:r>
          </a:p>
          <a:p>
            <a:pPr lvl="1"/>
            <a:r>
              <a:rPr lang="en-US" dirty="0"/>
              <a:t>Getting aid offers out the door</a:t>
            </a:r>
          </a:p>
          <a:p>
            <a:pPr lvl="1"/>
            <a:r>
              <a:rPr lang="en-US" dirty="0"/>
              <a:t>Students being able to compare offers</a:t>
            </a:r>
          </a:p>
          <a:p>
            <a:pPr lvl="1"/>
            <a:r>
              <a:rPr lang="en-US" dirty="0"/>
              <a:t>Delays in corrections</a:t>
            </a:r>
          </a:p>
          <a:p>
            <a:pPr lvl="1"/>
            <a:r>
              <a:rPr lang="en-US" dirty="0"/>
              <a:t>Schools pushing their May 1 reply dates</a:t>
            </a:r>
          </a:p>
          <a:p>
            <a:pPr lvl="1"/>
            <a:r>
              <a:rPr lang="en-US" dirty="0"/>
              <a:t>Continuing student awarding not starting until later</a:t>
            </a:r>
          </a:p>
          <a:p>
            <a:pPr lvl="1"/>
            <a:r>
              <a:rPr lang="en-US" dirty="0"/>
              <a:t>Student and parent Federal and Private Loan applications</a:t>
            </a:r>
          </a:p>
          <a:p>
            <a:pPr lvl="1"/>
            <a:r>
              <a:rPr lang="en-US" dirty="0"/>
              <a:t>Paying the Fall Bill delayed</a:t>
            </a:r>
          </a:p>
          <a:p>
            <a:r>
              <a:rPr lang="en-US" dirty="0"/>
              <a:t>Disproportionate impact on least resourced institutions and students</a:t>
            </a:r>
          </a:p>
          <a:p>
            <a:r>
              <a:rPr lang="en-US" dirty="0"/>
              <a:t>Will Fall enrollment be reduced for schools / will more choose community college or no college?</a:t>
            </a:r>
          </a:p>
          <a:p>
            <a:pPr lvl="1"/>
            <a:r>
              <a:rPr lang="en-US" dirty="0"/>
              <a:t>Ongoing multiple year impact to budgets for schools.</a:t>
            </a:r>
          </a:p>
          <a:p>
            <a:r>
              <a:rPr lang="en-US" dirty="0"/>
              <a:t>#DoTheFAFSA - $50M ECMC Funding for Summer Outreach</a:t>
            </a:r>
          </a:p>
        </p:txBody>
      </p:sp>
    </p:spTree>
    <p:extLst>
      <p:ext uri="{BB962C8B-B14F-4D97-AF65-F5344CB8AC3E}">
        <p14:creationId xmlns:p14="http://schemas.microsoft.com/office/powerpoint/2010/main" val="984064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7277-52A5-4516-8195-06F0F45C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EXPECTATIONS VS. REALITIES FOR FAFSA SIMPLIFICATION… SO FAR!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81B-0271-4900-8D01-47FE732A8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887047"/>
          </a:xfrm>
        </p:spPr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EVERYONE WILL BE ABLE TO DO THE NEW ONLINE FAFSA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MAY 1</a:t>
            </a:r>
            <a:r>
              <a:rPr lang="en-US" sz="2400" baseline="30000" dirty="0"/>
              <a:t>ST</a:t>
            </a:r>
            <a:r>
              <a:rPr lang="en-US" sz="2400" dirty="0"/>
              <a:t> UNIVERSAL REPLY DATE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VERY LITTLE VERIFICATION SINCE FAFSA CONNECTS TO THE IRS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ONLY STUDENTS WITH LOW SAIS GET PELL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CORRECTIONS WILL BE AVAILABLE FOR STUDENTS &amp; SCHOOLS SHORTLY THEREAFTER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/>
              <a:t>WE WILL RECEIVE ISIRS BY JANUARY 2</a:t>
            </a:r>
            <a:r>
              <a:rPr lang="en-US" sz="2400" baseline="30000" dirty="0"/>
              <a:t>ND</a:t>
            </a:r>
            <a:endParaRPr lang="en-US" sz="2400" dirty="0"/>
          </a:p>
        </p:txBody>
      </p:sp>
      <p:pic>
        <p:nvPicPr>
          <p:cNvPr id="6" name="Picture 2" descr="Top 10 Business Lessons Learned From David Letterman">
            <a:extLst>
              <a:ext uri="{FF2B5EF4-FFF2-40B4-BE49-F238E27FC236}">
                <a16:creationId xmlns:a16="http://schemas.microsoft.com/office/drawing/2014/main" id="{16E9D94C-B25E-4C56-9CC0-5EF8874E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24" y="5164282"/>
            <a:ext cx="2064731" cy="1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3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is - Drum Roll - Gaming Sound Effect (HD)-Ek56AgxwybI-64k-1660106232499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5469-B7ED-4EB2-72F5-F83AFB04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311093"/>
            <a:ext cx="10353761" cy="837223"/>
          </a:xfrm>
        </p:spPr>
        <p:txBody>
          <a:bodyPr/>
          <a:lstStyle/>
          <a:p>
            <a:r>
              <a:rPr lang="en-US" dirty="0"/>
              <a:t>WHO’S YOUR MOMMA?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3E195-3849-DA7A-610B-D68BE51B7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726" y="1988288"/>
            <a:ext cx="9983972" cy="4399985"/>
          </a:xfrm>
        </p:spPr>
        <p:txBody>
          <a:bodyPr>
            <a:normAutofit/>
          </a:bodyPr>
          <a:lstStyle/>
          <a:p>
            <a:r>
              <a:rPr lang="en-US" dirty="0"/>
              <a:t>Workaround for students with parents without an SSN still to complete the FAFSA online</a:t>
            </a:r>
          </a:p>
          <a:p>
            <a:pPr lvl="1"/>
            <a:r>
              <a:rPr lang="en-US" dirty="0"/>
              <a:t>Parents will still have to go through identity verification before FAFSA is “approved”.</a:t>
            </a:r>
          </a:p>
          <a:p>
            <a:r>
              <a:rPr lang="en-US" dirty="0"/>
              <a:t>Student using the FAFSA in unexpected ways</a:t>
            </a:r>
          </a:p>
          <a:p>
            <a:pPr lvl="1"/>
            <a:r>
              <a:rPr lang="en-US" dirty="0"/>
              <a:t>Don’t know your parent’s SSN, answer that they don’t have one</a:t>
            </a:r>
          </a:p>
          <a:p>
            <a:pPr lvl="2"/>
            <a:r>
              <a:rPr lang="en-US" dirty="0"/>
              <a:t>And you cannot complete an online form</a:t>
            </a:r>
          </a:p>
          <a:p>
            <a:pPr lvl="1"/>
            <a:r>
              <a:rPr lang="en-US" dirty="0"/>
              <a:t>Told you can “apply for unsubsidized loan only,” answer “yes” because you think you are applying for aid.</a:t>
            </a:r>
          </a:p>
          <a:p>
            <a:pPr lvl="2"/>
            <a:r>
              <a:rPr lang="en-US" dirty="0"/>
              <a:t>And the parent section is skipped, so you cannot provide it</a:t>
            </a:r>
          </a:p>
          <a:p>
            <a:pPr lvl="1"/>
            <a:r>
              <a:rPr lang="en-US" dirty="0"/>
              <a:t>Parents who are so confused about not having a place to record income that they instead record it under “College Grants and Scholarships”</a:t>
            </a:r>
          </a:p>
        </p:txBody>
      </p:sp>
    </p:spTree>
    <p:extLst>
      <p:ext uri="{BB962C8B-B14F-4D97-AF65-F5344CB8AC3E}">
        <p14:creationId xmlns:p14="http://schemas.microsoft.com/office/powerpoint/2010/main" val="410003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7277-52A5-4516-8195-06F0F45C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EXPECTATIONS VS. REALITIES FOR FAFSA SIMPLIFICATION… SO FAR!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81B-0271-4900-8D01-47FE732A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THE SAI IS THE SAI, AND WE WOULD NEVER CHANGE </a:t>
            </a:r>
            <a:br>
              <a:rPr lang="en-US" sz="2400" dirty="0"/>
            </a:br>
            <a:r>
              <a:rPr lang="en-US" sz="2400" dirty="0"/>
              <a:t>THE FORMULA IN THE MIDDLE OF THE  CYCLE</a:t>
            </a:r>
          </a:p>
        </p:txBody>
      </p:sp>
      <p:pic>
        <p:nvPicPr>
          <p:cNvPr id="8" name="Picture 2" descr="Top 10 Business Lessons Learned From David Letterman">
            <a:extLst>
              <a:ext uri="{FF2B5EF4-FFF2-40B4-BE49-F238E27FC236}">
                <a16:creationId xmlns:a16="http://schemas.microsoft.com/office/drawing/2014/main" id="{B74B7ACF-7EAE-4AE8-BAE6-C86FC7AB5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24" y="5164282"/>
            <a:ext cx="2064731" cy="1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2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is - Drum Roll - Gaming Sound Effect (HD)-Ek56AgxwybI-64k-1660106232499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5D7B-CD91-4808-B51E-0E051088D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141768"/>
            <a:ext cx="10353761" cy="1326321"/>
          </a:xfrm>
        </p:spPr>
        <p:txBody>
          <a:bodyPr/>
          <a:lstStyle/>
          <a:p>
            <a:r>
              <a:rPr lang="en-US" dirty="0"/>
              <a:t>Oops… IPAs REALLY WERE ON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38965-5C58-47F2-8316-7B9DFAFD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68089"/>
            <a:ext cx="10353762" cy="50071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Original SAI Formula did not allow for impact of inflation on a variety of tables.</a:t>
            </a:r>
          </a:p>
          <a:p>
            <a:r>
              <a:rPr lang="en-US" b="0" i="0" dirty="0">
                <a:effectLst/>
              </a:rPr>
              <a:t>This particularly impacted the Income Protection Allowance (IPA)</a:t>
            </a:r>
          </a:p>
          <a:p>
            <a:r>
              <a:rPr lang="en-US" dirty="0">
                <a:effectLst/>
              </a:rPr>
              <a:t>Other tables impacted </a:t>
            </a:r>
          </a:p>
          <a:p>
            <a:r>
              <a:rPr lang="en-US" dirty="0">
                <a:effectLst/>
              </a:rPr>
              <a:t>Issue was known going back to October, but not decided how to respond until January</a:t>
            </a:r>
          </a:p>
          <a:p>
            <a:r>
              <a:rPr lang="en-US" dirty="0">
                <a:effectLst/>
              </a:rPr>
              <a:t>As a result, students were given incorrect SAIs on their initial summary emails</a:t>
            </a:r>
          </a:p>
          <a:p>
            <a:r>
              <a:rPr lang="en-US" dirty="0">
                <a:effectLst/>
              </a:rPr>
              <a:t>And then we had a student contribution issue for dependent students with assets</a:t>
            </a:r>
          </a:p>
          <a:p>
            <a:r>
              <a:rPr lang="en-US" dirty="0">
                <a:effectLst/>
              </a:rPr>
              <a:t>And then we discovered that IRS data transferred were incorrect for Education Credits, negative AGIs, and amended tax returns</a:t>
            </a:r>
          </a:p>
          <a:p>
            <a:r>
              <a:rPr lang="en-US" dirty="0">
                <a:effectLst/>
              </a:rPr>
              <a:t>Net result is great (?) for families, students, and institutions, but impact is more delays</a:t>
            </a:r>
          </a:p>
          <a:p>
            <a:r>
              <a:rPr lang="en-US" dirty="0">
                <a:effectLst/>
              </a:rPr>
              <a:t>And there are still more errors we don’t have corrections for… </a:t>
            </a:r>
          </a:p>
          <a:p>
            <a:endParaRPr lang="en-US" b="0" i="0" dirty="0">
              <a:effectLst/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69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7277-52A5-4516-8195-06F0F45C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EXPECTATIONS VS. REALITIES FOR FAFSA SIMPLIFICATION… SO FAR!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81B-0271-4900-8D01-47FE732A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THERE WILL BE PLENTY OF TIME TO TEST THE NEW SYSTEM AND SET UP 2024-25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THE SAI IS THE SAI, AND WE WOULD NEVER CHANGE </a:t>
            </a:r>
            <a:br>
              <a:rPr lang="en-US" sz="2400" dirty="0"/>
            </a:br>
            <a:r>
              <a:rPr lang="en-US" sz="2400" dirty="0"/>
              <a:t>THE FORMULA IN THE MIDDLE OF THE  CYCLE</a:t>
            </a:r>
          </a:p>
        </p:txBody>
      </p:sp>
      <p:pic>
        <p:nvPicPr>
          <p:cNvPr id="4" name="Picture 2" descr="Top 10 Business Lessons Learned From David Letterman">
            <a:extLst>
              <a:ext uri="{FF2B5EF4-FFF2-40B4-BE49-F238E27FC236}">
                <a16:creationId xmlns:a16="http://schemas.microsoft.com/office/drawing/2014/main" id="{C71897B5-A568-47DF-ABD2-00EEE90F5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24" y="5164282"/>
            <a:ext cx="2064731" cy="1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05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is - Drum Roll - Gaming Sound Effect (HD)-Ek56AgxwybI-64k-1660106232499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E1EE7-1875-458E-BC90-1B378562D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322521"/>
            <a:ext cx="10353761" cy="634409"/>
          </a:xfrm>
        </p:spPr>
        <p:txBody>
          <a:bodyPr/>
          <a:lstStyle/>
          <a:p>
            <a:r>
              <a:rPr lang="en-US" dirty="0"/>
              <a:t>Testing… testing…  is this mic 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990D3-1111-42EC-A059-436273FB5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115880"/>
            <a:ext cx="10353762" cy="3530010"/>
          </a:xfrm>
        </p:spPr>
        <p:txBody>
          <a:bodyPr>
            <a:normAutofit/>
          </a:bodyPr>
          <a:lstStyle/>
          <a:p>
            <a:r>
              <a:rPr lang="en-US" dirty="0"/>
              <a:t>Normally we have months of time to ready our new systems.</a:t>
            </a:r>
          </a:p>
          <a:p>
            <a:r>
              <a:rPr lang="en-US" dirty="0"/>
              <a:t>This year… not so much.</a:t>
            </a:r>
          </a:p>
          <a:p>
            <a:r>
              <a:rPr lang="en-US" dirty="0"/>
              <a:t>Is your software vendor prepared?  When will you be able to start system set-up?</a:t>
            </a:r>
          </a:p>
          <a:p>
            <a:r>
              <a:rPr lang="en-US" dirty="0"/>
              <a:t>Test ISIRs were... less robust than expected.</a:t>
            </a:r>
          </a:p>
          <a:p>
            <a:r>
              <a:rPr lang="en-US" dirty="0"/>
              <a:t>Setting up the new SAIG mailbox has been difficult.</a:t>
            </a:r>
          </a:p>
          <a:p>
            <a:r>
              <a:rPr lang="en-US" dirty="0"/>
              <a:t>And what about 2025-26?  Where is our draft FAFSA?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7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7277-52A5-4516-8195-06F0F45C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EXPECTATIONS VS. REALITIES FOR FAFSA SIMPLIFICATION… SO FAR!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81B-0271-4900-8D01-47FE732A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CLEAR COMMUNICATION WILL BE SHARED SO WE KNOW WHAT TO EXPECT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THERE WILL BE PLENTY OF TIME TO TEST THE NEW SYSTEM AND SET UP 2024-25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THE SAI IS THE SAI, AND WE WOULD NEVER CHANGE </a:t>
            </a:r>
            <a:br>
              <a:rPr lang="en-US" sz="2400" dirty="0"/>
            </a:br>
            <a:r>
              <a:rPr lang="en-US" sz="2400" dirty="0"/>
              <a:t>THE FORMULA IN THE MIDDLE OF THE  CYCLE</a:t>
            </a:r>
          </a:p>
        </p:txBody>
      </p:sp>
      <p:pic>
        <p:nvPicPr>
          <p:cNvPr id="4" name="Picture 2" descr="Top 10 Business Lessons Learned From David Letterman">
            <a:extLst>
              <a:ext uri="{FF2B5EF4-FFF2-40B4-BE49-F238E27FC236}">
                <a16:creationId xmlns:a16="http://schemas.microsoft.com/office/drawing/2014/main" id="{D6F39756-9475-42E4-87FD-47207DC6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24" y="5164282"/>
            <a:ext cx="2064731" cy="1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8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is - Drum Roll - Gaming Sound Effect (HD)-Ek56AgxwybI-64k-1660106232499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op Ten List Intro">
            <a:hlinkClick r:id="" action="ppaction://media"/>
            <a:extLst>
              <a:ext uri="{FF2B5EF4-FFF2-40B4-BE49-F238E27FC236}">
                <a16:creationId xmlns:a16="http://schemas.microsoft.com/office/drawing/2014/main" id="{809B158C-87EE-4E66-AE6D-4B01663B319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7645" y="204782"/>
            <a:ext cx="11076709" cy="6230147"/>
          </a:xfrm>
        </p:spPr>
      </p:pic>
    </p:spTree>
    <p:extLst>
      <p:ext uri="{BB962C8B-B14F-4D97-AF65-F5344CB8AC3E}">
        <p14:creationId xmlns:p14="http://schemas.microsoft.com/office/powerpoint/2010/main" val="326873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886D7-6CDD-3570-C03C-30274675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48094"/>
            <a:ext cx="10353761" cy="687572"/>
          </a:xfrm>
        </p:spPr>
        <p:txBody>
          <a:bodyPr/>
          <a:lstStyle/>
          <a:p>
            <a:r>
              <a:rPr lang="en-US" dirty="0"/>
              <a:t>Communication has been… lacking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D39C5-81ED-7DCC-1726-23554A9A7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56660"/>
            <a:ext cx="10353762" cy="4334540"/>
          </a:xfrm>
        </p:spPr>
        <p:txBody>
          <a:bodyPr>
            <a:normAutofit/>
          </a:bodyPr>
          <a:lstStyle/>
          <a:p>
            <a:r>
              <a:rPr lang="en-US" dirty="0"/>
              <a:t>While we have great sympathy for our Federal partners, the communication has been a bumpy road</a:t>
            </a:r>
          </a:p>
          <a:p>
            <a:r>
              <a:rPr lang="en-US" b="0" i="0" dirty="0">
                <a:effectLst/>
              </a:rPr>
              <a:t>Great </a:t>
            </a:r>
            <a:r>
              <a:rPr lang="en-US" dirty="0">
                <a:effectLst/>
              </a:rPr>
              <a:t>webinar training series over the summer/fall with terrific sessions</a:t>
            </a:r>
          </a:p>
          <a:p>
            <a:pPr lvl="1"/>
            <a:r>
              <a:rPr lang="en-US" b="0" i="0" dirty="0">
                <a:effectLst/>
              </a:rPr>
              <a:t>Still waiting </a:t>
            </a:r>
            <a:r>
              <a:rPr lang="en-US" dirty="0">
                <a:effectLst/>
              </a:rPr>
              <a:t>for more follow-up</a:t>
            </a:r>
          </a:p>
          <a:p>
            <a:pPr lvl="1"/>
            <a:r>
              <a:rPr lang="en-US" b="0" i="0" dirty="0">
                <a:effectLst/>
              </a:rPr>
              <a:t>Need more guidance on FTI/CUI and what can be shared with whom</a:t>
            </a:r>
          </a:p>
          <a:p>
            <a:pPr lvl="1"/>
            <a:r>
              <a:rPr lang="en-US" dirty="0">
                <a:effectLst/>
              </a:rPr>
              <a:t>Waited for a plan for ISIR rollout – finally arrived Monday, March 4</a:t>
            </a:r>
            <a:r>
              <a:rPr lang="en-US" baseline="30000" dirty="0">
                <a:effectLst/>
              </a:rPr>
              <a:t>th  </a:t>
            </a:r>
            <a:r>
              <a:rPr lang="en-US" dirty="0">
                <a:effectLst/>
              </a:rPr>
              <a:t>GEN 24-17.</a:t>
            </a:r>
          </a:p>
          <a:p>
            <a:r>
              <a:rPr lang="en-US" b="0" i="0" dirty="0">
                <a:effectLst/>
              </a:rPr>
              <a:t>Lack of confi</a:t>
            </a:r>
            <a:r>
              <a:rPr lang="en-US" dirty="0">
                <a:effectLst/>
              </a:rPr>
              <a:t>dence that what is said is what will be delivered</a:t>
            </a:r>
          </a:p>
          <a:p>
            <a:r>
              <a:rPr lang="en-US" b="0" i="0" dirty="0">
                <a:effectLst/>
              </a:rPr>
              <a:t>Still a great deal of uncertainty on timing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7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7277-52A5-4516-8195-06F0F45C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EXPECTATIONS VS. REALITIES FOR FAFSA SIMPLIFICATION… SO FAR!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81B-0271-4900-8D01-47FE732A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WE CAN ALL TAKE A SUMMER VACATION!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CLEAR COMMUNICATION WILL BE SHARED SO WE KNOW WHAT TO EXPECT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THERE WILL BE PLENTY OF TIME TO TEST THE NEW SYSTEM AND SET UP 2024-25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THE SAI IS THE SAI, AND WE WOULD NEVER CHANGE </a:t>
            </a:r>
            <a:br>
              <a:rPr lang="en-US" sz="2400" dirty="0"/>
            </a:br>
            <a:r>
              <a:rPr lang="en-US" sz="2400" dirty="0"/>
              <a:t>THE FORMULA IN THE MIDDLE OF THE  CYCLE</a:t>
            </a:r>
          </a:p>
        </p:txBody>
      </p:sp>
      <p:pic>
        <p:nvPicPr>
          <p:cNvPr id="4" name="Picture 2" descr="Top 10 Business Lessons Learned From David Letterman">
            <a:extLst>
              <a:ext uri="{FF2B5EF4-FFF2-40B4-BE49-F238E27FC236}">
                <a16:creationId xmlns:a16="http://schemas.microsoft.com/office/drawing/2014/main" id="{A8F77153-95B3-4EBC-8ED2-A53EF0F7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24" y="5164282"/>
            <a:ext cx="2064731" cy="1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is - Drum Roll - Gaming Sound Effect (HD)-Ek56AgxwybI-64k-1660106232499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FFB20-E37E-4101-AFBE-FD87066E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on our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1666C-6561-4781-8D4B-31C8712D4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 frustration and burnout</a:t>
            </a:r>
          </a:p>
          <a:p>
            <a:r>
              <a:rPr lang="en-US" dirty="0"/>
              <a:t>Impacts to health</a:t>
            </a:r>
          </a:p>
          <a:p>
            <a:r>
              <a:rPr lang="en-US" dirty="0"/>
              <a:t>Looking at large workloads for summer (when summer usually has a large workload)</a:t>
            </a:r>
          </a:p>
          <a:p>
            <a:r>
              <a:rPr lang="en-US" dirty="0"/>
              <a:t>How do you keep staff motivated, rewarded, and focused on the future?</a:t>
            </a:r>
          </a:p>
          <a:p>
            <a:r>
              <a:rPr lang="en-US" dirty="0"/>
              <a:t>Positive is that 2025-26 should be easy in comparison!</a:t>
            </a:r>
          </a:p>
        </p:txBody>
      </p:sp>
    </p:spTree>
    <p:extLst>
      <p:ext uri="{BB962C8B-B14F-4D97-AF65-F5344CB8AC3E}">
        <p14:creationId xmlns:p14="http://schemas.microsoft.com/office/powerpoint/2010/main" val="4070514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7277-52A5-4516-8195-06F0F45C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73" y="609600"/>
            <a:ext cx="11211791" cy="1326321"/>
          </a:xfrm>
        </p:spPr>
        <p:txBody>
          <a:bodyPr>
            <a:normAutofit/>
          </a:bodyPr>
          <a:lstStyle/>
          <a:p>
            <a:r>
              <a:rPr lang="en-US" dirty="0"/>
              <a:t>Top </a:t>
            </a:r>
            <a:r>
              <a:rPr lang="en-US" dirty="0">
                <a:solidFill>
                  <a:srgbClr val="FFFF00"/>
                </a:solidFill>
              </a:rPr>
              <a:t>11</a:t>
            </a:r>
            <a:r>
              <a:rPr lang="en-US" dirty="0"/>
              <a:t> </a:t>
            </a:r>
            <a:r>
              <a:rPr lang="en-US" strike="sngStrike" dirty="0">
                <a:solidFill>
                  <a:srgbClr val="FF0000"/>
                </a:solidFill>
              </a:rPr>
              <a:t>10</a:t>
            </a:r>
            <a:r>
              <a:rPr lang="en-US" dirty="0"/>
              <a:t> EXPECTATIONS VS. REALITIES FOR FAFSA SIMPLIFICATION… SO FAR!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81B-0271-4900-8D01-47FE732A8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46" y="1828801"/>
            <a:ext cx="11211791" cy="4284920"/>
          </a:xfrm>
        </p:spPr>
        <p:txBody>
          <a:bodyPr anchor="b">
            <a:normAutofit lnSpcReduction="10000"/>
          </a:bodyPr>
          <a:lstStyle/>
          <a:p>
            <a:pPr marL="457200" indent="-457200"/>
            <a:r>
              <a:rPr lang="en-US" sz="2400" dirty="0"/>
              <a:t>AND A BONUS ONE!!!  </a:t>
            </a:r>
            <a:r>
              <a:rPr lang="en-US" sz="2400" dirty="0">
                <a:sym typeface="Wingdings" panose="05000000000000000000" pitchFamily="2" charset="2"/>
              </a:rPr>
              <a:t> 50% OF YOU WON’T HAVE THE SAME JOB NEXT YEAR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WE CAN ALL TAKE A SUMMER VACATION!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CLEAR COMMUNICATION WILL BE SHARED SO WE KNOW WHAT TO EXPECT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THERE WILL BE PLENTY OF TIME TO TEST THE NEW SYSTEM AND SET UP 2024-25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dirty="0"/>
              <a:t>THE SAI IS THE SAI, AND WE WOULD NEVER CHANGE THE </a:t>
            </a:r>
            <a:br>
              <a:rPr lang="en-US" sz="2400" dirty="0"/>
            </a:br>
            <a:r>
              <a:rPr lang="en-US" sz="2400" dirty="0"/>
              <a:t>FORMULA IN THE MIDDLE OF THE  CYCLE</a:t>
            </a:r>
          </a:p>
        </p:txBody>
      </p:sp>
      <p:pic>
        <p:nvPicPr>
          <p:cNvPr id="4" name="Picture 2" descr="Top 10 Business Lessons Learned From David Letterman">
            <a:extLst>
              <a:ext uri="{FF2B5EF4-FFF2-40B4-BE49-F238E27FC236}">
                <a16:creationId xmlns:a16="http://schemas.microsoft.com/office/drawing/2014/main" id="{E4816096-2DC3-4072-A46E-58F4F95B6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24" y="5164282"/>
            <a:ext cx="2064731" cy="1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25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is - Drum Roll - Gaming Sound Effect (HD)-Ek56AgxwybI-64k-1660106232499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1D82-A064-59C0-593B-958431182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205563"/>
            <a:ext cx="10353761" cy="1326321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24F0C-90DE-BCC1-5DFF-F9BD54DB3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58679"/>
            <a:ext cx="10353762" cy="4667693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NASFAA’s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0" i="0" u="sng" dirty="0">
                <a:solidFill>
                  <a:srgbClr val="14567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FAFSA Simplification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</a:p>
          <a:p>
            <a:pPr>
              <a:buClr>
                <a:schemeClr val="tx1"/>
              </a:buClr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2024-25 FAFSA Issue Alerts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page and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2024-25 FAFSA Update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page</a:t>
            </a:r>
          </a:p>
          <a:p>
            <a:pPr>
              <a:buClr>
                <a:schemeClr val="tx1"/>
              </a:buClr>
            </a:pPr>
            <a:r>
              <a:rPr lang="en-US" b="0" i="0" u="sng" dirty="0">
                <a:solidFill>
                  <a:srgbClr val="14567C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Congressional Research Service Report</a:t>
            </a:r>
            <a:endParaRPr lang="en-US" u="sng" dirty="0">
              <a:solidFill>
                <a:srgbClr val="4444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FSA’s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FAFSA Simplification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page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2024-25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Draft Student Aid Index (SAI) and Pell Grant Eligibility Guide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2024-25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Draft FAFSA Specification Guide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FAFSA Simplification Questions and Answers 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OF THE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GENS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/>
              </a:rPr>
              <a:t>DCLS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FAFSA FAST NEWS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34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7277-52A5-4516-8195-06F0F45C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EXPECTATIONS VS. REALITIES FOR FAFSA SIMPLIFICATION… SO FAR!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81B-0271-4900-8D01-47FE732A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en-US" sz="2400" dirty="0"/>
              <a:t> WE WILL RECEIVE ISIRS BY JANUARY 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</a:p>
        </p:txBody>
      </p:sp>
      <p:pic>
        <p:nvPicPr>
          <p:cNvPr id="1026" name="Picture 2" descr="Top 10 Business Lessons Learned From David Letterman">
            <a:extLst>
              <a:ext uri="{FF2B5EF4-FFF2-40B4-BE49-F238E27FC236}">
                <a16:creationId xmlns:a16="http://schemas.microsoft.com/office/drawing/2014/main" id="{AEE779A1-243F-4266-81E9-68AFB3348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24" y="5164282"/>
            <a:ext cx="2064731" cy="1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6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is - Drum Roll - Gaming Sound Effect (HD)-Ek56AgxwybI-64k-1660106232499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E59E-0BA3-4925-875C-C96CE477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Isirs</a:t>
            </a:r>
            <a:r>
              <a:rPr lang="en-US" dirty="0"/>
              <a:t>… we don’t need no </a:t>
            </a:r>
            <a:r>
              <a:rPr lang="en-US" dirty="0" err="1"/>
              <a:t>stinkin</a:t>
            </a:r>
            <a:r>
              <a:rPr lang="en-US" dirty="0"/>
              <a:t>’ </a:t>
            </a:r>
            <a:r>
              <a:rPr lang="en-US" dirty="0" err="1"/>
              <a:t>isirs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07BA4-2C02-4BD4-B767-1B8F14347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promised at the end of January.</a:t>
            </a:r>
          </a:p>
          <a:p>
            <a:r>
              <a:rPr lang="en-US" dirty="0"/>
              <a:t>On January 30, informed of a DELAY.</a:t>
            </a:r>
          </a:p>
          <a:p>
            <a:r>
              <a:rPr lang="en-US" dirty="0"/>
              <a:t>Delivery started in “the first half of March”.</a:t>
            </a:r>
          </a:p>
          <a:p>
            <a:r>
              <a:rPr lang="en-US" dirty="0"/>
              <a:t>And the ISIRs had ISSUES (more on that later)</a:t>
            </a:r>
          </a:p>
          <a:p>
            <a:r>
              <a:rPr lang="en-US" dirty="0"/>
              <a:t>And what about paper FAFSAs? Begin processing by the end of June.  Estimated number ½% = 45,000</a:t>
            </a:r>
          </a:p>
        </p:txBody>
      </p:sp>
    </p:spTree>
    <p:extLst>
      <p:ext uri="{BB962C8B-B14F-4D97-AF65-F5344CB8AC3E}">
        <p14:creationId xmlns:p14="http://schemas.microsoft.com/office/powerpoint/2010/main" val="170874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7277-52A5-4516-8195-06F0F45C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EXPECTATIONS VS. REALITIES FOR FAFSA SIMPLIFICATION… SO FAR!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81B-0271-4900-8D01-47FE732A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sz="2400" dirty="0"/>
              <a:t>CORRECTIONS WILL BE AVAILABLE FOR STUDENTS &amp; SCHOOLS SHORTLY THEREAFTER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sz="2400" dirty="0"/>
              <a:t>WE WILL RECEIVE ISIRS BY JANUARY 2</a:t>
            </a:r>
            <a:r>
              <a:rPr lang="en-US" sz="2400" baseline="30000" dirty="0"/>
              <a:t>ND</a:t>
            </a:r>
            <a:endParaRPr lang="en-US" sz="2400" dirty="0"/>
          </a:p>
        </p:txBody>
      </p:sp>
      <p:pic>
        <p:nvPicPr>
          <p:cNvPr id="4" name="Picture 2" descr="Top 10 Business Lessons Learned From David Letterman">
            <a:extLst>
              <a:ext uri="{FF2B5EF4-FFF2-40B4-BE49-F238E27FC236}">
                <a16:creationId xmlns:a16="http://schemas.microsoft.com/office/drawing/2014/main" id="{5A9E5341-1ED7-4A1F-B2D9-3331B803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24" y="5164282"/>
            <a:ext cx="2064731" cy="1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79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is - Drum Roll - Gaming Sound Effect (HD)-Ek56AgxwybI-64k-1660106232499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BA92-09B8-AF6C-3943-13EE8144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I'm not always right, but I'm never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95E2-64C6-742B-4A7E-E6350F720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063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Student corrections were opened early April</a:t>
            </a:r>
          </a:p>
          <a:p>
            <a:r>
              <a:rPr lang="en-US" dirty="0"/>
              <a:t>School corrections will be open “by the end of </a:t>
            </a:r>
            <a:r>
              <a:rPr lang="en-US"/>
              <a:t>June” (GEN 24-56)</a:t>
            </a:r>
            <a:endParaRPr lang="en-US" dirty="0"/>
          </a:p>
          <a:p>
            <a:pPr lvl="1"/>
            <a:r>
              <a:rPr lang="en-US" dirty="0"/>
              <a:t>BUT these are manual and through the FPP</a:t>
            </a:r>
          </a:p>
          <a:p>
            <a:pPr lvl="1"/>
            <a:r>
              <a:rPr lang="en-US" dirty="0"/>
              <a:t>Batch corrections not until “in the weeks following” which means… August?</a:t>
            </a:r>
          </a:p>
          <a:p>
            <a:r>
              <a:rPr lang="en-US" dirty="0"/>
              <a:t>Reprocessed ISIRs</a:t>
            </a:r>
          </a:p>
          <a:p>
            <a:pPr lvl="1"/>
            <a:r>
              <a:rPr lang="en-US" dirty="0"/>
              <a:t>FPP issues</a:t>
            </a:r>
          </a:p>
          <a:p>
            <a:pPr lvl="1"/>
            <a:r>
              <a:rPr lang="en-US" dirty="0"/>
              <a:t>FTI issues</a:t>
            </a:r>
          </a:p>
          <a:p>
            <a:pPr lvl="1"/>
            <a:r>
              <a:rPr lang="en-US" dirty="0"/>
              <a:t>School code order issues</a:t>
            </a:r>
          </a:p>
          <a:p>
            <a:pPr lvl="1"/>
            <a:r>
              <a:rPr lang="en-US" dirty="0"/>
              <a:t>Not all ISIRs originally identified with “issues” have been reprocessed </a:t>
            </a:r>
          </a:p>
          <a:p>
            <a:pPr lvl="2"/>
            <a:r>
              <a:rPr lang="en-US" dirty="0"/>
              <a:t>“To avoid confusion, if reprocessing a FAFSA record would not result in an updated ISIR, we have not reprocessed that record or sent a subsequent transaction.”</a:t>
            </a:r>
          </a:p>
          <a:p>
            <a:pPr lvl="1"/>
            <a:r>
              <a:rPr lang="en-US" dirty="0"/>
              <a:t>New note on Friday (GEN 24-56) that there are no more reprocessed ISIRs coming (well, sort of… still some with blank SAIs)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99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7277-52A5-4516-8195-06F0F45C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EXPECTATIONS VS. REALITIES FOR FAFSA SIMPLIFICATION… SO FAR!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81B-0271-4900-8D01-47FE732A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ONLY STUDENTS WITH LOW SAIS GET PELL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CORRECTIONS WILL BE AVAILABLE FOR STUDENTS &amp; SCHOOLS SHORTLY THEREAFTER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US" sz="2400" dirty="0"/>
              <a:t>WE WILL RECEIVE ISIRS BY JANUARY 2</a:t>
            </a:r>
            <a:r>
              <a:rPr lang="en-US" sz="2400" baseline="30000" dirty="0"/>
              <a:t>ND</a:t>
            </a:r>
            <a:endParaRPr lang="en-US" sz="2400" dirty="0"/>
          </a:p>
        </p:txBody>
      </p:sp>
      <p:pic>
        <p:nvPicPr>
          <p:cNvPr id="4" name="Picture 2" descr="Top 10 Business Lessons Learned From David Letterman">
            <a:extLst>
              <a:ext uri="{FF2B5EF4-FFF2-40B4-BE49-F238E27FC236}">
                <a16:creationId xmlns:a16="http://schemas.microsoft.com/office/drawing/2014/main" id="{7AD24783-17A2-4C89-A77B-8A323445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24" y="5164282"/>
            <a:ext cx="2064731" cy="1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is - Drum Roll - Gaming Sound Effect (HD)-Ek56AgxwybI-64k-1660106232499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E59E-0BA3-4925-875C-C96CE477C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Now we have </a:t>
            </a:r>
            <a:r>
              <a:rPr lang="en-US" dirty="0" err="1"/>
              <a:t>Pellionaires</a:t>
            </a:r>
            <a:r>
              <a:rPr lang="en-US"/>
              <a:t>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07BA4-2C02-4BD4-B767-1B8F14347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52336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Pell is a two-step process</a:t>
            </a:r>
          </a:p>
          <a:p>
            <a:pPr lvl="1"/>
            <a:r>
              <a:rPr lang="en-US" dirty="0"/>
              <a:t>Min or Max Pell</a:t>
            </a:r>
          </a:p>
          <a:p>
            <a:pPr lvl="1"/>
            <a:r>
              <a:rPr lang="en-US" dirty="0"/>
              <a:t>SAI calculated Pell</a:t>
            </a:r>
          </a:p>
          <a:p>
            <a:r>
              <a:rPr lang="en-US" dirty="0"/>
              <a:t>Some students will qualify for Min Pell whose SAI will be beyond normal Pell range</a:t>
            </a:r>
          </a:p>
          <a:p>
            <a:r>
              <a:rPr lang="en-US" dirty="0"/>
              <a:t>In real term experience, this could include SAIs above $7,500… above $75,000… and in one case above $600,000</a:t>
            </a:r>
          </a:p>
          <a:p>
            <a:pPr lvl="1"/>
            <a:r>
              <a:rPr lang="en-US" dirty="0"/>
              <a:t>Parent AGI is $77,697 (MFJ),  number in household is 5, live in FL</a:t>
            </a:r>
          </a:p>
          <a:p>
            <a:pPr lvl="1"/>
            <a:r>
              <a:rPr lang="en-US" dirty="0"/>
              <a:t>Threshold for Min Pell is $89,292</a:t>
            </a:r>
          </a:p>
          <a:p>
            <a:pPr lvl="1"/>
            <a:r>
              <a:rPr lang="en-US" dirty="0"/>
              <a:t>BUT Parent Assets are $4.6M and Student Assets are $1.5M</a:t>
            </a:r>
          </a:p>
          <a:p>
            <a:pPr lvl="1"/>
            <a:r>
              <a:rPr lang="en-US" dirty="0"/>
              <a:t>SAI result is $616,200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53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7277-52A5-4516-8195-06F0F45C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EXPECTATIONS VS. REALITIES FOR FAFSA SIMPLIFICATION… SO FAR!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D81B-0271-4900-8D01-47FE732A8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VERY LITTLE VERIFICATION SINCE FAFSA CONNECTS TO THE IRS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ONLY STUDENTS WITH LOW SAIS GET PELL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CORRECTIONS WILL BE AVAILABLE FOR STUDENTS &amp; SCHOOLS SHORTLY THEREAFTER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sz="2400" dirty="0"/>
              <a:t>WE WILL RECEIVE ISIRS BY JANUARY 2</a:t>
            </a:r>
            <a:r>
              <a:rPr lang="en-US" sz="2400" baseline="30000" dirty="0"/>
              <a:t>ND</a:t>
            </a:r>
            <a:endParaRPr lang="en-US" sz="2400" dirty="0"/>
          </a:p>
        </p:txBody>
      </p:sp>
      <p:pic>
        <p:nvPicPr>
          <p:cNvPr id="4" name="Picture 2" descr="Top 10 Business Lessons Learned From David Letterman">
            <a:extLst>
              <a:ext uri="{FF2B5EF4-FFF2-40B4-BE49-F238E27FC236}">
                <a16:creationId xmlns:a16="http://schemas.microsoft.com/office/drawing/2014/main" id="{ADA9173A-564F-4062-A974-925E4B921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624" y="5164282"/>
            <a:ext cx="2064731" cy="14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4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2Mate.is - Drum Roll - Gaming Sound Effect (HD)-Ek56AgxwybI-64k-1660106232499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4709</TotalTime>
  <Words>1668</Words>
  <Application>Microsoft Office PowerPoint</Application>
  <PresentationFormat>Widescreen</PresentationFormat>
  <Paragraphs>196</Paragraphs>
  <Slides>24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Bookman Old Style</vt:lpstr>
      <vt:lpstr>Calibri</vt:lpstr>
      <vt:lpstr>Open Sans</vt:lpstr>
      <vt:lpstr>Rockwell</vt:lpstr>
      <vt:lpstr>Wingdings</vt:lpstr>
      <vt:lpstr>Damask</vt:lpstr>
      <vt:lpstr>Katie Cashman’s and Daniel Moneyman’s Top 10 expectations vs. realities from fafsa simplification… so far!</vt:lpstr>
      <vt:lpstr>PowerPoint Presentation</vt:lpstr>
      <vt:lpstr>Top 10 EXPECTATIONS VS. REALITIES FOR FAFSA SIMPLIFICATION… SO FAR!</vt:lpstr>
      <vt:lpstr>Isirs… we don’t need no stinkin’ isirs</vt:lpstr>
      <vt:lpstr>Top 10 EXPECTATIONS VS. REALITIES FOR FAFSA SIMPLIFICATION… SO FAR!</vt:lpstr>
      <vt:lpstr>I'm not always right, but I'm never wrong</vt:lpstr>
      <vt:lpstr>Top 10 EXPECTATIONS VS. REALITIES FOR FAFSA SIMPLIFICATION… SO FAR!</vt:lpstr>
      <vt:lpstr>Now we have Pellionaires!</vt:lpstr>
      <vt:lpstr>Top 10 EXPECTATIONS VS. REALITIES FOR FAFSA SIMPLIFICATION… SO FAR!</vt:lpstr>
      <vt:lpstr>TRUST, BUT VERIFY… Well, don’t verify… sort of verify?</vt:lpstr>
      <vt:lpstr>Top 10 EXPECTATIONS VS. REALITIES FOR FAFSA SIMPLIFICATION… SO FAR!</vt:lpstr>
      <vt:lpstr>APRIL SHOWERS MAY BRING MAY FLOWERS, BUT APRIL ISIRS BRING MAY DELAYS</vt:lpstr>
      <vt:lpstr>Top 10 EXPECTATIONS VS. REALITIES FOR FAFSA SIMPLIFICATION… SO FAR!</vt:lpstr>
      <vt:lpstr>WHO’S YOUR MOMMA?</vt:lpstr>
      <vt:lpstr>Top 10 EXPECTATIONS VS. REALITIES FOR FAFSA SIMPLIFICATION… SO FAR!</vt:lpstr>
      <vt:lpstr>Oops… IPAs REALLY WERE ON DRAFT</vt:lpstr>
      <vt:lpstr>Top 10 EXPECTATIONS VS. REALITIES FOR FAFSA SIMPLIFICATION… SO FAR!</vt:lpstr>
      <vt:lpstr>Testing… testing…  is this mic on?</vt:lpstr>
      <vt:lpstr>Top 10 EXPECTATIONS VS. REALITIES FOR FAFSA SIMPLIFICATION… SO FAR!</vt:lpstr>
      <vt:lpstr>Communication has been… lacking</vt:lpstr>
      <vt:lpstr>Top 10 EXPECTATIONS VS. REALITIES FOR FAFSA SIMPLIFICATION… SO FAR!</vt:lpstr>
      <vt:lpstr>Impacts on our staff</vt:lpstr>
      <vt:lpstr>Top 11 10 EXPECTATIONS VS. REALITIES FOR FAFSA SIMPLIFICATION… SO FAR!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Barkowitz, Daniel T.</dc:creator>
  <cp:lastModifiedBy>Edward Schworn</cp:lastModifiedBy>
  <cp:revision>12</cp:revision>
  <dcterms:created xsi:type="dcterms:W3CDTF">2023-01-17T16:07:40Z</dcterms:created>
  <dcterms:modified xsi:type="dcterms:W3CDTF">2024-05-22T12:11:53Z</dcterms:modified>
</cp:coreProperties>
</file>