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5D7C9-35DC-41A8-92C0-060D54C3FC2A}"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BB8F-009E-47FE-86F5-79F5A22C56D9}" type="slidenum">
              <a:rPr lang="en-US" smtClean="0"/>
              <a:t>‹#›</a:t>
            </a:fld>
            <a:endParaRPr lang="en-US"/>
          </a:p>
        </p:txBody>
      </p:sp>
    </p:spTree>
    <p:extLst>
      <p:ext uri="{BB962C8B-B14F-4D97-AF65-F5344CB8AC3E}">
        <p14:creationId xmlns:p14="http://schemas.microsoft.com/office/powerpoint/2010/main" val="109669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0D5D486-8E35-405F-94FC-F656F6C655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DBFC132-8F12-4D22-8C3D-BB1424D881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3D60546E-3853-490E-83B5-39ECE83D57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04BA7A-91C9-4367-B63A-773BB2BBB2AA}" type="slidenum">
              <a:rPr lang="en-US" altLang="en-US"/>
              <a:pPr>
                <a:spcBef>
                  <a:spcPct val="0"/>
                </a:spcBef>
              </a:pPr>
              <a:t>2</a:t>
            </a:fld>
            <a:endParaRPr lang="en-US" altLang="en-US"/>
          </a:p>
        </p:txBody>
      </p:sp>
    </p:spTree>
    <p:extLst>
      <p:ext uri="{BB962C8B-B14F-4D97-AF65-F5344CB8AC3E}">
        <p14:creationId xmlns:p14="http://schemas.microsoft.com/office/powerpoint/2010/main" val="90043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9D52C2C-97B4-42DD-B3A1-86DEF8DBB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5936B6E-B756-440B-96FC-6463A78B3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3CCC338B-541D-4A26-826F-B9777AD09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DD4653-3E79-4A59-9A06-A7F07DEA7CE1}" type="slidenum">
              <a:rPr lang="en-US" altLang="en-US"/>
              <a:pPr>
                <a:spcBef>
                  <a:spcPct val="0"/>
                </a:spcBef>
              </a:pPr>
              <a:t>11</a:t>
            </a:fld>
            <a:endParaRPr lang="en-US" altLang="en-US"/>
          </a:p>
        </p:txBody>
      </p:sp>
    </p:spTree>
    <p:extLst>
      <p:ext uri="{BB962C8B-B14F-4D97-AF65-F5344CB8AC3E}">
        <p14:creationId xmlns:p14="http://schemas.microsoft.com/office/powerpoint/2010/main" val="198067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72CED58-CA66-4C3A-A759-A8A91B3C8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7B3C396-A8FE-4B8C-B3D5-B0C9CD1F6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955B7463-D4E3-4954-B6A8-BFD43BF44F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823236-FA9A-4296-A58A-166BF54CDA29}" type="slidenum">
              <a:rPr lang="en-US" altLang="en-US"/>
              <a:pPr>
                <a:spcBef>
                  <a:spcPct val="0"/>
                </a:spcBef>
              </a:pPr>
              <a:t>12</a:t>
            </a:fld>
            <a:endParaRPr lang="en-US" altLang="en-US"/>
          </a:p>
        </p:txBody>
      </p:sp>
    </p:spTree>
    <p:extLst>
      <p:ext uri="{BB962C8B-B14F-4D97-AF65-F5344CB8AC3E}">
        <p14:creationId xmlns:p14="http://schemas.microsoft.com/office/powerpoint/2010/main" val="25017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3CC8210-2F22-4EE3-9917-E42FA2BF3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C635D1A-9A09-4837-A3AD-B4F53E77E4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3D605C13-8BCE-45E2-BE6B-3FB64A8EA6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B0D07-A7BB-4EFD-A073-E194F8EE7419}" type="slidenum">
              <a:rPr lang="en-US" altLang="en-US"/>
              <a:pPr>
                <a:spcBef>
                  <a:spcPct val="0"/>
                </a:spcBef>
              </a:pPr>
              <a:t>13</a:t>
            </a:fld>
            <a:endParaRPr lang="en-US" altLang="en-US"/>
          </a:p>
        </p:txBody>
      </p:sp>
    </p:spTree>
    <p:extLst>
      <p:ext uri="{BB962C8B-B14F-4D97-AF65-F5344CB8AC3E}">
        <p14:creationId xmlns:p14="http://schemas.microsoft.com/office/powerpoint/2010/main" val="154321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7F306C1-8D64-4512-9E6E-BE7236EF79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3447BA4-7363-409A-A8C5-78C82E22B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48653A9C-2C32-4342-AA23-5B5316798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FD9A0-1203-4840-AC38-264F11B3BCE8}" type="slidenum">
              <a:rPr lang="en-US" altLang="en-US"/>
              <a:pPr>
                <a:spcBef>
                  <a:spcPct val="0"/>
                </a:spcBef>
              </a:pPr>
              <a:t>14</a:t>
            </a:fld>
            <a:endParaRPr lang="en-US" altLang="en-US"/>
          </a:p>
        </p:txBody>
      </p:sp>
    </p:spTree>
    <p:extLst>
      <p:ext uri="{BB962C8B-B14F-4D97-AF65-F5344CB8AC3E}">
        <p14:creationId xmlns:p14="http://schemas.microsoft.com/office/powerpoint/2010/main" val="60863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63DD0E2-9836-44CE-8045-510458531D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376BEAB-EE6F-4C66-AED6-2CFE607C1D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A61AD097-EE6C-44FB-8480-D78B59C6AC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60234-1202-44F5-9AAB-8C17743153B5}" type="slidenum">
              <a:rPr lang="en-US" altLang="en-US"/>
              <a:pPr>
                <a:spcBef>
                  <a:spcPct val="0"/>
                </a:spcBef>
              </a:pPr>
              <a:t>15</a:t>
            </a:fld>
            <a:endParaRPr lang="en-US" altLang="en-US"/>
          </a:p>
        </p:txBody>
      </p:sp>
    </p:spTree>
    <p:extLst>
      <p:ext uri="{BB962C8B-B14F-4D97-AF65-F5344CB8AC3E}">
        <p14:creationId xmlns:p14="http://schemas.microsoft.com/office/powerpoint/2010/main" val="198364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548D185-FAA7-4584-9E82-09F6A8C7A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B069B2D-8B05-4B5D-8207-FAABE5062F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965BA879-5010-44A5-B1FE-3E73D7E04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7B72CD-69F2-4E74-8972-C75D225E2709}" type="slidenum">
              <a:rPr lang="en-US" altLang="en-US"/>
              <a:pPr>
                <a:spcBef>
                  <a:spcPct val="0"/>
                </a:spcBef>
              </a:pPr>
              <a:t>16</a:t>
            </a:fld>
            <a:endParaRPr lang="en-US" altLang="en-US"/>
          </a:p>
        </p:txBody>
      </p:sp>
    </p:spTree>
    <p:extLst>
      <p:ext uri="{BB962C8B-B14F-4D97-AF65-F5344CB8AC3E}">
        <p14:creationId xmlns:p14="http://schemas.microsoft.com/office/powerpoint/2010/main" val="293769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7AFF67-9E52-4611-BF0E-4CE84AE13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A3B5C86-AA06-4A12-A4CC-3CF8655BB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CBB3C1EE-C340-43A9-9E6D-35F0E4D33E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4D917-593D-442C-8407-90F72AAD887B}" type="slidenum">
              <a:rPr lang="en-US" altLang="en-US"/>
              <a:pPr>
                <a:spcBef>
                  <a:spcPct val="0"/>
                </a:spcBef>
              </a:pPr>
              <a:t>17</a:t>
            </a:fld>
            <a:endParaRPr lang="en-US" altLang="en-US"/>
          </a:p>
        </p:txBody>
      </p:sp>
    </p:spTree>
    <p:extLst>
      <p:ext uri="{BB962C8B-B14F-4D97-AF65-F5344CB8AC3E}">
        <p14:creationId xmlns:p14="http://schemas.microsoft.com/office/powerpoint/2010/main" val="422028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5DB5867-89D4-468E-BC2F-EFDDEB905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4534A85-88DF-47EA-BB31-ED9086A65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B79A196E-161E-49DC-B6D2-57F4EDBE0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53DCA2-ECA6-4EF0-981E-E7492B877DF2}" type="slidenum">
              <a:rPr lang="en-US" altLang="en-US"/>
              <a:pPr>
                <a:spcBef>
                  <a:spcPct val="0"/>
                </a:spcBef>
              </a:pPr>
              <a:t>18</a:t>
            </a:fld>
            <a:endParaRPr lang="en-US" altLang="en-US"/>
          </a:p>
        </p:txBody>
      </p:sp>
    </p:spTree>
    <p:extLst>
      <p:ext uri="{BB962C8B-B14F-4D97-AF65-F5344CB8AC3E}">
        <p14:creationId xmlns:p14="http://schemas.microsoft.com/office/powerpoint/2010/main" val="299332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8F54824-F4B1-4D59-B070-6B5C72DB7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E1D8BE2-54EF-4BF2-83D5-224DF1F32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3DA6740D-31FA-4B8C-BCFC-79512A593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F00927-2083-4171-9C73-208F3E3C1741}" type="slidenum">
              <a:rPr lang="en-US" altLang="en-US"/>
              <a:pPr>
                <a:spcBef>
                  <a:spcPct val="0"/>
                </a:spcBef>
              </a:pPr>
              <a:t>19</a:t>
            </a:fld>
            <a:endParaRPr lang="en-US" altLang="en-US"/>
          </a:p>
        </p:txBody>
      </p:sp>
    </p:spTree>
    <p:extLst>
      <p:ext uri="{BB962C8B-B14F-4D97-AF65-F5344CB8AC3E}">
        <p14:creationId xmlns:p14="http://schemas.microsoft.com/office/powerpoint/2010/main" val="127191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92BE37B-7206-48AD-945F-065F02223C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F5582F4-5D79-4134-BC97-B0E237049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79806A76-0913-46A5-9F33-D8116AFDB2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547B49-DA74-44E5-B39D-E739C418800E}" type="slidenum">
              <a:rPr lang="en-US" altLang="en-US"/>
              <a:pPr>
                <a:spcBef>
                  <a:spcPct val="0"/>
                </a:spcBef>
              </a:pPr>
              <a:t>20</a:t>
            </a:fld>
            <a:endParaRPr lang="en-US" altLang="en-US"/>
          </a:p>
        </p:txBody>
      </p:sp>
    </p:spTree>
    <p:extLst>
      <p:ext uri="{BB962C8B-B14F-4D97-AF65-F5344CB8AC3E}">
        <p14:creationId xmlns:p14="http://schemas.microsoft.com/office/powerpoint/2010/main" val="186345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CB7B9FE-77E8-47FE-BFA2-5724F8DB13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E3A66C4-C9B6-4EA9-8651-F48C5336B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Consistently in the top ten audit and program review findings</a:t>
            </a:r>
          </a:p>
          <a:p>
            <a:endParaRPr lang="en-US" altLang="en-US"/>
          </a:p>
        </p:txBody>
      </p:sp>
      <p:sp>
        <p:nvSpPr>
          <p:cNvPr id="11268" name="Slide Number Placeholder 3">
            <a:extLst>
              <a:ext uri="{FF2B5EF4-FFF2-40B4-BE49-F238E27FC236}">
                <a16:creationId xmlns:a16="http://schemas.microsoft.com/office/drawing/2014/main" id="{0E9088F8-A9D5-46D3-86BE-BBE1BBE267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8BAB3B-A495-468D-94B1-D182BAA1DBBB}" type="slidenum">
              <a:rPr lang="en-US" altLang="en-US"/>
              <a:pPr>
                <a:spcBef>
                  <a:spcPct val="0"/>
                </a:spcBef>
              </a:pPr>
              <a:t>3</a:t>
            </a:fld>
            <a:endParaRPr lang="en-US" altLang="en-US"/>
          </a:p>
        </p:txBody>
      </p:sp>
    </p:spTree>
    <p:extLst>
      <p:ext uri="{BB962C8B-B14F-4D97-AF65-F5344CB8AC3E}">
        <p14:creationId xmlns:p14="http://schemas.microsoft.com/office/powerpoint/2010/main" val="214034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C47E499-F625-494A-9BAA-C55955D4D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259E8C1-4B56-47F9-BACD-12EA78109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39A5BC44-B67F-45CB-B27E-B5608C4F5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A1BBA-DBDF-44B4-AE13-4B1B80AA275C}" type="slidenum">
              <a:rPr lang="en-US" altLang="en-US"/>
              <a:pPr>
                <a:spcBef>
                  <a:spcPct val="0"/>
                </a:spcBef>
              </a:pPr>
              <a:t>21</a:t>
            </a:fld>
            <a:endParaRPr lang="en-US" altLang="en-US"/>
          </a:p>
        </p:txBody>
      </p:sp>
    </p:spTree>
    <p:extLst>
      <p:ext uri="{BB962C8B-B14F-4D97-AF65-F5344CB8AC3E}">
        <p14:creationId xmlns:p14="http://schemas.microsoft.com/office/powerpoint/2010/main" val="158221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1BEC57A-3583-4653-85D5-A6E6E56F2B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DF15107-D390-4B53-8693-EF74A57659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011C8F0A-28E9-4DAA-ABC2-D0CA48E714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1A092-DE30-4CA8-98F8-7B923DF7BAC0}" type="slidenum">
              <a:rPr lang="en-US" altLang="en-US"/>
              <a:pPr>
                <a:spcBef>
                  <a:spcPct val="0"/>
                </a:spcBef>
              </a:pPr>
              <a:t>22</a:t>
            </a:fld>
            <a:endParaRPr lang="en-US" altLang="en-US"/>
          </a:p>
        </p:txBody>
      </p:sp>
    </p:spTree>
    <p:extLst>
      <p:ext uri="{BB962C8B-B14F-4D97-AF65-F5344CB8AC3E}">
        <p14:creationId xmlns:p14="http://schemas.microsoft.com/office/powerpoint/2010/main" val="224923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1DA7761-F740-4FC8-98C5-235DC6CDE8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F3A9A15-1066-45FE-976D-86D4844451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B3B95535-DDD0-41EC-84D3-4D24EFA88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E6EC81-DC41-4688-A17B-1FE1CF259482}" type="slidenum">
              <a:rPr lang="en-US" altLang="en-US"/>
              <a:pPr>
                <a:spcBef>
                  <a:spcPct val="0"/>
                </a:spcBef>
              </a:pPr>
              <a:t>23</a:t>
            </a:fld>
            <a:endParaRPr lang="en-US" altLang="en-US"/>
          </a:p>
        </p:txBody>
      </p:sp>
    </p:spTree>
    <p:extLst>
      <p:ext uri="{BB962C8B-B14F-4D97-AF65-F5344CB8AC3E}">
        <p14:creationId xmlns:p14="http://schemas.microsoft.com/office/powerpoint/2010/main" val="2247982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56DBFCA-FC73-4E42-871A-3A4B821AE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5C921AE-E177-4039-915C-B41DA73E7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9B667AA0-9EEF-43A7-AFBB-23AE1B4ADF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8250AA-E365-44B6-8CEC-ADAA97624FE8}" type="slidenum">
              <a:rPr lang="en-US" altLang="en-US"/>
              <a:pPr>
                <a:spcBef>
                  <a:spcPct val="0"/>
                </a:spcBef>
              </a:pPr>
              <a:t>24</a:t>
            </a:fld>
            <a:endParaRPr lang="en-US" altLang="en-US"/>
          </a:p>
        </p:txBody>
      </p:sp>
    </p:spTree>
    <p:extLst>
      <p:ext uri="{BB962C8B-B14F-4D97-AF65-F5344CB8AC3E}">
        <p14:creationId xmlns:p14="http://schemas.microsoft.com/office/powerpoint/2010/main" val="283641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6B002C7-2CDF-4699-BA69-73DF7BE1F2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1C4E22A-1B6A-4544-AFE8-3B2675D51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02CDA4D4-424A-4D0D-A21B-6A0FC97E1A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FF9755-A002-4C7C-907A-E66D6F51960B}" type="slidenum">
              <a:rPr lang="en-US" altLang="en-US"/>
              <a:pPr>
                <a:spcBef>
                  <a:spcPct val="0"/>
                </a:spcBef>
              </a:pPr>
              <a:t>25</a:t>
            </a:fld>
            <a:endParaRPr lang="en-US" altLang="en-US"/>
          </a:p>
        </p:txBody>
      </p:sp>
    </p:spTree>
    <p:extLst>
      <p:ext uri="{BB962C8B-B14F-4D97-AF65-F5344CB8AC3E}">
        <p14:creationId xmlns:p14="http://schemas.microsoft.com/office/powerpoint/2010/main" val="3393320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FCA0A3B-30DD-4F98-BE9D-7B5CD6E41E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5089118-101E-45FC-9AA2-44B56041B6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7C001BED-65CF-4E7E-B8AF-7FC318A9DE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E2862A-3129-4931-A889-E79B32C144F2}" type="slidenum">
              <a:rPr lang="en-US" altLang="en-US"/>
              <a:pPr>
                <a:spcBef>
                  <a:spcPct val="0"/>
                </a:spcBef>
              </a:pPr>
              <a:t>26</a:t>
            </a:fld>
            <a:endParaRPr lang="en-US" altLang="en-US"/>
          </a:p>
        </p:txBody>
      </p:sp>
    </p:spTree>
    <p:extLst>
      <p:ext uri="{BB962C8B-B14F-4D97-AF65-F5344CB8AC3E}">
        <p14:creationId xmlns:p14="http://schemas.microsoft.com/office/powerpoint/2010/main" val="280986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C68A5C2-C62D-4AB5-9675-10B4E18A8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0A84237-BD49-4612-AA68-0DC323C32A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4EA3E321-2E4A-44C7-B71C-B13B10F06D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3F42A8-39A8-418C-84A2-8CAFA4B9C34C}" type="slidenum">
              <a:rPr lang="en-US" altLang="en-US"/>
              <a:pPr>
                <a:spcBef>
                  <a:spcPct val="0"/>
                </a:spcBef>
              </a:pPr>
              <a:t>27</a:t>
            </a:fld>
            <a:endParaRPr lang="en-US" altLang="en-US"/>
          </a:p>
        </p:txBody>
      </p:sp>
    </p:spTree>
    <p:extLst>
      <p:ext uri="{BB962C8B-B14F-4D97-AF65-F5344CB8AC3E}">
        <p14:creationId xmlns:p14="http://schemas.microsoft.com/office/powerpoint/2010/main" val="2146132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5D564B3-D5F9-4B17-AF8E-D288AA109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71ABBC3-D474-46A5-811C-3519B67CBA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a16="http://schemas.microsoft.com/office/drawing/2014/main" id="{D853EE2E-FAE3-41FF-AF8F-C48668724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1517BE-0CDB-430A-B306-975EDB6DAE02}" type="slidenum">
              <a:rPr lang="en-US" altLang="en-US"/>
              <a:pPr>
                <a:spcBef>
                  <a:spcPct val="0"/>
                </a:spcBef>
              </a:pPr>
              <a:t>28</a:t>
            </a:fld>
            <a:endParaRPr lang="en-US" altLang="en-US"/>
          </a:p>
        </p:txBody>
      </p:sp>
    </p:spTree>
    <p:extLst>
      <p:ext uri="{BB962C8B-B14F-4D97-AF65-F5344CB8AC3E}">
        <p14:creationId xmlns:p14="http://schemas.microsoft.com/office/powerpoint/2010/main" val="272136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ADB857C-6979-461E-AFCD-9C565FAA0C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7F1EB56-52D7-4A25-815F-D6196A6D4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737DFB76-28B0-4D83-8377-C17D26180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2EC02-DE9A-4311-BBE2-D1E8C1C0A8D5}" type="slidenum">
              <a:rPr lang="en-US" altLang="en-US"/>
              <a:pPr>
                <a:spcBef>
                  <a:spcPct val="0"/>
                </a:spcBef>
              </a:pPr>
              <a:t>29</a:t>
            </a:fld>
            <a:endParaRPr lang="en-US" altLang="en-US"/>
          </a:p>
        </p:txBody>
      </p:sp>
    </p:spTree>
    <p:extLst>
      <p:ext uri="{BB962C8B-B14F-4D97-AF65-F5344CB8AC3E}">
        <p14:creationId xmlns:p14="http://schemas.microsoft.com/office/powerpoint/2010/main" val="3073052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5D9961D-3F79-4CFE-989D-039C4819F2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34D9B1E-ECFC-4417-BBB9-D9E03CF1C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D04E1E59-8A61-46E6-8BF3-69810F234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37FD2-E8A7-4EAE-AABD-D95044561B74}" type="slidenum">
              <a:rPr lang="en-US" altLang="en-US"/>
              <a:pPr>
                <a:spcBef>
                  <a:spcPct val="0"/>
                </a:spcBef>
              </a:pPr>
              <a:t>30</a:t>
            </a:fld>
            <a:endParaRPr lang="en-US" altLang="en-US"/>
          </a:p>
        </p:txBody>
      </p:sp>
    </p:spTree>
    <p:extLst>
      <p:ext uri="{BB962C8B-B14F-4D97-AF65-F5344CB8AC3E}">
        <p14:creationId xmlns:p14="http://schemas.microsoft.com/office/powerpoint/2010/main" val="408868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33B5AA4-36AB-4A62-B30E-62623E691D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EFC8318-083C-4795-9DDE-354450BB8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EE3967D5-0C9A-4CC3-AF50-403DF4D8E7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6E4F25-EE75-4A54-A71F-731C923668B2}" type="slidenum">
              <a:rPr lang="en-US" altLang="en-US"/>
              <a:pPr>
                <a:spcBef>
                  <a:spcPct val="0"/>
                </a:spcBef>
              </a:pPr>
              <a:t>4</a:t>
            </a:fld>
            <a:endParaRPr lang="en-US" altLang="en-US"/>
          </a:p>
        </p:txBody>
      </p:sp>
    </p:spTree>
    <p:extLst>
      <p:ext uri="{BB962C8B-B14F-4D97-AF65-F5344CB8AC3E}">
        <p14:creationId xmlns:p14="http://schemas.microsoft.com/office/powerpoint/2010/main" val="4233021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63119BA-0760-4897-877E-08ADE130E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6EF2A48E-73AE-4A5E-810B-300D53C9E7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0F37D6ED-40F8-47EB-9FCE-6407AA6FD3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F6C12F6-E506-4681-B8D0-4740859D051C}" type="slidenum">
              <a:rPr lang="en-US" altLang="en-US"/>
              <a:pPr/>
              <a:t>31</a:t>
            </a:fld>
            <a:endParaRPr lang="en-US" altLang="en-US"/>
          </a:p>
        </p:txBody>
      </p:sp>
    </p:spTree>
    <p:extLst>
      <p:ext uri="{BB962C8B-B14F-4D97-AF65-F5344CB8AC3E}">
        <p14:creationId xmlns:p14="http://schemas.microsoft.com/office/powerpoint/2010/main" val="1043897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65AA816-14F2-40CC-A5F2-C40EA7EAF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B02F9B7-65FE-4148-AB06-AC7776ED6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C6F08CA0-DF80-49AE-96DD-C63F352EED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B340CD-A8AB-4CF2-8781-BCF089E10C2F}" type="slidenum">
              <a:rPr lang="en-US" altLang="en-US"/>
              <a:pPr/>
              <a:t>32</a:t>
            </a:fld>
            <a:endParaRPr lang="en-US" altLang="en-US"/>
          </a:p>
        </p:txBody>
      </p:sp>
    </p:spTree>
    <p:extLst>
      <p:ext uri="{BB962C8B-B14F-4D97-AF65-F5344CB8AC3E}">
        <p14:creationId xmlns:p14="http://schemas.microsoft.com/office/powerpoint/2010/main" val="3736280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66ACB09-4D19-4308-9DD6-69A3D0822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C59E445-CCC5-45C6-A493-3B6C91A948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a:extLst>
              <a:ext uri="{FF2B5EF4-FFF2-40B4-BE49-F238E27FC236}">
                <a16:creationId xmlns:a16="http://schemas.microsoft.com/office/drawing/2014/main" id="{5DE7B749-CEFB-4EBC-97AC-9BAE68BE78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11E419-6C6E-4314-A898-1E2B0DEC9349}" type="slidenum">
              <a:rPr lang="en-US" altLang="en-US"/>
              <a:pPr>
                <a:spcBef>
                  <a:spcPct val="0"/>
                </a:spcBef>
              </a:pPr>
              <a:t>33</a:t>
            </a:fld>
            <a:endParaRPr lang="en-US" altLang="en-US"/>
          </a:p>
        </p:txBody>
      </p:sp>
    </p:spTree>
    <p:extLst>
      <p:ext uri="{BB962C8B-B14F-4D97-AF65-F5344CB8AC3E}">
        <p14:creationId xmlns:p14="http://schemas.microsoft.com/office/powerpoint/2010/main" val="346060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7845380-7EC8-409E-83F8-BC7719832F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39001B66-D76D-4F9C-BCB1-34B44E1BFD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E6856F96-6FA4-4860-8AE6-9701B6EA28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13CB5C-AFF8-4C35-9AEB-41271DC02A29}" type="slidenum">
              <a:rPr lang="en-US" altLang="en-US"/>
              <a:pPr>
                <a:spcBef>
                  <a:spcPct val="0"/>
                </a:spcBef>
              </a:pPr>
              <a:t>34</a:t>
            </a:fld>
            <a:endParaRPr lang="en-US" altLang="en-US"/>
          </a:p>
        </p:txBody>
      </p:sp>
    </p:spTree>
    <p:extLst>
      <p:ext uri="{BB962C8B-B14F-4D97-AF65-F5344CB8AC3E}">
        <p14:creationId xmlns:p14="http://schemas.microsoft.com/office/powerpoint/2010/main" val="617274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E0C5EC3-0FDE-4FBF-BF80-C31144D951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8333F5E-6AFA-4938-88E3-DB738C4ED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118067FE-CC70-4D14-BE5F-41C6C3359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02B5E4-6B57-4C18-99A8-0AE391DE4C5C}" type="slidenum">
              <a:rPr lang="en-US" altLang="en-US"/>
              <a:pPr>
                <a:spcBef>
                  <a:spcPct val="0"/>
                </a:spcBef>
              </a:pPr>
              <a:t>35</a:t>
            </a:fld>
            <a:endParaRPr lang="en-US" altLang="en-US"/>
          </a:p>
        </p:txBody>
      </p:sp>
    </p:spTree>
    <p:extLst>
      <p:ext uri="{BB962C8B-B14F-4D97-AF65-F5344CB8AC3E}">
        <p14:creationId xmlns:p14="http://schemas.microsoft.com/office/powerpoint/2010/main" val="584204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3E7E0A7-479A-4D8B-B7D2-D12F5813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5FC0B15-4A65-46BA-819A-93D05E2BA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4AFA60A3-5883-4E09-A886-045CF1B287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12917C-B95C-428C-B289-068EEEB6CF5A}" type="slidenum">
              <a:rPr lang="en-US" altLang="en-US"/>
              <a:pPr>
                <a:spcBef>
                  <a:spcPct val="0"/>
                </a:spcBef>
              </a:pPr>
              <a:t>36</a:t>
            </a:fld>
            <a:endParaRPr lang="en-US" altLang="en-US"/>
          </a:p>
        </p:txBody>
      </p:sp>
    </p:spTree>
    <p:extLst>
      <p:ext uri="{BB962C8B-B14F-4D97-AF65-F5344CB8AC3E}">
        <p14:creationId xmlns:p14="http://schemas.microsoft.com/office/powerpoint/2010/main" val="760967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1F863FD-E59C-4685-836B-2040E4322C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C671C17-6BBB-4975-8B1D-E98D560DEC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09F07DB7-DDB4-4839-A0D6-DE5B770E2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7FFBB8-5740-49F4-A969-AF0C8ABBEF6D}" type="slidenum">
              <a:rPr lang="en-US" altLang="en-US"/>
              <a:pPr>
                <a:spcBef>
                  <a:spcPct val="0"/>
                </a:spcBef>
              </a:pPr>
              <a:t>37</a:t>
            </a:fld>
            <a:endParaRPr lang="en-US" altLang="en-US"/>
          </a:p>
        </p:txBody>
      </p:sp>
    </p:spTree>
    <p:extLst>
      <p:ext uri="{BB962C8B-B14F-4D97-AF65-F5344CB8AC3E}">
        <p14:creationId xmlns:p14="http://schemas.microsoft.com/office/powerpoint/2010/main" val="165223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9626EB1-9902-4C73-BDCD-6CAC578A5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4942F55-D3A9-4836-A50E-204704407D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2E2E44E6-2529-4B61-B18B-A19C45EB0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0C435D-9FA7-4739-A9FB-89359EDDA908}" type="slidenum">
              <a:rPr lang="en-US" altLang="en-US"/>
              <a:pPr>
                <a:spcBef>
                  <a:spcPct val="0"/>
                </a:spcBef>
              </a:pPr>
              <a:t>5</a:t>
            </a:fld>
            <a:endParaRPr lang="en-US" altLang="en-US"/>
          </a:p>
        </p:txBody>
      </p:sp>
    </p:spTree>
    <p:extLst>
      <p:ext uri="{BB962C8B-B14F-4D97-AF65-F5344CB8AC3E}">
        <p14:creationId xmlns:p14="http://schemas.microsoft.com/office/powerpoint/2010/main" val="9536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B093CEA-E6F7-43E8-A70E-62714650A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3714F28-2D03-4FC5-9585-514F12D68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D021465A-95C2-446F-9BF5-13F4E69014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2D6013-7FAA-48EB-A5EC-A4345D955DAA}" type="slidenum">
              <a:rPr lang="en-US" altLang="en-US"/>
              <a:pPr>
                <a:spcBef>
                  <a:spcPct val="0"/>
                </a:spcBef>
              </a:pPr>
              <a:t>6</a:t>
            </a:fld>
            <a:endParaRPr lang="en-US" altLang="en-US"/>
          </a:p>
        </p:txBody>
      </p:sp>
    </p:spTree>
    <p:extLst>
      <p:ext uri="{BB962C8B-B14F-4D97-AF65-F5344CB8AC3E}">
        <p14:creationId xmlns:p14="http://schemas.microsoft.com/office/powerpoint/2010/main" val="258283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4D8322A-13AA-4637-AB23-6473290D8C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829259B-D671-419B-86D0-E838710FB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48F3CDBB-DB9A-4FDF-B136-0908B40C19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28F03C-6929-4910-9127-7F191FA21D67}" type="slidenum">
              <a:rPr lang="en-US" altLang="en-US"/>
              <a:pPr>
                <a:spcBef>
                  <a:spcPct val="0"/>
                </a:spcBef>
              </a:pPr>
              <a:t>7</a:t>
            </a:fld>
            <a:endParaRPr lang="en-US" altLang="en-US"/>
          </a:p>
        </p:txBody>
      </p:sp>
    </p:spTree>
    <p:extLst>
      <p:ext uri="{BB962C8B-B14F-4D97-AF65-F5344CB8AC3E}">
        <p14:creationId xmlns:p14="http://schemas.microsoft.com/office/powerpoint/2010/main" val="407049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76D6704-7BC1-47FA-91E5-D32A153419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74CD695-3A09-46D2-8617-691C33B95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8E7215A2-6812-42ED-BBFB-FF95A9151D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A20176-8954-45FE-A315-BFE635CCA97C}" type="slidenum">
              <a:rPr lang="en-US" altLang="en-US"/>
              <a:pPr>
                <a:spcBef>
                  <a:spcPct val="0"/>
                </a:spcBef>
              </a:pPr>
              <a:t>8</a:t>
            </a:fld>
            <a:endParaRPr lang="en-US" altLang="en-US"/>
          </a:p>
        </p:txBody>
      </p:sp>
    </p:spTree>
    <p:extLst>
      <p:ext uri="{BB962C8B-B14F-4D97-AF65-F5344CB8AC3E}">
        <p14:creationId xmlns:p14="http://schemas.microsoft.com/office/powerpoint/2010/main" val="279401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EB8A5B9-7E8F-4F48-980D-86BAE12F72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AA581D9-4980-4AFA-9702-4BF16A51F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5EDBE458-B7B9-4857-9172-3BF73CC874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7DEC62-A0E5-4082-88A5-E3645F219DF6}" type="slidenum">
              <a:rPr lang="en-US" altLang="en-US"/>
              <a:pPr>
                <a:spcBef>
                  <a:spcPct val="0"/>
                </a:spcBef>
              </a:pPr>
              <a:t>9</a:t>
            </a:fld>
            <a:endParaRPr lang="en-US" altLang="en-US"/>
          </a:p>
        </p:txBody>
      </p:sp>
    </p:spTree>
    <p:extLst>
      <p:ext uri="{BB962C8B-B14F-4D97-AF65-F5344CB8AC3E}">
        <p14:creationId xmlns:p14="http://schemas.microsoft.com/office/powerpoint/2010/main" val="296589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7A53EE0-8B93-493F-842A-045A0D3A01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3A4027F-FF7F-4583-A780-CBDF58DB16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7C298386-7079-4CA3-8E83-45BA3F446B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4983B-B116-49D2-A1F7-C6C71155D747}" type="slidenum">
              <a:rPr lang="en-US" altLang="en-US"/>
              <a:pPr>
                <a:spcBef>
                  <a:spcPct val="0"/>
                </a:spcBef>
              </a:pPr>
              <a:t>10</a:t>
            </a:fld>
            <a:endParaRPr lang="en-US" altLang="en-US"/>
          </a:p>
        </p:txBody>
      </p:sp>
    </p:spTree>
    <p:extLst>
      <p:ext uri="{BB962C8B-B14F-4D97-AF65-F5344CB8AC3E}">
        <p14:creationId xmlns:p14="http://schemas.microsoft.com/office/powerpoint/2010/main" val="288027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VoT@sc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2.ed.gov/policy/highered/reg/hearulemaking/2009/integrity-qa.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8DF0-BDBA-412E-B971-14FDD51A528E}"/>
              </a:ext>
            </a:extLst>
          </p:cNvPr>
          <p:cNvSpPr>
            <a:spLocks noGrp="1"/>
          </p:cNvSpPr>
          <p:nvPr>
            <p:ph type="ctrTitle"/>
          </p:nvPr>
        </p:nvSpPr>
        <p:spPr/>
        <p:txBody>
          <a:bodyPr/>
          <a:lstStyle/>
          <a:p>
            <a:r>
              <a:rPr lang="en-US" dirty="0"/>
              <a:t>Satisfactory Academic Progress</a:t>
            </a:r>
          </a:p>
        </p:txBody>
      </p:sp>
      <p:sp>
        <p:nvSpPr>
          <p:cNvPr id="3" name="Subtitle 2">
            <a:extLst>
              <a:ext uri="{FF2B5EF4-FFF2-40B4-BE49-F238E27FC236}">
                <a16:creationId xmlns:a16="http://schemas.microsoft.com/office/drawing/2014/main" id="{C979C10D-FDD7-4CCC-A02F-F2DB7988C153}"/>
              </a:ext>
            </a:extLst>
          </p:cNvPr>
          <p:cNvSpPr>
            <a:spLocks noGrp="1"/>
          </p:cNvSpPr>
          <p:nvPr>
            <p:ph type="subTitle" idx="1"/>
          </p:nvPr>
        </p:nvSpPr>
        <p:spPr/>
        <p:txBody>
          <a:bodyPr/>
          <a:lstStyle/>
          <a:p>
            <a:r>
              <a:rPr lang="en-US" dirty="0"/>
              <a:t>Region 1 Workshop</a:t>
            </a:r>
          </a:p>
          <a:p>
            <a:r>
              <a:rPr lang="en-US" dirty="0"/>
              <a:t>Thomas Vo</a:t>
            </a:r>
          </a:p>
          <a:p>
            <a:r>
              <a:rPr lang="en-US" dirty="0">
                <a:hlinkClick r:id="rId2"/>
              </a:rPr>
              <a:t>VoT@scf.edu</a:t>
            </a:r>
            <a:endParaRPr lang="en-US" dirty="0"/>
          </a:p>
          <a:p>
            <a:r>
              <a:rPr lang="en-US" dirty="0"/>
              <a:t>941-752-5434</a:t>
            </a:r>
          </a:p>
        </p:txBody>
      </p:sp>
      <p:pic>
        <p:nvPicPr>
          <p:cNvPr id="5" name="Picture 4">
            <a:extLst>
              <a:ext uri="{FF2B5EF4-FFF2-40B4-BE49-F238E27FC236}">
                <a16:creationId xmlns:a16="http://schemas.microsoft.com/office/drawing/2014/main" id="{925D2586-2680-4B64-8BB5-B2109D031954}"/>
              </a:ext>
            </a:extLst>
          </p:cNvPr>
          <p:cNvPicPr>
            <a:picLocks noChangeAspect="1"/>
          </p:cNvPicPr>
          <p:nvPr/>
        </p:nvPicPr>
        <p:blipFill>
          <a:blip r:embed="rId3"/>
          <a:stretch>
            <a:fillRect/>
          </a:stretch>
        </p:blipFill>
        <p:spPr>
          <a:xfrm>
            <a:off x="3554505" y="0"/>
            <a:ext cx="5486400" cy="1828800"/>
          </a:xfrm>
          <a:prstGeom prst="rect">
            <a:avLst/>
          </a:prstGeom>
        </p:spPr>
      </p:pic>
    </p:spTree>
    <p:extLst>
      <p:ext uri="{BB962C8B-B14F-4D97-AF65-F5344CB8AC3E}">
        <p14:creationId xmlns:p14="http://schemas.microsoft.com/office/powerpoint/2010/main" val="29515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A334C50-F7BC-44DB-8048-61CA327316BA}"/>
              </a:ext>
            </a:extLst>
          </p:cNvPr>
          <p:cNvSpPr>
            <a:spLocks noGrp="1"/>
          </p:cNvSpPr>
          <p:nvPr>
            <p:ph type="title"/>
          </p:nvPr>
        </p:nvSpPr>
        <p:spPr bwMode="auto">
          <a:xfrm>
            <a:off x="613833" y="414867"/>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sz="4267" dirty="0">
                <a:latin typeface="Arial" charset="0"/>
                <a:cs typeface="Times New Roman" pitchFamily="18" charset="0"/>
              </a:rPr>
              <a:t>Policy Q &amp; A – Non-Accepted Credits</a:t>
            </a:r>
            <a:endParaRPr lang="en-US" altLang="en-US" sz="4267" dirty="0">
              <a:latin typeface="Arial" charset="0"/>
              <a:cs typeface="Arial" charset="0"/>
            </a:endParaRPr>
          </a:p>
        </p:txBody>
      </p:sp>
      <p:sp>
        <p:nvSpPr>
          <p:cNvPr id="16387" name="Content Placeholder 2">
            <a:extLst>
              <a:ext uri="{FF2B5EF4-FFF2-40B4-BE49-F238E27FC236}">
                <a16:creationId xmlns:a16="http://schemas.microsoft.com/office/drawing/2014/main" id="{756F2773-B4A9-4597-BC84-8736A61AD36D}"/>
              </a:ext>
            </a:extLst>
          </p:cNvPr>
          <p:cNvSpPr>
            <a:spLocks noGrp="1"/>
          </p:cNvSpPr>
          <p:nvPr>
            <p:ph idx="1"/>
          </p:nvPr>
        </p:nvSpPr>
        <p:spPr bwMode="auto">
          <a:xfrm>
            <a:off x="203201" y="1062567"/>
            <a:ext cx="11815233" cy="47582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SAP-Q6: SAP regulations require credit-hours accepted toward student’s program count as both attempted and completed when calculating pace for SAP.  Can an institution’s policy include </a:t>
            </a:r>
            <a:r>
              <a:rPr lang="en-US" altLang="en-US" i="1" dirty="0">
                <a:solidFill>
                  <a:schemeClr val="tx1">
                    <a:lumMod val="65000"/>
                    <a:lumOff val="35000"/>
                  </a:schemeClr>
                </a:solidFill>
                <a:latin typeface="Arial" charset="0"/>
                <a:cs typeface="Times New Roman" pitchFamily="18" charset="0"/>
              </a:rPr>
              <a:t>non-accepted credits </a:t>
            </a:r>
            <a:r>
              <a:rPr lang="en-US" altLang="en-US" dirty="0">
                <a:solidFill>
                  <a:schemeClr val="tx1">
                    <a:lumMod val="65000"/>
                    <a:lumOff val="35000"/>
                  </a:schemeClr>
                </a:solidFill>
                <a:latin typeface="Arial" charset="0"/>
                <a:cs typeface="Times New Roman" pitchFamily="18" charset="0"/>
              </a:rPr>
              <a:t>as attempted credits for purposes of these calculations?</a:t>
            </a:r>
          </a:p>
          <a:p>
            <a:pPr>
              <a:buFontTx/>
              <a:buNone/>
              <a:defRPr/>
            </a:pPr>
            <a:endParaRPr lang="en-US" altLang="en-US" sz="1333"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SAP-A6: Yes. The treatment of these credits would be up to the institution. The SAP regulations do not address non-accepted credits.</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May refer to transfer credits or credits earned in other academic programs at your school</a:t>
            </a:r>
          </a:p>
        </p:txBody>
      </p:sp>
      <p:sp>
        <p:nvSpPr>
          <p:cNvPr id="24580" name="Slide Number Placeholder 4">
            <a:extLst>
              <a:ext uri="{FF2B5EF4-FFF2-40B4-BE49-F238E27FC236}">
                <a16:creationId xmlns:a16="http://schemas.microsoft.com/office/drawing/2014/main" id="{5653C863-E30D-4F31-BDBF-698CB8BAEEA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569656-E83C-41EA-A8A5-E3E398BD9788}" type="slidenum">
              <a:rPr lang="en-US" altLang="en-US">
                <a:solidFill>
                  <a:srgbClr val="F2F2F2"/>
                </a:solidFill>
                <a:latin typeface="Arial" panose="020B0604020202020204" pitchFamily="34" charset="0"/>
              </a:rPr>
              <a:pPr/>
              <a:t>10</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418499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B352A49-439A-478A-8C6D-E363C3D21EF0}"/>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Qualitative Measure</a:t>
            </a:r>
          </a:p>
        </p:txBody>
      </p:sp>
      <p:sp>
        <p:nvSpPr>
          <p:cNvPr id="8195" name="Content Placeholder 2">
            <a:extLst>
              <a:ext uri="{FF2B5EF4-FFF2-40B4-BE49-F238E27FC236}">
                <a16:creationId xmlns:a16="http://schemas.microsoft.com/office/drawing/2014/main" id="{22E59CEB-6172-4F0D-BFCB-C29641397F6B}"/>
              </a:ext>
            </a:extLst>
          </p:cNvPr>
          <p:cNvSpPr>
            <a:spLocks noGrp="1"/>
          </p:cNvSpPr>
          <p:nvPr>
            <p:ph idx="1"/>
          </p:nvPr>
        </p:nvSpPr>
        <p:spPr bwMode="auto">
          <a:xfrm>
            <a:off x="406400" y="1062568"/>
            <a:ext cx="10972800" cy="47032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marL="0" indent="0">
              <a:lnSpc>
                <a:spcPct val="135000"/>
              </a:lnSpc>
              <a:buNone/>
              <a:defRPr/>
            </a:pPr>
            <a:r>
              <a:rPr lang="en-US" u="sng" dirty="0">
                <a:solidFill>
                  <a:schemeClr val="tx1">
                    <a:lumMod val="65000"/>
                    <a:lumOff val="35000"/>
                  </a:schemeClr>
                </a:solidFill>
                <a:cs typeface="Arial" pitchFamily="34" charset="0"/>
              </a:rPr>
              <a:t>Definition: </a:t>
            </a:r>
            <a:r>
              <a:rPr lang="en-US" dirty="0">
                <a:solidFill>
                  <a:schemeClr val="tx1">
                    <a:lumMod val="65000"/>
                    <a:lumOff val="35000"/>
                  </a:schemeClr>
                </a:solidFill>
                <a:cs typeface="Arial" pitchFamily="34" charset="0"/>
              </a:rPr>
              <a:t>To access quality of academic work using standards measureable against a norm</a:t>
            </a:r>
          </a:p>
          <a:p>
            <a:pPr lvl="1">
              <a:lnSpc>
                <a:spcPct val="135000"/>
              </a:lnSpc>
              <a:buClr>
                <a:schemeClr val="tx1"/>
              </a:buClr>
              <a:defRPr/>
            </a:pPr>
            <a:r>
              <a:rPr lang="en-US" dirty="0">
                <a:solidFill>
                  <a:schemeClr val="tx1">
                    <a:lumMod val="65000"/>
                    <a:lumOff val="35000"/>
                  </a:schemeClr>
                </a:solidFill>
                <a:cs typeface="Arial" pitchFamily="34" charset="0"/>
              </a:rPr>
              <a:t>Grades; work projects; etc.</a:t>
            </a:r>
          </a:p>
          <a:p>
            <a:pPr>
              <a:buClr>
                <a:schemeClr val="tx1"/>
              </a:buClr>
              <a:buFont typeface="Arial" charset="0"/>
              <a:buChar char="•"/>
              <a:defRPr/>
            </a:pPr>
            <a:r>
              <a:rPr lang="en-US" dirty="0">
                <a:solidFill>
                  <a:schemeClr val="tx1">
                    <a:lumMod val="65000"/>
                    <a:lumOff val="35000"/>
                  </a:schemeClr>
                </a:solidFill>
                <a:cs typeface="Arial" pitchFamily="34" charset="0"/>
              </a:rPr>
              <a:t>Must be </a:t>
            </a:r>
            <a:r>
              <a:rPr lang="en-US" u="sng" dirty="0">
                <a:solidFill>
                  <a:schemeClr val="tx1">
                    <a:lumMod val="65000"/>
                    <a:lumOff val="35000"/>
                  </a:schemeClr>
                </a:solidFill>
                <a:cs typeface="Arial" pitchFamily="34" charset="0"/>
              </a:rPr>
              <a:t>cumulative</a:t>
            </a:r>
          </a:p>
          <a:p>
            <a:pPr>
              <a:buClr>
                <a:schemeClr val="tx1"/>
              </a:buClr>
              <a:buFont typeface="Arial" charset="0"/>
              <a:buChar char="•"/>
              <a:defRPr/>
            </a:pPr>
            <a:r>
              <a:rPr lang="en-US" dirty="0">
                <a:solidFill>
                  <a:schemeClr val="tx1">
                    <a:lumMod val="65000"/>
                    <a:lumOff val="35000"/>
                  </a:schemeClr>
                </a:solidFill>
                <a:cs typeface="Arial" pitchFamily="34" charset="0"/>
              </a:rPr>
              <a:t>May use a graduated or fixed standard</a:t>
            </a:r>
          </a:p>
          <a:p>
            <a:pPr>
              <a:buClr>
                <a:schemeClr val="tx1"/>
              </a:buClr>
              <a:buFont typeface="Arial" charset="0"/>
              <a:buChar char="•"/>
              <a:defRPr/>
            </a:pPr>
            <a:r>
              <a:rPr lang="en-US" dirty="0">
                <a:solidFill>
                  <a:schemeClr val="tx1">
                    <a:lumMod val="65000"/>
                    <a:lumOff val="35000"/>
                  </a:schemeClr>
                </a:solidFill>
                <a:cs typeface="Arial" pitchFamily="34" charset="0"/>
              </a:rPr>
              <a:t>Can be more restrictive and have payment period measurements in addition to cumulative measures </a:t>
            </a:r>
          </a:p>
          <a:p>
            <a:pPr lvl="1">
              <a:buClr>
                <a:schemeClr val="tx1"/>
              </a:buClr>
              <a:defRPr/>
            </a:pPr>
            <a:r>
              <a:rPr lang="en-US" dirty="0">
                <a:solidFill>
                  <a:schemeClr val="tx1">
                    <a:lumMod val="65000"/>
                    <a:lumOff val="35000"/>
                  </a:schemeClr>
                </a:solidFill>
                <a:cs typeface="Arial" pitchFamily="34" charset="0"/>
              </a:rPr>
              <a:t>Could have an overall cumulative program or school GPA and a semester GPA requirement</a:t>
            </a:r>
          </a:p>
        </p:txBody>
      </p:sp>
      <p:sp>
        <p:nvSpPr>
          <p:cNvPr id="26628" name="Slide Number Placeholder 4">
            <a:extLst>
              <a:ext uri="{FF2B5EF4-FFF2-40B4-BE49-F238E27FC236}">
                <a16:creationId xmlns:a16="http://schemas.microsoft.com/office/drawing/2014/main" id="{CCEB27FC-CBA3-42D2-B3DB-0A82F0E63CD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24E5C27-F072-494F-BA23-419CC63B75AD}" type="slidenum">
              <a:rPr lang="en-US" altLang="en-US">
                <a:solidFill>
                  <a:srgbClr val="F2F2F2"/>
                </a:solidFill>
                <a:latin typeface="Arial" panose="020B0604020202020204" pitchFamily="34" charset="0"/>
              </a:rPr>
              <a:pPr/>
              <a:t>11</a:t>
            </a:fld>
            <a:endParaRPr lang="en-US" altLang="en-US">
              <a:solidFill>
                <a:srgbClr val="F2F2F2"/>
              </a:solidFill>
              <a:latin typeface="Arial" panose="020B0604020202020204" pitchFamily="34" charset="0"/>
            </a:endParaRPr>
          </a:p>
        </p:txBody>
      </p:sp>
      <p:pic>
        <p:nvPicPr>
          <p:cNvPr id="16389" name="Picture 5" descr="C:\Users\David.Bartnicki\AppData\Local\Microsoft\Windows\Temporary Internet Files\Content.IE5\KQ52D1GE\MP900399577[1].jpg">
            <a:extLst>
              <a:ext uri="{FF2B5EF4-FFF2-40B4-BE49-F238E27FC236}">
                <a16:creationId xmlns:a16="http://schemas.microsoft.com/office/drawing/2014/main" id="{C148443D-E2F7-42B5-95DE-E527F9C2D6BF}"/>
              </a:ext>
            </a:extLst>
          </p:cNvPr>
          <p:cNvPicPr>
            <a:picLocks noChangeAspect="1" noChangeArrowheads="1"/>
          </p:cNvPicPr>
          <p:nvPr/>
        </p:nvPicPr>
        <p:blipFill>
          <a:blip r:embed="rId3"/>
          <a:srcRect/>
          <a:stretch>
            <a:fillRect/>
          </a:stretch>
        </p:blipFill>
        <p:spPr bwMode="auto">
          <a:xfrm>
            <a:off x="9753601" y="2057401"/>
            <a:ext cx="2044700" cy="191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4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5D7CEB-0CBD-4705-A290-C2A4F7B17F12}"/>
              </a:ext>
            </a:extLst>
          </p:cNvPr>
          <p:cNvSpPr>
            <a:spLocks noGrp="1"/>
          </p:cNvSpPr>
          <p:nvPr>
            <p:ph type="title"/>
          </p:nvPr>
        </p:nvSpPr>
        <p:spPr bwMode="auto">
          <a:xfrm>
            <a:off x="508000" y="1778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Policy Q &amp; A - Remedial</a:t>
            </a:r>
            <a:endParaRPr lang="en-US" altLang="en-US" dirty="0">
              <a:latin typeface="Arial" charset="0"/>
              <a:cs typeface="Arial" charset="0"/>
            </a:endParaRPr>
          </a:p>
        </p:txBody>
      </p:sp>
      <p:sp>
        <p:nvSpPr>
          <p:cNvPr id="17411" name="Content Placeholder 2">
            <a:extLst>
              <a:ext uri="{FF2B5EF4-FFF2-40B4-BE49-F238E27FC236}">
                <a16:creationId xmlns:a16="http://schemas.microsoft.com/office/drawing/2014/main" id="{F9B5B130-4D27-4AA4-A9BD-A833A29DEB3B}"/>
              </a:ext>
            </a:extLst>
          </p:cNvPr>
          <p:cNvSpPr>
            <a:spLocks noGrp="1"/>
          </p:cNvSpPr>
          <p:nvPr>
            <p:ph idx="1"/>
          </p:nvPr>
        </p:nvSpPr>
        <p:spPr bwMode="auto">
          <a:xfrm>
            <a:off x="0" y="1092201"/>
            <a:ext cx="121920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SAP-Q3: How are remedial courses treated for SAP purposes?</a:t>
            </a:r>
          </a:p>
          <a:p>
            <a:pPr>
              <a:buFont typeface="Arial" charset="0"/>
              <a:buChar char="•"/>
              <a:defRPr/>
            </a:pPr>
            <a:r>
              <a:rPr lang="en-US" altLang="en-US" dirty="0">
                <a:solidFill>
                  <a:schemeClr val="tx1">
                    <a:lumMod val="65000"/>
                    <a:lumOff val="35000"/>
                  </a:schemeClr>
                </a:solidFill>
                <a:latin typeface="Arial" charset="0"/>
                <a:cs typeface="Times New Roman" pitchFamily="18" charset="0"/>
              </a:rPr>
              <a:t>SAP-A3: The institution's SAP policy should describe how remedial courses are treated. An institution </a:t>
            </a:r>
            <a:r>
              <a:rPr lang="en-US" altLang="en-US" u="sng" dirty="0">
                <a:solidFill>
                  <a:schemeClr val="tx1">
                    <a:lumMod val="65000"/>
                    <a:lumOff val="35000"/>
                  </a:schemeClr>
                </a:solidFill>
                <a:latin typeface="Arial" charset="0"/>
                <a:cs typeface="Times New Roman" pitchFamily="18" charset="0"/>
              </a:rPr>
              <a:t>may, but is not required to, include remedial coursework in determining pace</a:t>
            </a:r>
            <a:r>
              <a:rPr lang="en-US" altLang="en-US" dirty="0">
                <a:solidFill>
                  <a:schemeClr val="tx1">
                    <a:lumMod val="65000"/>
                    <a:lumOff val="35000"/>
                  </a:schemeClr>
                </a:solidFill>
                <a:latin typeface="Arial" charset="0"/>
                <a:cs typeface="Times New Roman" pitchFamily="18" charset="0"/>
              </a:rPr>
              <a:t>. However, the school </a:t>
            </a:r>
            <a:r>
              <a:rPr lang="en-US" altLang="en-US" u="sng" dirty="0">
                <a:solidFill>
                  <a:schemeClr val="tx1">
                    <a:lumMod val="65000"/>
                    <a:lumOff val="35000"/>
                  </a:schemeClr>
                </a:solidFill>
                <a:latin typeface="Arial" charset="0"/>
                <a:cs typeface="Times New Roman" pitchFamily="18" charset="0"/>
              </a:rPr>
              <a:t>must evaluate remedial coursework under the qualitative factor</a:t>
            </a:r>
            <a:r>
              <a:rPr lang="en-US" altLang="en-US" dirty="0">
                <a:solidFill>
                  <a:schemeClr val="tx1">
                    <a:lumMod val="65000"/>
                    <a:lumOff val="35000"/>
                  </a:schemeClr>
                </a:solidFill>
                <a:latin typeface="Arial" charset="0"/>
                <a:cs typeface="Times New Roman" pitchFamily="18" charset="0"/>
              </a:rPr>
              <a:t>, though it does not have to be part of the GPA.  If not part of the GPA, the school must have some other measurement process to evaluate remedial coursework (passing courses, meeting course requirements, etc.).</a:t>
            </a:r>
          </a:p>
        </p:txBody>
      </p:sp>
      <p:sp>
        <p:nvSpPr>
          <p:cNvPr id="28676" name="Slide Number Placeholder 4">
            <a:extLst>
              <a:ext uri="{FF2B5EF4-FFF2-40B4-BE49-F238E27FC236}">
                <a16:creationId xmlns:a16="http://schemas.microsoft.com/office/drawing/2014/main" id="{9CF3148B-CC71-49DD-A7CE-CB636B67DF8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D9D92E-5892-47D1-952A-A0FDF29D737A}" type="slidenum">
              <a:rPr lang="en-US" altLang="en-US">
                <a:solidFill>
                  <a:srgbClr val="F2F2F2"/>
                </a:solidFill>
                <a:latin typeface="Arial" panose="020B0604020202020204" pitchFamily="34" charset="0"/>
              </a:rPr>
              <a:pPr/>
              <a:t>12</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298154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7AAA18E-FC0D-465D-AE35-D6B2F02BEC2E}"/>
              </a:ext>
            </a:extLst>
          </p:cNvPr>
          <p:cNvSpPr>
            <a:spLocks noGrp="1"/>
          </p:cNvSpPr>
          <p:nvPr>
            <p:ph type="title"/>
          </p:nvPr>
        </p:nvSpPr>
        <p:spPr bwMode="auto">
          <a:xfrm>
            <a:off x="6138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Quantitative Measure</a:t>
            </a:r>
          </a:p>
        </p:txBody>
      </p:sp>
      <p:sp>
        <p:nvSpPr>
          <p:cNvPr id="8195" name="Content Placeholder 2">
            <a:extLst>
              <a:ext uri="{FF2B5EF4-FFF2-40B4-BE49-F238E27FC236}">
                <a16:creationId xmlns:a16="http://schemas.microsoft.com/office/drawing/2014/main" id="{95DF9EFC-F315-4479-8CCE-27CE99D7CEDF}"/>
              </a:ext>
            </a:extLst>
          </p:cNvPr>
          <p:cNvSpPr>
            <a:spLocks noGrp="1"/>
          </p:cNvSpPr>
          <p:nvPr>
            <p:ph idx="1"/>
          </p:nvPr>
        </p:nvSpPr>
        <p:spPr bwMode="auto">
          <a:xfrm>
            <a:off x="203200" y="1092201"/>
            <a:ext cx="11480800" cy="48048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marL="0" indent="0">
              <a:buNone/>
              <a:defRPr/>
            </a:pPr>
            <a:r>
              <a:rPr lang="en-US" u="sng" dirty="0">
                <a:solidFill>
                  <a:schemeClr val="tx1">
                    <a:lumMod val="65000"/>
                    <a:lumOff val="35000"/>
                  </a:schemeClr>
                </a:solidFill>
                <a:cs typeface="Arial" pitchFamily="34" charset="0"/>
              </a:rPr>
              <a:t>Definition: </a:t>
            </a:r>
            <a:r>
              <a:rPr lang="en-US" dirty="0">
                <a:solidFill>
                  <a:schemeClr val="tx1">
                    <a:lumMod val="65000"/>
                    <a:lumOff val="35000"/>
                  </a:schemeClr>
                </a:solidFill>
                <a:cs typeface="Arial" pitchFamily="34" charset="0"/>
              </a:rPr>
              <a:t> To measure progress toward program completion</a:t>
            </a:r>
          </a:p>
          <a:p>
            <a:pPr>
              <a:buClr>
                <a:schemeClr val="tx1"/>
              </a:buClr>
              <a:buFont typeface="Arial" charset="0"/>
              <a:buChar char="•"/>
              <a:defRPr/>
            </a:pPr>
            <a:r>
              <a:rPr lang="en-US" dirty="0">
                <a:solidFill>
                  <a:schemeClr val="tx1">
                    <a:lumMod val="65000"/>
                    <a:lumOff val="35000"/>
                  </a:schemeClr>
                </a:solidFill>
                <a:cs typeface="Arial" pitchFamily="34" charset="0"/>
              </a:rPr>
              <a:t>Must be </a:t>
            </a:r>
            <a:r>
              <a:rPr lang="en-US" u="sng" dirty="0">
                <a:solidFill>
                  <a:schemeClr val="tx1">
                    <a:lumMod val="65000"/>
                    <a:lumOff val="35000"/>
                  </a:schemeClr>
                </a:solidFill>
                <a:cs typeface="Arial" pitchFamily="34" charset="0"/>
              </a:rPr>
              <a:t>cumulative</a:t>
            </a:r>
          </a:p>
          <a:p>
            <a:pPr>
              <a:buClr>
                <a:schemeClr val="tx1"/>
              </a:buClr>
              <a:buFont typeface="Arial" charset="0"/>
              <a:buChar char="•"/>
              <a:defRPr/>
            </a:pPr>
            <a:r>
              <a:rPr lang="en-US" dirty="0">
                <a:solidFill>
                  <a:schemeClr val="tx1">
                    <a:lumMod val="65000"/>
                    <a:lumOff val="35000"/>
                  </a:schemeClr>
                </a:solidFill>
                <a:cs typeface="Arial" pitchFamily="34" charset="0"/>
              </a:rPr>
              <a:t>May use a graduated or fixed standard</a:t>
            </a:r>
          </a:p>
          <a:p>
            <a:pPr>
              <a:buClr>
                <a:schemeClr val="tx1"/>
              </a:buClr>
              <a:buFont typeface="Arial" charset="0"/>
              <a:buChar char="•"/>
              <a:defRPr/>
            </a:pPr>
            <a:r>
              <a:rPr lang="en-US" dirty="0">
                <a:solidFill>
                  <a:schemeClr val="tx1">
                    <a:lumMod val="65000"/>
                    <a:lumOff val="35000"/>
                  </a:schemeClr>
                </a:solidFill>
                <a:cs typeface="Arial" pitchFamily="34" charset="0"/>
              </a:rPr>
              <a:t>Can be more restrictive and have payment period measurements in addition to cumulative measures </a:t>
            </a:r>
          </a:p>
          <a:p>
            <a:pPr lvl="1">
              <a:buClr>
                <a:schemeClr val="tx1"/>
              </a:buClr>
              <a:defRPr/>
            </a:pPr>
            <a:r>
              <a:rPr lang="en-US" sz="3200" dirty="0">
                <a:solidFill>
                  <a:schemeClr val="tx1">
                    <a:lumMod val="65000"/>
                    <a:lumOff val="35000"/>
                  </a:schemeClr>
                </a:solidFill>
                <a:cs typeface="Arial" pitchFamily="34" charset="0"/>
              </a:rPr>
              <a:t>Could have an overall cumulative completion pace and a semester completion requirement</a:t>
            </a:r>
          </a:p>
        </p:txBody>
      </p:sp>
      <p:sp>
        <p:nvSpPr>
          <p:cNvPr id="30724" name="Slide Number Placeholder 4">
            <a:extLst>
              <a:ext uri="{FF2B5EF4-FFF2-40B4-BE49-F238E27FC236}">
                <a16:creationId xmlns:a16="http://schemas.microsoft.com/office/drawing/2014/main" id="{0B4DACAB-3C36-4160-AF5D-442F1ACB98F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ECA533-55D0-4AC1-808B-7F9F864DF07D}" type="slidenum">
              <a:rPr lang="en-US" altLang="en-US">
                <a:solidFill>
                  <a:srgbClr val="F2F2F2"/>
                </a:solidFill>
                <a:latin typeface="Arial" panose="020B0604020202020204" pitchFamily="34" charset="0"/>
              </a:rPr>
              <a:pPr/>
              <a:t>13</a:t>
            </a:fld>
            <a:endParaRPr lang="en-US" altLang="en-US">
              <a:solidFill>
                <a:srgbClr val="F2F2F2"/>
              </a:solidFill>
              <a:latin typeface="Arial" panose="020B0604020202020204" pitchFamily="34" charset="0"/>
            </a:endParaRPr>
          </a:p>
        </p:txBody>
      </p:sp>
      <p:pic>
        <p:nvPicPr>
          <p:cNvPr id="30725" name="Picture 5" descr="C:\Users\David.Bartnicki\AppData\Local\Microsoft\Windows\Temporary Internet Files\Content.IE5\AOZ39UDO\MC900433845[1].png">
            <a:extLst>
              <a:ext uri="{FF2B5EF4-FFF2-40B4-BE49-F238E27FC236}">
                <a16:creationId xmlns:a16="http://schemas.microsoft.com/office/drawing/2014/main" id="{7428996A-0613-44F6-A23F-79FB2D745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397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21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FF600AF-77A4-412D-A657-CC44881CDF9C}"/>
              </a:ext>
            </a:extLst>
          </p:cNvPr>
          <p:cNvSpPr>
            <a:spLocks noGrp="1"/>
          </p:cNvSpPr>
          <p:nvPr>
            <p:ph type="title"/>
          </p:nvPr>
        </p:nvSpPr>
        <p:spPr bwMode="auto">
          <a:xfrm>
            <a:off x="613833" y="177801"/>
            <a:ext cx="11404600" cy="8847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Quantitative Measure</a:t>
            </a:r>
            <a:endParaRPr lang="en-US" altLang="en-US" dirty="0">
              <a:latin typeface="Arial" charset="0"/>
              <a:cs typeface="Arial" charset="0"/>
            </a:endParaRPr>
          </a:p>
        </p:txBody>
      </p:sp>
      <p:sp>
        <p:nvSpPr>
          <p:cNvPr id="21507" name="Content Placeholder 2">
            <a:extLst>
              <a:ext uri="{FF2B5EF4-FFF2-40B4-BE49-F238E27FC236}">
                <a16:creationId xmlns:a16="http://schemas.microsoft.com/office/drawing/2014/main" id="{F2ED8B6D-F819-481C-B652-3D39B7426188}"/>
              </a:ext>
            </a:extLst>
          </p:cNvPr>
          <p:cNvSpPr>
            <a:spLocks noGrp="1"/>
          </p:cNvSpPr>
          <p:nvPr>
            <p:ph idx="1"/>
          </p:nvPr>
        </p:nvSpPr>
        <p:spPr bwMode="auto">
          <a:xfrm>
            <a:off x="304800" y="1062567"/>
            <a:ext cx="11379200" cy="48344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Pace of progression required to make sure student completes within maximum timeframe</a:t>
            </a:r>
          </a:p>
          <a:p>
            <a:pPr>
              <a:buFont typeface="Arial" charset="0"/>
              <a:buChar char="•"/>
              <a:defRPr/>
            </a:pPr>
            <a:r>
              <a:rPr lang="en-US" altLang="en-US" dirty="0">
                <a:solidFill>
                  <a:schemeClr val="tx1">
                    <a:lumMod val="65000"/>
                    <a:lumOff val="35000"/>
                  </a:schemeClr>
                </a:solidFill>
                <a:latin typeface="Arial" charset="0"/>
                <a:cs typeface="Times New Roman" pitchFamily="18" charset="0"/>
              </a:rPr>
              <a:t>Calculate the pace at which the student is progressing by </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Dividing the cumulative number of hours the student has successfully completed by the cumulative number of hours the student has attempted:</a:t>
            </a:r>
          </a:p>
          <a:p>
            <a:pPr algn="ctr">
              <a:buFont typeface="Arial" charset="0"/>
              <a:buChar char="•"/>
              <a:defRPr/>
            </a:pPr>
            <a:r>
              <a:rPr lang="en-US" altLang="en-US" sz="2667" u="sng" dirty="0">
                <a:solidFill>
                  <a:schemeClr val="tx1">
                    <a:lumMod val="65000"/>
                    <a:lumOff val="35000"/>
                  </a:schemeClr>
                </a:solidFill>
                <a:latin typeface="Arial" charset="0"/>
                <a:cs typeface="Arial" charset="0"/>
              </a:rPr>
              <a:t>Cumulative hours completed</a:t>
            </a:r>
          </a:p>
          <a:p>
            <a:pPr algn="ctr">
              <a:buFont typeface="Arial" charset="0"/>
              <a:buChar char="•"/>
              <a:defRPr/>
            </a:pPr>
            <a:r>
              <a:rPr lang="en-US" altLang="en-US" sz="2667" dirty="0">
                <a:solidFill>
                  <a:schemeClr val="tx1">
                    <a:lumMod val="65000"/>
                    <a:lumOff val="35000"/>
                  </a:schemeClr>
                </a:solidFill>
                <a:latin typeface="Arial" charset="0"/>
                <a:cs typeface="Arial" charset="0"/>
              </a:rPr>
              <a:t>Cumulative hours attempted</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For clock-hours you are evaluating cumulative clock- hours required to complete as expressed in calendar time</a:t>
            </a:r>
          </a:p>
        </p:txBody>
      </p:sp>
      <p:sp>
        <p:nvSpPr>
          <p:cNvPr id="32772" name="Slide Number Placeholder 4">
            <a:extLst>
              <a:ext uri="{FF2B5EF4-FFF2-40B4-BE49-F238E27FC236}">
                <a16:creationId xmlns:a16="http://schemas.microsoft.com/office/drawing/2014/main" id="{7E8B933A-6E07-4B9E-BADF-CF18841C641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AEA45F-3BA9-43E3-AF67-B94F6B4F378D}" type="slidenum">
              <a:rPr lang="en-US" altLang="en-US">
                <a:solidFill>
                  <a:srgbClr val="F2F2F2"/>
                </a:solidFill>
                <a:latin typeface="Arial" panose="020B0604020202020204" pitchFamily="34" charset="0"/>
              </a:rPr>
              <a:pPr/>
              <a:t>14</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124473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A569F43-E4AC-47C6-AB57-C4BBE96822FF}"/>
              </a:ext>
            </a:extLst>
          </p:cNvPr>
          <p:cNvSpPr>
            <a:spLocks noGrp="1"/>
          </p:cNvSpPr>
          <p:nvPr>
            <p:ph type="title"/>
          </p:nvPr>
        </p:nvSpPr>
        <p:spPr bwMode="auto">
          <a:xfrm>
            <a:off x="575733" y="1778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Quantitative Measure  </a:t>
            </a:r>
          </a:p>
        </p:txBody>
      </p:sp>
      <p:sp>
        <p:nvSpPr>
          <p:cNvPr id="22531" name="Content Placeholder 2">
            <a:extLst>
              <a:ext uri="{FF2B5EF4-FFF2-40B4-BE49-F238E27FC236}">
                <a16:creationId xmlns:a16="http://schemas.microsoft.com/office/drawing/2014/main" id="{1D7F2B7D-C6E9-476A-86DB-88A25ABB7659}"/>
              </a:ext>
            </a:extLst>
          </p:cNvPr>
          <p:cNvSpPr>
            <a:spLocks noGrp="1"/>
          </p:cNvSpPr>
          <p:nvPr>
            <p:ph idx="1"/>
          </p:nvPr>
        </p:nvSpPr>
        <p:spPr bwMode="auto">
          <a:xfrm>
            <a:off x="304800" y="1092201"/>
            <a:ext cx="11379200" cy="49572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lvl="1">
              <a:buFont typeface="Arial" charset="0"/>
              <a:buChar char="•"/>
              <a:defRPr/>
            </a:pPr>
            <a:r>
              <a:rPr lang="en-US" altLang="en-US" sz="3200" dirty="0">
                <a:solidFill>
                  <a:schemeClr val="tx1">
                    <a:lumMod val="65000"/>
                    <a:lumOff val="35000"/>
                  </a:schemeClr>
                </a:solidFill>
                <a:latin typeface="Arial" charset="0"/>
                <a:cs typeface="Arial" charset="0"/>
              </a:rPr>
              <a:t>School may use standard rounding rules when calculating percentages under the quantitative measurement </a:t>
            </a:r>
          </a:p>
          <a:p>
            <a:pPr lvl="3">
              <a:buFont typeface="Arial" charset="0"/>
              <a:buChar char="•"/>
              <a:defRPr/>
            </a:pPr>
            <a:r>
              <a:rPr lang="en-US" altLang="en-US" sz="3200" dirty="0">
                <a:solidFill>
                  <a:schemeClr val="tx1">
                    <a:lumMod val="65000"/>
                    <a:lumOff val="35000"/>
                  </a:schemeClr>
                </a:solidFill>
                <a:latin typeface="Arial" charset="0"/>
                <a:cs typeface="Arial" charset="0"/>
              </a:rPr>
              <a:t>Clock-hour or credit-hour programs</a:t>
            </a:r>
          </a:p>
          <a:p>
            <a:pPr lvl="3">
              <a:buFont typeface="Arial" charset="0"/>
              <a:buChar char="•"/>
              <a:defRPr/>
            </a:pPr>
            <a:r>
              <a:rPr lang="en-US" altLang="en-US" sz="3200" dirty="0">
                <a:solidFill>
                  <a:schemeClr val="tx1">
                    <a:lumMod val="65000"/>
                    <a:lumOff val="35000"/>
                  </a:schemeClr>
                </a:solidFill>
                <a:latin typeface="Arial" charset="0"/>
                <a:cs typeface="Arial" charset="0"/>
              </a:rPr>
              <a:t>Example – 66.5% could be rounded up to 67%</a:t>
            </a:r>
          </a:p>
          <a:p>
            <a:pPr lvl="2">
              <a:buFont typeface="Arial" charset="0"/>
              <a:buChar char="•"/>
              <a:defRPr/>
            </a:pPr>
            <a:endParaRPr lang="en-US" altLang="en-US" sz="3200" dirty="0">
              <a:solidFill>
                <a:schemeClr val="tx1">
                  <a:lumMod val="65000"/>
                  <a:lumOff val="35000"/>
                </a:schemeClr>
              </a:solidFill>
              <a:latin typeface="Arial" charset="0"/>
              <a:cs typeface="Arial" charset="0"/>
            </a:endParaRPr>
          </a:p>
          <a:p>
            <a:pPr lvl="1">
              <a:buFont typeface="Arial" charset="0"/>
              <a:buChar char="•"/>
              <a:defRPr/>
            </a:pPr>
            <a:r>
              <a:rPr lang="en-US" altLang="en-US" sz="3200" dirty="0">
                <a:solidFill>
                  <a:schemeClr val="tx1">
                    <a:lumMod val="65000"/>
                    <a:lumOff val="35000"/>
                  </a:schemeClr>
                </a:solidFill>
                <a:latin typeface="Arial" charset="0"/>
                <a:cs typeface="Arial" charset="0"/>
              </a:rPr>
              <a:t>Rounding is optional within SAP policy</a:t>
            </a:r>
          </a:p>
          <a:p>
            <a:pPr lvl="1">
              <a:buFont typeface="Arial" charset="0"/>
              <a:buChar char="•"/>
              <a:defRPr/>
            </a:pPr>
            <a:r>
              <a:rPr lang="en-US" altLang="en-US" sz="3200" dirty="0">
                <a:solidFill>
                  <a:schemeClr val="tx1">
                    <a:lumMod val="65000"/>
                    <a:lumOff val="35000"/>
                  </a:schemeClr>
                </a:solidFill>
                <a:latin typeface="Arial" charset="0"/>
                <a:cs typeface="Arial" charset="0"/>
              </a:rPr>
              <a:t>Program integrity Q &amp; A website under the SAP topic, question R-Q9 (clock-hour example)</a:t>
            </a:r>
            <a:endParaRPr lang="en-US" altLang="en-US" sz="3200" dirty="0">
              <a:solidFill>
                <a:schemeClr val="tx1"/>
              </a:solidFill>
              <a:latin typeface="Arial" charset="0"/>
              <a:cs typeface="Arial" charset="0"/>
            </a:endParaRPr>
          </a:p>
        </p:txBody>
      </p:sp>
      <p:sp>
        <p:nvSpPr>
          <p:cNvPr id="34820" name="Slide Number Placeholder 4">
            <a:extLst>
              <a:ext uri="{FF2B5EF4-FFF2-40B4-BE49-F238E27FC236}">
                <a16:creationId xmlns:a16="http://schemas.microsoft.com/office/drawing/2014/main" id="{88B5BA59-0E0E-4C9D-A4FC-92CB2725AAB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ACC423-E5A6-4B39-9919-978B7A82CDD8}" type="slidenum">
              <a:rPr lang="en-US" altLang="en-US">
                <a:solidFill>
                  <a:srgbClr val="F2F2F2"/>
                </a:solidFill>
                <a:latin typeface="Arial" panose="020B0604020202020204" pitchFamily="34" charset="0"/>
              </a:rPr>
              <a:pPr/>
              <a:t>15</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120260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BEFDDB7-48BF-4164-98C7-9C19A1DE92F5}"/>
              </a:ext>
            </a:extLst>
          </p:cNvPr>
          <p:cNvSpPr>
            <a:spLocks noGrp="1"/>
          </p:cNvSpPr>
          <p:nvPr>
            <p:ph type="title"/>
          </p:nvPr>
        </p:nvSpPr>
        <p:spPr bwMode="auto">
          <a:xfrm>
            <a:off x="601133" y="1778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Maximum Timeframe</a:t>
            </a:r>
          </a:p>
        </p:txBody>
      </p:sp>
      <p:sp>
        <p:nvSpPr>
          <p:cNvPr id="23555" name="Content Placeholder 2">
            <a:extLst>
              <a:ext uri="{FF2B5EF4-FFF2-40B4-BE49-F238E27FC236}">
                <a16:creationId xmlns:a16="http://schemas.microsoft.com/office/drawing/2014/main" id="{24BB5C26-014D-4757-96DE-918A992FBCB3}"/>
              </a:ext>
            </a:extLst>
          </p:cNvPr>
          <p:cNvSpPr>
            <a:spLocks noGrp="1"/>
          </p:cNvSpPr>
          <p:nvPr>
            <p:ph idx="1"/>
          </p:nvPr>
        </p:nvSpPr>
        <p:spPr bwMode="auto">
          <a:xfrm>
            <a:off x="203200" y="990601"/>
            <a:ext cx="11802533" cy="49572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buFont typeface="Arial" charset="0"/>
              <a:buChar char="•"/>
              <a:defRPr/>
            </a:pPr>
            <a:r>
              <a:rPr lang="en-US" altLang="en-US" sz="2933" dirty="0">
                <a:solidFill>
                  <a:schemeClr val="tx1">
                    <a:lumMod val="65000"/>
                    <a:lumOff val="35000"/>
                  </a:schemeClr>
                </a:solidFill>
                <a:latin typeface="Arial" charset="0"/>
                <a:cs typeface="Times New Roman" pitchFamily="18" charset="0"/>
              </a:rPr>
              <a:t>Limits of Maximum Timeframe</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For undergraduate programs, must be no longer than 150% of published length of educational program</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For graduate programs, school defines the maximum based upon length of program</a:t>
            </a:r>
          </a:p>
          <a:p>
            <a:pPr>
              <a:buFont typeface="Arial" charset="0"/>
              <a:buChar char="•"/>
              <a:defRPr/>
            </a:pPr>
            <a:r>
              <a:rPr lang="en-US" altLang="en-US" sz="2933" dirty="0">
                <a:solidFill>
                  <a:schemeClr val="tx1">
                    <a:lumMod val="65000"/>
                    <a:lumOff val="35000"/>
                  </a:schemeClr>
                </a:solidFill>
                <a:latin typeface="Arial" charset="0"/>
                <a:cs typeface="Times New Roman" pitchFamily="18" charset="0"/>
              </a:rPr>
              <a:t>Example:</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Degree program requires 120 credits for completion</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120 x 150% = 180 attempted credits is maximum timeframe</a:t>
            </a:r>
          </a:p>
          <a:p>
            <a:pPr>
              <a:buFont typeface="Arial" charset="0"/>
              <a:buChar char="•"/>
              <a:defRPr/>
            </a:pPr>
            <a:r>
              <a:rPr lang="en-US" altLang="en-US" sz="2933" dirty="0">
                <a:solidFill>
                  <a:schemeClr val="tx1">
                    <a:lumMod val="65000"/>
                    <a:lumOff val="35000"/>
                  </a:schemeClr>
                </a:solidFill>
                <a:latin typeface="Arial" charset="0"/>
                <a:cs typeface="Times New Roman" pitchFamily="18" charset="0"/>
              </a:rPr>
              <a:t>Quantitative measure (tied to max timeframe)</a:t>
            </a:r>
          </a:p>
          <a:p>
            <a:pPr lvl="1">
              <a:buFont typeface="Arial" charset="0"/>
              <a:buChar char="•"/>
              <a:defRPr/>
            </a:pPr>
            <a:r>
              <a:rPr lang="en-US" altLang="en-US" dirty="0">
                <a:solidFill>
                  <a:schemeClr val="tx1">
                    <a:lumMod val="65000"/>
                    <a:lumOff val="35000"/>
                  </a:schemeClr>
                </a:solidFill>
                <a:latin typeface="Arial" charset="0"/>
                <a:cs typeface="Arial" charset="0"/>
              </a:rPr>
              <a:t>120 credits / 180 credits = 66.6% (usually rounded to 67%)</a:t>
            </a:r>
          </a:p>
          <a:p>
            <a:pPr lvl="2">
              <a:spcBef>
                <a:spcPts val="0"/>
              </a:spcBef>
              <a:buFont typeface="Arial" charset="0"/>
              <a:buChar char="•"/>
              <a:defRPr/>
            </a:pPr>
            <a:r>
              <a:rPr lang="en-US" altLang="en-US" sz="2667" i="1" dirty="0">
                <a:solidFill>
                  <a:schemeClr val="tx1">
                    <a:lumMod val="65000"/>
                    <a:lumOff val="35000"/>
                  </a:schemeClr>
                </a:solidFill>
                <a:latin typeface="Arial" charset="0"/>
                <a:cs typeface="Arial" charset="0"/>
              </a:rPr>
              <a:t>Student must earn 67% of credit-hours attempted</a:t>
            </a:r>
          </a:p>
        </p:txBody>
      </p:sp>
      <p:sp>
        <p:nvSpPr>
          <p:cNvPr id="36868" name="Slide Number Placeholder 4">
            <a:extLst>
              <a:ext uri="{FF2B5EF4-FFF2-40B4-BE49-F238E27FC236}">
                <a16:creationId xmlns:a16="http://schemas.microsoft.com/office/drawing/2014/main" id="{D69272E2-46A4-47D4-8CE3-1CCC7D2B1DE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6EB14E7-7EAB-4AA5-B582-F52632E06A47}" type="slidenum">
              <a:rPr lang="en-US" altLang="en-US">
                <a:solidFill>
                  <a:srgbClr val="F2F2F2"/>
                </a:solidFill>
                <a:latin typeface="Arial" panose="020B0604020202020204" pitchFamily="34" charset="0"/>
              </a:rPr>
              <a:pPr/>
              <a:t>16</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16598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4AD64E9-EF38-4B1E-956B-B91D7438D651}"/>
              </a:ext>
            </a:extLst>
          </p:cNvPr>
          <p:cNvSpPr>
            <a:spLocks noGrp="1"/>
          </p:cNvSpPr>
          <p:nvPr>
            <p:ph type="title"/>
          </p:nvPr>
        </p:nvSpPr>
        <p:spPr bwMode="auto">
          <a:xfrm>
            <a:off x="508000"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Maximum Timeframe</a:t>
            </a:r>
          </a:p>
        </p:txBody>
      </p:sp>
      <p:sp>
        <p:nvSpPr>
          <p:cNvPr id="25603" name="Content Placeholder 2">
            <a:extLst>
              <a:ext uri="{FF2B5EF4-FFF2-40B4-BE49-F238E27FC236}">
                <a16:creationId xmlns:a16="http://schemas.microsoft.com/office/drawing/2014/main" id="{1C5FBB92-EC0F-4D02-BBD0-58C20B59F1B3}"/>
              </a:ext>
            </a:extLst>
          </p:cNvPr>
          <p:cNvSpPr>
            <a:spLocks noGrp="1"/>
          </p:cNvSpPr>
          <p:nvPr>
            <p:ph idx="1"/>
          </p:nvPr>
        </p:nvSpPr>
        <p:spPr bwMode="auto">
          <a:xfrm>
            <a:off x="0" y="1092201"/>
            <a:ext cx="12192000" cy="4584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Must be measured at each evaluation point</a:t>
            </a:r>
          </a:p>
          <a:p>
            <a:pPr lvl="1">
              <a:buFont typeface="Arial" charset="0"/>
              <a:buChar char="•"/>
              <a:defRPr/>
            </a:pPr>
            <a:r>
              <a:rPr lang="en-US" altLang="en-US" dirty="0">
                <a:solidFill>
                  <a:schemeClr val="tx1">
                    <a:lumMod val="65000"/>
                    <a:lumOff val="35000"/>
                  </a:schemeClr>
                </a:solidFill>
                <a:latin typeface="Arial" charset="0"/>
                <a:cs typeface="Times New Roman" pitchFamily="18" charset="0"/>
              </a:rPr>
              <a:t>Student is ineligible at the evaluation point where indicated will exceed max timeframe NOT at the point when they actually reach the max timeframe</a:t>
            </a:r>
          </a:p>
          <a:p>
            <a:pPr>
              <a:buFont typeface="Arial" charset="0"/>
              <a:buChar char="•"/>
              <a:defRPr/>
            </a:pPr>
            <a:r>
              <a:rPr lang="en-US" altLang="en-US" dirty="0">
                <a:solidFill>
                  <a:schemeClr val="tx1">
                    <a:lumMod val="65000"/>
                    <a:lumOff val="35000"/>
                  </a:schemeClr>
                </a:solidFill>
                <a:latin typeface="Arial" charset="0"/>
                <a:cs typeface="Times New Roman" pitchFamily="18" charset="0"/>
              </a:rPr>
              <a:t>Example</a:t>
            </a:r>
          </a:p>
          <a:p>
            <a:pPr lvl="2">
              <a:buFont typeface="Arial" charset="0"/>
              <a:buChar char="•"/>
              <a:defRPr/>
            </a:pPr>
            <a:r>
              <a:rPr lang="en-US" altLang="en-US" sz="2667" dirty="0">
                <a:solidFill>
                  <a:schemeClr val="tx1">
                    <a:lumMod val="65000"/>
                    <a:lumOff val="35000"/>
                  </a:schemeClr>
                </a:solidFill>
                <a:latin typeface="Arial" charset="0"/>
                <a:cs typeface="Arial" charset="0"/>
              </a:rPr>
              <a:t>At end of payment period (SAP evaluation checkpoint) student has attempted 160 credit-hours out of a possible 180 credit-hours allowed under max timeframe but has 25 hours left to earn to complete his degree</a:t>
            </a:r>
          </a:p>
          <a:p>
            <a:pPr lvl="2">
              <a:buFont typeface="Arial" charset="0"/>
              <a:buChar char="•"/>
              <a:defRPr/>
            </a:pPr>
            <a:r>
              <a:rPr lang="en-US" altLang="en-US" sz="2667" dirty="0">
                <a:solidFill>
                  <a:schemeClr val="tx1">
                    <a:lumMod val="65000"/>
                    <a:lumOff val="35000"/>
                  </a:schemeClr>
                </a:solidFill>
                <a:latin typeface="Arial" charset="0"/>
                <a:cs typeface="Arial" charset="0"/>
              </a:rPr>
              <a:t>The student is not meeting SAP due to exceeding the max timeframe because he has more hours to earn than what is allowed to graduate within the maximum timeframe</a:t>
            </a:r>
          </a:p>
        </p:txBody>
      </p:sp>
      <p:sp>
        <p:nvSpPr>
          <p:cNvPr id="38916" name="Slide Number Placeholder 4">
            <a:extLst>
              <a:ext uri="{FF2B5EF4-FFF2-40B4-BE49-F238E27FC236}">
                <a16:creationId xmlns:a16="http://schemas.microsoft.com/office/drawing/2014/main" id="{B8F1DE5D-EA01-4154-83D0-D79B6BDFD85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5938E65-1ED8-427E-8ED8-E5F8E44B4346}" type="slidenum">
              <a:rPr lang="en-US" altLang="en-US">
                <a:solidFill>
                  <a:srgbClr val="F2F2F2"/>
                </a:solidFill>
                <a:latin typeface="Arial" panose="020B0604020202020204" pitchFamily="34" charset="0"/>
              </a:rPr>
              <a:pPr/>
              <a:t>17</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46074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8FA7C6D-374F-479E-AAA8-A5885C26E999}"/>
              </a:ext>
            </a:extLst>
          </p:cNvPr>
          <p:cNvSpPr>
            <a:spLocks noGrp="1"/>
          </p:cNvSpPr>
          <p:nvPr>
            <p:ph type="title"/>
          </p:nvPr>
        </p:nvSpPr>
        <p:spPr bwMode="auto">
          <a:xfrm>
            <a:off x="508000"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Checking SAP</a:t>
            </a:r>
          </a:p>
        </p:txBody>
      </p:sp>
      <p:sp>
        <p:nvSpPr>
          <p:cNvPr id="26627" name="Content Placeholder 2">
            <a:extLst>
              <a:ext uri="{FF2B5EF4-FFF2-40B4-BE49-F238E27FC236}">
                <a16:creationId xmlns:a16="http://schemas.microsoft.com/office/drawing/2014/main" id="{59D38EEF-12C7-4C84-86CE-E442F1F44C88}"/>
              </a:ext>
            </a:extLst>
          </p:cNvPr>
          <p:cNvSpPr>
            <a:spLocks noGrp="1"/>
          </p:cNvSpPr>
          <p:nvPr>
            <p:ph idx="1"/>
          </p:nvPr>
        </p:nvSpPr>
        <p:spPr bwMode="auto">
          <a:xfrm>
            <a:off x="5689600" y="1498601"/>
            <a:ext cx="5892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Times New Roman" pitchFamily="18" charset="0"/>
              </a:rPr>
              <a:t>Student’s SAP evaluations, whether each payment period, annually or less often than each payment period, must occur at the </a:t>
            </a:r>
            <a:r>
              <a:rPr lang="en-US" altLang="en-US" sz="3200" u="sng" dirty="0">
                <a:solidFill>
                  <a:schemeClr val="tx1">
                    <a:lumMod val="65000"/>
                    <a:lumOff val="35000"/>
                  </a:schemeClr>
                </a:solidFill>
                <a:latin typeface="Arial" charset="0"/>
                <a:cs typeface="Times New Roman" pitchFamily="18" charset="0"/>
              </a:rPr>
              <a:t>end</a:t>
            </a:r>
            <a:r>
              <a:rPr lang="en-US" altLang="en-US" sz="3200" dirty="0">
                <a:solidFill>
                  <a:schemeClr val="tx1">
                    <a:lumMod val="65000"/>
                    <a:lumOff val="35000"/>
                  </a:schemeClr>
                </a:solidFill>
                <a:latin typeface="Arial" charset="0"/>
                <a:cs typeface="Times New Roman" pitchFamily="18" charset="0"/>
              </a:rPr>
              <a:t> of a payment period</a:t>
            </a:r>
          </a:p>
          <a:p>
            <a:pPr lvl="2" eaLnBrk="1" hangingPunct="1">
              <a:buFont typeface="Wingdings" pitchFamily="2" charset="2"/>
              <a:buChar char="§"/>
              <a:defRPr/>
            </a:pPr>
            <a:r>
              <a:rPr lang="en-US" altLang="en-US" sz="3200" i="1" dirty="0">
                <a:solidFill>
                  <a:schemeClr val="tx1">
                    <a:lumMod val="65000"/>
                    <a:lumOff val="35000"/>
                  </a:schemeClr>
                </a:solidFill>
                <a:latin typeface="Arial" charset="0"/>
                <a:cs typeface="Times New Roman" pitchFamily="18" charset="0"/>
              </a:rPr>
              <a:t>Official evaluation period cannot be less than a payment period </a:t>
            </a:r>
          </a:p>
        </p:txBody>
      </p:sp>
      <p:sp>
        <p:nvSpPr>
          <p:cNvPr id="40964" name="Slide Number Placeholder 4">
            <a:extLst>
              <a:ext uri="{FF2B5EF4-FFF2-40B4-BE49-F238E27FC236}">
                <a16:creationId xmlns:a16="http://schemas.microsoft.com/office/drawing/2014/main" id="{C63AC6B5-7440-4383-9554-0CE05374EE6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E168E0-718E-4C66-B346-D0BF30FFE101}" type="slidenum">
              <a:rPr lang="en-US" altLang="en-US">
                <a:solidFill>
                  <a:srgbClr val="F2F2F2"/>
                </a:solidFill>
                <a:latin typeface="Arial" panose="020B0604020202020204" pitchFamily="34" charset="0"/>
              </a:rPr>
              <a:pPr/>
              <a:t>18</a:t>
            </a:fld>
            <a:endParaRPr lang="en-US" altLang="en-US">
              <a:solidFill>
                <a:srgbClr val="F2F2F2"/>
              </a:solidFill>
              <a:latin typeface="Arial" panose="020B0604020202020204" pitchFamily="34" charset="0"/>
            </a:endParaRPr>
          </a:p>
        </p:txBody>
      </p:sp>
      <p:pic>
        <p:nvPicPr>
          <p:cNvPr id="6" name="Picture 2" descr="C:\Users\David.Bartnicki\AppData\Local\Microsoft\Windows\Temporary Internet Files\Content.IE5\X44T43T4\MP900309636[1].jpg">
            <a:extLst>
              <a:ext uri="{FF2B5EF4-FFF2-40B4-BE49-F238E27FC236}">
                <a16:creationId xmlns:a16="http://schemas.microsoft.com/office/drawing/2014/main" id="{E79484AA-AE0E-4EAA-A30E-798334AA4383}"/>
              </a:ext>
            </a:extLst>
          </p:cNvPr>
          <p:cNvPicPr>
            <a:picLocks noChangeAspect="1" noChangeArrowheads="1"/>
          </p:cNvPicPr>
          <p:nvPr/>
        </p:nvPicPr>
        <p:blipFill>
          <a:blip r:embed="rId3"/>
          <a:srcRect/>
          <a:stretch>
            <a:fillRect/>
          </a:stretch>
        </p:blipFill>
        <p:spPr bwMode="auto">
          <a:xfrm>
            <a:off x="914401" y="2362200"/>
            <a:ext cx="4432300" cy="2372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5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58DE89C-8064-418C-8C86-51258E0C9AAD}"/>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SAP – Clock-Hours</a:t>
            </a:r>
          </a:p>
        </p:txBody>
      </p:sp>
      <p:sp>
        <p:nvSpPr>
          <p:cNvPr id="27651" name="Content Placeholder 2">
            <a:extLst>
              <a:ext uri="{FF2B5EF4-FFF2-40B4-BE49-F238E27FC236}">
                <a16:creationId xmlns:a16="http://schemas.microsoft.com/office/drawing/2014/main" id="{A6F020C0-FCDF-43C5-AD7A-F636F44A87A8}"/>
              </a:ext>
            </a:extLst>
          </p:cNvPr>
          <p:cNvSpPr>
            <a:spLocks noGrp="1"/>
          </p:cNvSpPr>
          <p:nvPr>
            <p:ph idx="1"/>
          </p:nvPr>
        </p:nvSpPr>
        <p:spPr bwMode="auto">
          <a:xfrm>
            <a:off x="0" y="1371601"/>
            <a:ext cx="108204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Evaluation “at end of payment period”</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 </a:t>
            </a:r>
            <a:r>
              <a:rPr lang="en-US" altLang="en-US" dirty="0">
                <a:solidFill>
                  <a:schemeClr val="tx1">
                    <a:lumMod val="65000"/>
                    <a:lumOff val="35000"/>
                  </a:schemeClr>
                </a:solidFill>
                <a:latin typeface="Arial" charset="0"/>
                <a:cs typeface="Times New Roman" pitchFamily="18" charset="0"/>
              </a:rPr>
              <a:t>Schools have three options</a:t>
            </a:r>
          </a:p>
          <a:p>
            <a:pPr marL="613818" lvl="2" indent="0">
              <a:buNone/>
              <a:defRPr/>
            </a:pPr>
            <a:r>
              <a:rPr lang="en-US" altLang="en-US" sz="2667" dirty="0">
                <a:solidFill>
                  <a:schemeClr val="tx1">
                    <a:lumMod val="65000"/>
                    <a:lumOff val="35000"/>
                  </a:schemeClr>
                </a:solidFill>
                <a:latin typeface="Arial" charset="0"/>
                <a:cs typeface="Times New Roman" pitchFamily="18" charset="0"/>
              </a:rPr>
              <a:t>1) At the point when the student’s </a:t>
            </a:r>
            <a:r>
              <a:rPr lang="en-US" altLang="en-US" sz="2667" i="1" dirty="0">
                <a:solidFill>
                  <a:schemeClr val="tx1">
                    <a:lumMod val="65000"/>
                    <a:lumOff val="35000"/>
                  </a:schemeClr>
                </a:solidFill>
                <a:latin typeface="Arial" charset="0"/>
                <a:cs typeface="Times New Roman" pitchFamily="18" charset="0"/>
              </a:rPr>
              <a:t>scheduled clock- hours </a:t>
            </a:r>
            <a:r>
              <a:rPr lang="en-US" altLang="en-US" sz="2667" dirty="0">
                <a:solidFill>
                  <a:schemeClr val="tx1">
                    <a:lumMod val="65000"/>
                    <a:lumOff val="35000"/>
                  </a:schemeClr>
                </a:solidFill>
                <a:latin typeface="Arial" charset="0"/>
                <a:cs typeface="Times New Roman" pitchFamily="18" charset="0"/>
              </a:rPr>
              <a:t>for the payment period have elapsed, regardless of  whether the student attended them; or </a:t>
            </a:r>
          </a:p>
          <a:p>
            <a:pPr marL="613818" lvl="2" indent="0">
              <a:buNone/>
              <a:defRPr/>
            </a:pPr>
            <a:r>
              <a:rPr lang="en-US" altLang="en-US" sz="2667" dirty="0">
                <a:solidFill>
                  <a:schemeClr val="tx1">
                    <a:lumMod val="65000"/>
                    <a:lumOff val="35000"/>
                  </a:schemeClr>
                </a:solidFill>
                <a:latin typeface="Arial" charset="0"/>
                <a:cs typeface="Times New Roman" pitchFamily="18" charset="0"/>
              </a:rPr>
              <a:t>2) At the point when the student has </a:t>
            </a:r>
            <a:r>
              <a:rPr lang="en-US" altLang="en-US" sz="2667" i="1" dirty="0">
                <a:solidFill>
                  <a:schemeClr val="tx1">
                    <a:lumMod val="65000"/>
                    <a:lumOff val="35000"/>
                  </a:schemeClr>
                </a:solidFill>
                <a:latin typeface="Arial" charset="0"/>
                <a:cs typeface="Times New Roman" pitchFamily="18" charset="0"/>
              </a:rPr>
              <a:t>attended</a:t>
            </a:r>
            <a:r>
              <a:rPr lang="en-US" altLang="en-US" sz="2667" dirty="0">
                <a:solidFill>
                  <a:schemeClr val="tx1">
                    <a:lumMod val="65000"/>
                    <a:lumOff val="35000"/>
                  </a:schemeClr>
                </a:solidFill>
                <a:latin typeface="Arial" charset="0"/>
                <a:cs typeface="Times New Roman" pitchFamily="18" charset="0"/>
              </a:rPr>
              <a:t> the scheduled clock-hours; or </a:t>
            </a:r>
          </a:p>
          <a:p>
            <a:pPr marL="613818" lvl="2" indent="0">
              <a:buNone/>
              <a:defRPr/>
            </a:pPr>
            <a:r>
              <a:rPr lang="en-US" altLang="en-US" sz="2667" dirty="0">
                <a:solidFill>
                  <a:schemeClr val="tx1">
                    <a:lumMod val="65000"/>
                    <a:lumOff val="35000"/>
                  </a:schemeClr>
                </a:solidFill>
                <a:latin typeface="Arial" charset="0"/>
                <a:cs typeface="Times New Roman" pitchFamily="18" charset="0"/>
              </a:rPr>
              <a:t>3) At the point when the student </a:t>
            </a:r>
            <a:r>
              <a:rPr lang="en-US" altLang="en-US" sz="2667" i="1" dirty="0">
                <a:solidFill>
                  <a:schemeClr val="tx1">
                    <a:lumMod val="65000"/>
                    <a:lumOff val="35000"/>
                  </a:schemeClr>
                </a:solidFill>
                <a:latin typeface="Arial" charset="0"/>
                <a:cs typeface="Times New Roman" pitchFamily="18" charset="0"/>
              </a:rPr>
              <a:t>successfully completes</a:t>
            </a:r>
            <a:r>
              <a:rPr lang="en-US" altLang="en-US" sz="2667" dirty="0">
                <a:solidFill>
                  <a:schemeClr val="tx1">
                    <a:lumMod val="65000"/>
                    <a:lumOff val="35000"/>
                  </a:schemeClr>
                </a:solidFill>
                <a:latin typeface="Arial" charset="0"/>
                <a:cs typeface="Times New Roman" pitchFamily="18" charset="0"/>
              </a:rPr>
              <a:t> the scheduled clock-hours for that payment period.</a:t>
            </a:r>
            <a:endParaRPr lang="en-US" altLang="en-US" sz="2667" b="1" dirty="0">
              <a:solidFill>
                <a:schemeClr val="tx1">
                  <a:lumMod val="65000"/>
                  <a:lumOff val="35000"/>
                </a:schemeClr>
              </a:solidFill>
              <a:latin typeface="Arial" charset="0"/>
              <a:cs typeface="Arial" charset="0"/>
            </a:endParaRPr>
          </a:p>
          <a:p>
            <a:pPr marL="613818" lvl="2" indent="0">
              <a:buNone/>
              <a:defRPr/>
            </a:pPr>
            <a:endParaRPr lang="en-US" altLang="en-US" sz="1067" b="1" dirty="0">
              <a:solidFill>
                <a:schemeClr val="bg1"/>
              </a:solidFill>
              <a:latin typeface="Arial" charset="0"/>
              <a:cs typeface="Arial" charset="0"/>
            </a:endParaRPr>
          </a:p>
          <a:p>
            <a:pPr marL="613818" lvl="2" indent="0">
              <a:buNone/>
              <a:defRPr/>
            </a:pPr>
            <a:endParaRPr lang="en-US" altLang="en-US" sz="3200" dirty="0">
              <a:solidFill>
                <a:schemeClr val="tx1"/>
              </a:solidFill>
              <a:latin typeface="Arial" charset="0"/>
              <a:cs typeface="Times New Roman" pitchFamily="18" charset="0"/>
            </a:endParaRPr>
          </a:p>
        </p:txBody>
      </p:sp>
      <p:sp>
        <p:nvSpPr>
          <p:cNvPr id="43012" name="Slide Number Placeholder 4">
            <a:extLst>
              <a:ext uri="{FF2B5EF4-FFF2-40B4-BE49-F238E27FC236}">
                <a16:creationId xmlns:a16="http://schemas.microsoft.com/office/drawing/2014/main" id="{AF5310B8-480D-4268-9A68-17781FAA07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E7127B-B21A-47A9-AC3A-A3D4906D08D2}" type="slidenum">
              <a:rPr lang="en-US" altLang="en-US">
                <a:solidFill>
                  <a:srgbClr val="F2F2F2"/>
                </a:solidFill>
                <a:latin typeface="Arial" panose="020B0604020202020204" pitchFamily="34" charset="0"/>
              </a:rPr>
              <a:pPr/>
              <a:t>19</a:t>
            </a:fld>
            <a:endParaRPr lang="en-US" altLang="en-US">
              <a:solidFill>
                <a:srgbClr val="F2F2F2"/>
              </a:solidFill>
              <a:latin typeface="Arial" panose="020B0604020202020204" pitchFamily="34" charset="0"/>
            </a:endParaRPr>
          </a:p>
        </p:txBody>
      </p:sp>
      <p:sp>
        <p:nvSpPr>
          <p:cNvPr id="7" name="TextBox 6">
            <a:extLst>
              <a:ext uri="{FF2B5EF4-FFF2-40B4-BE49-F238E27FC236}">
                <a16:creationId xmlns:a16="http://schemas.microsoft.com/office/drawing/2014/main" id="{045EEC06-8E96-47DD-AE24-5BA7CDE7C765}"/>
              </a:ext>
            </a:extLst>
          </p:cNvPr>
          <p:cNvSpPr txBox="1"/>
          <p:nvPr/>
        </p:nvSpPr>
        <p:spPr>
          <a:xfrm>
            <a:off x="9207500" y="434371"/>
            <a:ext cx="2844800" cy="2554545"/>
          </a:xfrm>
          <a:prstGeom prst="rect">
            <a:avLst/>
          </a:prstGeom>
          <a:solidFill>
            <a:srgbClr val="94C055"/>
          </a:solidFill>
          <a:scene3d>
            <a:camera prst="orthographicFront"/>
            <a:lightRig rig="threePt" dir="t"/>
          </a:scene3d>
          <a:sp3d>
            <a:bevelT/>
          </a:sp3d>
        </p:spPr>
        <p:txBody>
          <a:bodyPr>
            <a:spAutoFit/>
          </a:bodyPr>
          <a:lstStyle/>
          <a:p>
            <a:pPr algn="ctr" eaLnBrk="1" hangingPunct="1">
              <a:defRPr/>
            </a:pPr>
            <a:r>
              <a:rPr lang="en-US" sz="3200" i="1" dirty="0">
                <a:solidFill>
                  <a:schemeClr val="tx1">
                    <a:lumMod val="65000"/>
                    <a:lumOff val="35000"/>
                  </a:schemeClr>
                </a:solidFill>
              </a:rPr>
              <a:t>School must establish one review option for a program </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113378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BA68C85-CF0F-4481-907A-3C9B227E770B}"/>
              </a:ext>
            </a:extLst>
          </p:cNvPr>
          <p:cNvSpPr>
            <a:spLocks noGrp="1"/>
          </p:cNvSpPr>
          <p:nvPr>
            <p:ph type="title"/>
          </p:nvPr>
        </p:nvSpPr>
        <p:spPr bwMode="auto">
          <a:xfrm>
            <a:off x="-12700" y="279401"/>
            <a:ext cx="121920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Satisfactory Academic Progress (SAP)</a:t>
            </a:r>
          </a:p>
        </p:txBody>
      </p:sp>
      <p:sp>
        <p:nvSpPr>
          <p:cNvPr id="8195" name="Content Placeholder 2">
            <a:extLst>
              <a:ext uri="{FF2B5EF4-FFF2-40B4-BE49-F238E27FC236}">
                <a16:creationId xmlns:a16="http://schemas.microsoft.com/office/drawing/2014/main" id="{03289184-E275-43A9-A3A2-71FC078C4853}"/>
              </a:ext>
            </a:extLst>
          </p:cNvPr>
          <p:cNvSpPr>
            <a:spLocks noGrp="1"/>
          </p:cNvSpPr>
          <p:nvPr>
            <p:ph idx="1"/>
          </p:nvPr>
        </p:nvSpPr>
        <p:spPr bwMode="auto">
          <a:xfrm>
            <a:off x="203200" y="1295401"/>
            <a:ext cx="7924800" cy="46778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marL="0" indent="0">
              <a:buNone/>
              <a:defRPr/>
            </a:pPr>
            <a:r>
              <a:rPr lang="en-US" altLang="en-US" dirty="0">
                <a:solidFill>
                  <a:schemeClr val="tx1">
                    <a:lumMod val="65000"/>
                    <a:lumOff val="35000"/>
                  </a:schemeClr>
                </a:solidFill>
                <a:latin typeface="Arial" charset="0"/>
                <a:cs typeface="Arial" charset="0"/>
              </a:rPr>
              <a:t>668.34 (a) Satisfactory Academic Progress policy</a:t>
            </a:r>
          </a:p>
          <a:p>
            <a:pPr marL="0" indent="0">
              <a:buNone/>
              <a:defRPr/>
            </a:pPr>
            <a:endParaRPr lang="en-US" altLang="en-US" sz="1600" dirty="0">
              <a:solidFill>
                <a:schemeClr val="tx1">
                  <a:lumMod val="65000"/>
                  <a:lumOff val="35000"/>
                </a:schemeClr>
              </a:solidFill>
              <a:latin typeface="Arial" charset="0"/>
              <a:cs typeface="Arial" charset="0"/>
            </a:endParaRPr>
          </a:p>
          <a:p>
            <a:pPr marL="0" indent="0">
              <a:buNone/>
              <a:defRPr/>
            </a:pPr>
            <a:r>
              <a:rPr lang="en-US" altLang="en-US" dirty="0">
                <a:solidFill>
                  <a:schemeClr val="tx1">
                    <a:lumMod val="65000"/>
                    <a:lumOff val="35000"/>
                  </a:schemeClr>
                </a:solidFill>
                <a:latin typeface="Arial" charset="0"/>
                <a:cs typeface="Arial" charset="0"/>
              </a:rPr>
              <a:t>An institution must establish a reasonable satisfactory academic progress policy for determining whether an otherwise eligible student is making satisfactory academic progress in his or her educational program and may receive assistance under the Title IV, HEA programs.</a:t>
            </a:r>
          </a:p>
        </p:txBody>
      </p:sp>
      <p:sp>
        <p:nvSpPr>
          <p:cNvPr id="8196" name="Slide Number Placeholder 4">
            <a:extLst>
              <a:ext uri="{FF2B5EF4-FFF2-40B4-BE49-F238E27FC236}">
                <a16:creationId xmlns:a16="http://schemas.microsoft.com/office/drawing/2014/main" id="{CF85F09B-7806-4C8C-840C-EFE64F1FD57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AC6738-9040-42BC-9368-1EEBC5BD0810}" type="slidenum">
              <a:rPr lang="en-US" altLang="en-US">
                <a:solidFill>
                  <a:srgbClr val="F2F2F2"/>
                </a:solidFill>
                <a:latin typeface="Arial" panose="020B0604020202020204" pitchFamily="34" charset="0"/>
              </a:rPr>
              <a:pPr/>
              <a:t>2</a:t>
            </a:fld>
            <a:endParaRPr lang="en-US" altLang="en-US">
              <a:solidFill>
                <a:srgbClr val="F2F2F2"/>
              </a:solidFill>
              <a:latin typeface="Arial" panose="020B0604020202020204" pitchFamily="34" charset="0"/>
            </a:endParaRPr>
          </a:p>
        </p:txBody>
      </p:sp>
      <p:pic>
        <p:nvPicPr>
          <p:cNvPr id="8203" name="Picture 11" descr="C:\Users\David.Bartnicki\AppData\Local\Microsoft\Windows\Temporary Internet Files\Content.IE5\TP4XCAAV\MP900449114[1].jpg">
            <a:extLst>
              <a:ext uri="{FF2B5EF4-FFF2-40B4-BE49-F238E27FC236}">
                <a16:creationId xmlns:a16="http://schemas.microsoft.com/office/drawing/2014/main" id="{DF6EE4D5-0AB2-456F-B258-AE834D4FB03C}"/>
              </a:ext>
            </a:extLst>
          </p:cNvPr>
          <p:cNvPicPr>
            <a:picLocks noChangeAspect="1" noChangeArrowheads="1"/>
          </p:cNvPicPr>
          <p:nvPr/>
        </p:nvPicPr>
        <p:blipFill>
          <a:blip r:embed="rId3"/>
          <a:srcRect/>
          <a:stretch>
            <a:fillRect/>
          </a:stretch>
        </p:blipFill>
        <p:spPr bwMode="auto">
          <a:xfrm>
            <a:off x="8128000" y="1790701"/>
            <a:ext cx="3668184" cy="326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7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DBB71A7-BAE0-4D7C-A13B-F9AC8503DD31}"/>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SAP (Non-term Credit-Hours)</a:t>
            </a:r>
          </a:p>
        </p:txBody>
      </p:sp>
      <p:sp>
        <p:nvSpPr>
          <p:cNvPr id="32771" name="Content Placeholder 2">
            <a:extLst>
              <a:ext uri="{FF2B5EF4-FFF2-40B4-BE49-F238E27FC236}">
                <a16:creationId xmlns:a16="http://schemas.microsoft.com/office/drawing/2014/main" id="{29826B19-2F87-4FC2-B40E-5E63022E50F6}"/>
              </a:ext>
            </a:extLst>
          </p:cNvPr>
          <p:cNvSpPr>
            <a:spLocks noGrp="1"/>
          </p:cNvSpPr>
          <p:nvPr>
            <p:ph idx="1"/>
          </p:nvPr>
        </p:nvSpPr>
        <p:spPr bwMode="auto">
          <a:xfrm>
            <a:off x="711200" y="1524001"/>
            <a:ext cx="10972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Evaluation “at end of payment period”</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 Schools have two options</a:t>
            </a:r>
          </a:p>
          <a:p>
            <a:pPr marL="613818" lvl="2" indent="0">
              <a:buNone/>
              <a:defRPr/>
            </a:pPr>
            <a:r>
              <a:rPr lang="en-US" altLang="en-US" sz="3200" dirty="0">
                <a:solidFill>
                  <a:schemeClr val="tx1">
                    <a:lumMod val="65000"/>
                    <a:lumOff val="35000"/>
                  </a:schemeClr>
                </a:solidFill>
                <a:latin typeface="Arial" charset="0"/>
                <a:cs typeface="Times New Roman" pitchFamily="18" charset="0"/>
              </a:rPr>
              <a:t>1) On the date when the student was scheduled to earn the credit-hours; or </a:t>
            </a:r>
          </a:p>
          <a:p>
            <a:pPr marL="613818" lvl="2" indent="0">
              <a:buNone/>
              <a:defRPr/>
            </a:pPr>
            <a:r>
              <a:rPr lang="en-US" altLang="en-US" sz="3200" dirty="0">
                <a:solidFill>
                  <a:schemeClr val="tx1">
                    <a:lumMod val="65000"/>
                    <a:lumOff val="35000"/>
                  </a:schemeClr>
                </a:solidFill>
                <a:latin typeface="Arial" charset="0"/>
                <a:cs typeface="Times New Roman" pitchFamily="18" charset="0"/>
              </a:rPr>
              <a:t>2) When the student successfully earns the credit-hours</a:t>
            </a:r>
          </a:p>
          <a:p>
            <a:pPr marL="613818" lvl="2" indent="0">
              <a:buNone/>
              <a:defRPr/>
            </a:pPr>
            <a:endParaRPr lang="en-US" altLang="en-US" sz="3200" dirty="0">
              <a:solidFill>
                <a:schemeClr val="tx1">
                  <a:lumMod val="65000"/>
                  <a:lumOff val="35000"/>
                </a:schemeClr>
              </a:solidFill>
              <a:latin typeface="Arial" charset="0"/>
              <a:cs typeface="Times New Roman" pitchFamily="18" charset="0"/>
            </a:endParaRPr>
          </a:p>
        </p:txBody>
      </p:sp>
      <p:sp>
        <p:nvSpPr>
          <p:cNvPr id="45060" name="Slide Number Placeholder 4">
            <a:extLst>
              <a:ext uri="{FF2B5EF4-FFF2-40B4-BE49-F238E27FC236}">
                <a16:creationId xmlns:a16="http://schemas.microsoft.com/office/drawing/2014/main" id="{E80C465A-D4FD-4C9C-96C4-3CBB1DA7DC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76C630-C90C-4BD9-9221-9F2E189B844A}" type="slidenum">
              <a:rPr lang="en-US" altLang="en-US">
                <a:solidFill>
                  <a:srgbClr val="F2F2F2"/>
                </a:solidFill>
                <a:latin typeface="Arial" panose="020B0604020202020204" pitchFamily="34" charset="0"/>
              </a:rPr>
              <a:pPr/>
              <a:t>20</a:t>
            </a:fld>
            <a:endParaRPr lang="en-US" altLang="en-US">
              <a:solidFill>
                <a:srgbClr val="F2F2F2"/>
              </a:solidFill>
              <a:latin typeface="Arial" panose="020B0604020202020204" pitchFamily="34" charset="0"/>
            </a:endParaRPr>
          </a:p>
        </p:txBody>
      </p:sp>
      <p:sp>
        <p:nvSpPr>
          <p:cNvPr id="3" name="Rectangle 2">
            <a:extLst>
              <a:ext uri="{FF2B5EF4-FFF2-40B4-BE49-F238E27FC236}">
                <a16:creationId xmlns:a16="http://schemas.microsoft.com/office/drawing/2014/main" id="{B9652C6C-25A4-47E4-AAC9-C4CDDBFEBE1E}"/>
              </a:ext>
            </a:extLst>
          </p:cNvPr>
          <p:cNvSpPr/>
          <p:nvPr/>
        </p:nvSpPr>
        <p:spPr>
          <a:xfrm>
            <a:off x="1016000" y="4449763"/>
            <a:ext cx="10363200" cy="1600200"/>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i="1" dirty="0">
                <a:solidFill>
                  <a:schemeClr val="tx1">
                    <a:lumMod val="65000"/>
                    <a:lumOff val="35000"/>
                  </a:schemeClr>
                </a:solidFill>
                <a:cs typeface="Arial" pitchFamily="34" charset="0"/>
              </a:rPr>
              <a:t>School must establish one review option for a program; cannot start with one option and then after the first review, switch to a different option for that cohort of students.</a:t>
            </a:r>
            <a:endParaRPr lang="en-US" sz="3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306056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Users\David.Bartnicki\AppData\Local\Microsoft\Windows\Temporary Internet Files\Content.IE5\TP4XCAAV\MP900430959[1].jpg">
            <a:extLst>
              <a:ext uri="{FF2B5EF4-FFF2-40B4-BE49-F238E27FC236}">
                <a16:creationId xmlns:a16="http://schemas.microsoft.com/office/drawing/2014/main" id="{F4463EFA-651B-4D4F-8A45-A51B036CE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1851" y="3528484"/>
            <a:ext cx="2470149" cy="252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922B644-1A96-4120-B235-EF50C82BEF1E}"/>
              </a:ext>
            </a:extLst>
          </p:cNvPr>
          <p:cNvSpPr>
            <a:spLocks noGrp="1"/>
          </p:cNvSpPr>
          <p:nvPr>
            <p:ph type="title"/>
          </p:nvPr>
        </p:nvSpPr>
        <p:spPr bwMode="auto">
          <a:xfrm>
            <a:off x="613833" y="2667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How Often is SAP Evaluated?</a:t>
            </a:r>
          </a:p>
        </p:txBody>
      </p:sp>
      <p:sp>
        <p:nvSpPr>
          <p:cNvPr id="33796" name="Content Placeholder 2">
            <a:extLst>
              <a:ext uri="{FF2B5EF4-FFF2-40B4-BE49-F238E27FC236}">
                <a16:creationId xmlns:a16="http://schemas.microsoft.com/office/drawing/2014/main" id="{0528AF58-0119-4103-8985-824629BEF6D7}"/>
              </a:ext>
            </a:extLst>
          </p:cNvPr>
          <p:cNvSpPr>
            <a:spLocks noGrp="1"/>
          </p:cNvSpPr>
          <p:nvPr>
            <p:ph idx="1"/>
          </p:nvPr>
        </p:nvSpPr>
        <p:spPr bwMode="auto">
          <a:xfrm>
            <a:off x="268818" y="1049867"/>
            <a:ext cx="10094383" cy="49995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Arial" charset="0"/>
              </a:rPr>
              <a:t>Frequency of evaluation determines options</a:t>
            </a:r>
          </a:p>
          <a:p>
            <a:pPr lvl="1">
              <a:buFont typeface="Arial" charset="0"/>
              <a:buChar char="•"/>
              <a:defRPr/>
            </a:pPr>
            <a:r>
              <a:rPr lang="en-US" altLang="en-US" sz="3200" dirty="0">
                <a:solidFill>
                  <a:schemeClr val="tx1">
                    <a:lumMod val="65000"/>
                    <a:lumOff val="35000"/>
                  </a:schemeClr>
                </a:solidFill>
                <a:latin typeface="Arial" charset="0"/>
                <a:cs typeface="Arial" charset="0"/>
              </a:rPr>
              <a:t>School must evaluate SAP at end of each payment period for programs of study that are </a:t>
            </a:r>
            <a:r>
              <a:rPr lang="en-US" altLang="en-US" sz="3200" i="1" dirty="0">
                <a:solidFill>
                  <a:schemeClr val="tx1">
                    <a:lumMod val="65000"/>
                    <a:lumOff val="35000"/>
                  </a:schemeClr>
                </a:solidFill>
                <a:latin typeface="Arial" charset="0"/>
                <a:cs typeface="Arial" charset="0"/>
              </a:rPr>
              <a:t>one academic year or less in length</a:t>
            </a:r>
          </a:p>
          <a:p>
            <a:pPr lvl="1">
              <a:buFont typeface="Arial" charset="0"/>
              <a:buChar char="•"/>
              <a:defRPr/>
            </a:pPr>
            <a:r>
              <a:rPr lang="en-US" altLang="en-US" sz="3200" dirty="0">
                <a:solidFill>
                  <a:schemeClr val="tx1">
                    <a:lumMod val="65000"/>
                    <a:lumOff val="35000"/>
                  </a:schemeClr>
                </a:solidFill>
                <a:latin typeface="Arial" charset="0"/>
                <a:cs typeface="Arial" charset="0"/>
              </a:rPr>
              <a:t>For programs of study </a:t>
            </a:r>
            <a:r>
              <a:rPr lang="en-US" altLang="en-US" sz="3200" i="1" dirty="0">
                <a:solidFill>
                  <a:schemeClr val="tx1">
                    <a:lumMod val="65000"/>
                    <a:lumOff val="35000"/>
                  </a:schemeClr>
                </a:solidFill>
                <a:latin typeface="Arial" charset="0"/>
                <a:cs typeface="Arial" charset="0"/>
              </a:rPr>
              <a:t>longer than one academic year</a:t>
            </a:r>
          </a:p>
          <a:p>
            <a:pPr lvl="2">
              <a:buFont typeface="Arial" charset="0"/>
              <a:buChar char="•"/>
              <a:defRPr/>
            </a:pPr>
            <a:r>
              <a:rPr lang="en-US" altLang="en-US" sz="2667" dirty="0">
                <a:solidFill>
                  <a:schemeClr val="tx1">
                    <a:lumMod val="65000"/>
                    <a:lumOff val="35000"/>
                  </a:schemeClr>
                </a:solidFill>
                <a:latin typeface="Arial" charset="0"/>
                <a:cs typeface="Arial" charset="0"/>
              </a:rPr>
              <a:t>School must evaluate at least annually to correspond with end of a payment period</a:t>
            </a:r>
          </a:p>
          <a:p>
            <a:pPr lvl="2">
              <a:buFont typeface="Arial" charset="0"/>
              <a:buChar char="•"/>
              <a:defRPr/>
            </a:pPr>
            <a:r>
              <a:rPr lang="en-US" altLang="en-US" sz="2667" dirty="0">
                <a:solidFill>
                  <a:schemeClr val="tx1">
                    <a:lumMod val="65000"/>
                    <a:lumOff val="35000"/>
                  </a:schemeClr>
                </a:solidFill>
                <a:latin typeface="Arial" charset="0"/>
                <a:cs typeface="Arial" charset="0"/>
              </a:rPr>
              <a:t>School may evaluate at end of each payment period</a:t>
            </a:r>
          </a:p>
        </p:txBody>
      </p:sp>
      <p:sp>
        <p:nvSpPr>
          <p:cNvPr id="47109" name="Slide Number Placeholder 4">
            <a:extLst>
              <a:ext uri="{FF2B5EF4-FFF2-40B4-BE49-F238E27FC236}">
                <a16:creationId xmlns:a16="http://schemas.microsoft.com/office/drawing/2014/main" id="{ED965DCA-4B76-4F63-815A-291983FEB4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5D2013-D465-4D8D-986F-D0B0ED80E7BB}" type="slidenum">
              <a:rPr lang="en-US" altLang="en-US">
                <a:solidFill>
                  <a:srgbClr val="F2F2F2"/>
                </a:solidFill>
                <a:latin typeface="Arial" panose="020B0604020202020204" pitchFamily="34" charset="0"/>
              </a:rPr>
              <a:pPr/>
              <a:t>21</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5504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00CDDBA-6C1A-496B-A342-0299710E6116}"/>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SAP Evaluations</a:t>
            </a:r>
          </a:p>
        </p:txBody>
      </p:sp>
      <p:sp>
        <p:nvSpPr>
          <p:cNvPr id="34819" name="Content Placeholder 2">
            <a:extLst>
              <a:ext uri="{FF2B5EF4-FFF2-40B4-BE49-F238E27FC236}">
                <a16:creationId xmlns:a16="http://schemas.microsoft.com/office/drawing/2014/main" id="{62810308-8528-43AC-9EBB-A5BD9456E854}"/>
              </a:ext>
            </a:extLst>
          </p:cNvPr>
          <p:cNvSpPr>
            <a:spLocks noGrp="1"/>
          </p:cNvSpPr>
          <p:nvPr>
            <p:ph idx="1"/>
          </p:nvPr>
        </p:nvSpPr>
        <p:spPr bwMode="auto">
          <a:xfrm>
            <a:off x="186267" y="1062567"/>
            <a:ext cx="8652933" cy="4986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Arial" charset="0"/>
              </a:rPr>
              <a:t>Each official evaluation must include evaluation of the </a:t>
            </a:r>
            <a:r>
              <a:rPr lang="en-US" altLang="en-US" dirty="0">
                <a:solidFill>
                  <a:schemeClr val="tx1">
                    <a:lumMod val="65000"/>
                    <a:lumOff val="35000"/>
                  </a:schemeClr>
                </a:solidFill>
                <a:latin typeface="Arial" charset="0"/>
                <a:cs typeface="Times New Roman" pitchFamily="18" charset="0"/>
              </a:rPr>
              <a:t>qualitative (grade-based), quantitative (time-related) and maximum timeframe standards</a:t>
            </a:r>
            <a:endParaRPr lang="en-US" altLang="en-US" dirty="0">
              <a:solidFill>
                <a:schemeClr val="tx1">
                  <a:lumMod val="65000"/>
                  <a:lumOff val="35000"/>
                </a:schemeClr>
              </a:solidFill>
              <a:latin typeface="Arial" charset="0"/>
              <a:cs typeface="Arial" charset="0"/>
            </a:endParaRPr>
          </a:p>
          <a:p>
            <a:pPr>
              <a:buFont typeface="Arial" charset="0"/>
              <a:buChar char="•"/>
              <a:defRPr/>
            </a:pPr>
            <a:r>
              <a:rPr lang="en-US" altLang="en-US" dirty="0">
                <a:solidFill>
                  <a:schemeClr val="tx1">
                    <a:lumMod val="65000"/>
                    <a:lumOff val="35000"/>
                  </a:schemeClr>
                </a:solidFill>
                <a:latin typeface="Arial" charset="0"/>
                <a:cs typeface="Arial" charset="0"/>
              </a:rPr>
              <a:t>Financial aid warning and probation statuses only last for one payment period, no matter how frequently SAP is evaluated</a:t>
            </a:r>
          </a:p>
          <a:p>
            <a:pPr>
              <a:buFont typeface="Arial" charset="0"/>
              <a:buChar char="•"/>
              <a:defRPr/>
            </a:pPr>
            <a:r>
              <a:rPr lang="en-US" altLang="en-US" dirty="0">
                <a:solidFill>
                  <a:schemeClr val="tx1">
                    <a:lumMod val="65000"/>
                    <a:lumOff val="35000"/>
                  </a:schemeClr>
                </a:solidFill>
                <a:latin typeface="Arial" charset="0"/>
                <a:cs typeface="Arial" charset="0"/>
              </a:rPr>
              <a:t>“Financial aid warning” and “Financial aid probation” must have the same definitions as described in regulation</a:t>
            </a:r>
          </a:p>
        </p:txBody>
      </p:sp>
      <p:sp>
        <p:nvSpPr>
          <p:cNvPr id="49156" name="Slide Number Placeholder 4">
            <a:extLst>
              <a:ext uri="{FF2B5EF4-FFF2-40B4-BE49-F238E27FC236}">
                <a16:creationId xmlns:a16="http://schemas.microsoft.com/office/drawing/2014/main" id="{0F347BCF-ECDF-44D9-B280-C1E9E350896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15C956-FD79-42C8-9159-6B94164A093D}" type="slidenum">
              <a:rPr lang="en-US" altLang="en-US">
                <a:solidFill>
                  <a:srgbClr val="F2F2F2"/>
                </a:solidFill>
                <a:latin typeface="Arial" panose="020B0604020202020204" pitchFamily="34" charset="0"/>
              </a:rPr>
              <a:pPr/>
              <a:t>22</a:t>
            </a:fld>
            <a:endParaRPr lang="en-US" altLang="en-US">
              <a:solidFill>
                <a:srgbClr val="F2F2F2"/>
              </a:solidFill>
              <a:latin typeface="Arial" panose="020B0604020202020204" pitchFamily="34" charset="0"/>
            </a:endParaRPr>
          </a:p>
        </p:txBody>
      </p:sp>
      <p:pic>
        <p:nvPicPr>
          <p:cNvPr id="14341" name="Picture 5" descr="C:\Users\David.Bartnicki\AppData\Local\Microsoft\Windows\Temporary Internet Files\Content.IE5\7ZEROR97\MP900390560[1].jpg">
            <a:extLst>
              <a:ext uri="{FF2B5EF4-FFF2-40B4-BE49-F238E27FC236}">
                <a16:creationId xmlns:a16="http://schemas.microsoft.com/office/drawing/2014/main" id="{C0D27D23-0855-40CF-A344-641BAF90F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410" y="1219200"/>
            <a:ext cx="3750653" cy="20066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a:scene3d>
            <a:camera prst="perspectiveHeroicExtremeLeftFacing"/>
            <a:lightRig rig="threePt" dir="t"/>
          </a:scene3d>
          <a:sp3d>
            <a:bevelT/>
          </a:sp3d>
          <a:extLst/>
        </p:spPr>
      </p:pic>
    </p:spTree>
    <p:extLst>
      <p:ext uri="{BB962C8B-B14F-4D97-AF65-F5344CB8AC3E}">
        <p14:creationId xmlns:p14="http://schemas.microsoft.com/office/powerpoint/2010/main" val="389459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0136090-0F02-4F89-87E3-49ECC54D26EC}"/>
              </a:ext>
            </a:extLst>
          </p:cNvPr>
          <p:cNvSpPr>
            <a:spLocks noGrp="1"/>
          </p:cNvSpPr>
          <p:nvPr>
            <p:ph type="title"/>
          </p:nvPr>
        </p:nvSpPr>
        <p:spPr bwMode="auto">
          <a:xfrm>
            <a:off x="6138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Financial Aid Warning Period</a:t>
            </a:r>
            <a:endParaRPr lang="en-US" altLang="en-US" dirty="0">
              <a:latin typeface="Arial" charset="0"/>
              <a:cs typeface="Arial" charset="0"/>
            </a:endParaRPr>
          </a:p>
        </p:txBody>
      </p:sp>
      <p:sp>
        <p:nvSpPr>
          <p:cNvPr id="35843" name="Content Placeholder 2">
            <a:extLst>
              <a:ext uri="{FF2B5EF4-FFF2-40B4-BE49-F238E27FC236}">
                <a16:creationId xmlns:a16="http://schemas.microsoft.com/office/drawing/2014/main" id="{74208A58-A6BD-4AE0-88A4-CB3F2246B3D6}"/>
              </a:ext>
            </a:extLst>
          </p:cNvPr>
          <p:cNvSpPr>
            <a:spLocks noGrp="1"/>
          </p:cNvSpPr>
          <p:nvPr>
            <p:ph idx="1"/>
          </p:nvPr>
        </p:nvSpPr>
        <p:spPr bwMode="auto">
          <a:xfrm>
            <a:off x="711200" y="1193801"/>
            <a:ext cx="10972800" cy="48556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For an institution that chooses to </a:t>
            </a:r>
            <a:r>
              <a:rPr lang="en-US" altLang="en-US" u="sng" dirty="0">
                <a:solidFill>
                  <a:schemeClr val="tx1">
                    <a:lumMod val="65000"/>
                    <a:lumOff val="35000"/>
                  </a:schemeClr>
                </a:solidFill>
                <a:latin typeface="Arial" charset="0"/>
                <a:cs typeface="Times New Roman" pitchFamily="18" charset="0"/>
              </a:rPr>
              <a:t>evaluate SAP at the end of EACH payment period</a:t>
            </a:r>
            <a:r>
              <a:rPr lang="en-US" altLang="en-US" dirty="0">
                <a:solidFill>
                  <a:schemeClr val="tx1">
                    <a:lumMod val="65000"/>
                    <a:lumOff val="35000"/>
                  </a:schemeClr>
                </a:solidFill>
                <a:latin typeface="Arial" charset="0"/>
                <a:cs typeface="Times New Roman" pitchFamily="18" charset="0"/>
              </a:rPr>
              <a:t>, a “financial aid warning” status </a:t>
            </a:r>
            <a:r>
              <a:rPr lang="en-US" altLang="en-US" i="1" dirty="0">
                <a:solidFill>
                  <a:schemeClr val="tx1">
                    <a:lumMod val="65000"/>
                    <a:lumOff val="35000"/>
                  </a:schemeClr>
                </a:solidFill>
                <a:latin typeface="Arial" charset="0"/>
                <a:cs typeface="Times New Roman" pitchFamily="18" charset="0"/>
              </a:rPr>
              <a:t>may</a:t>
            </a:r>
            <a:r>
              <a:rPr lang="en-US" altLang="en-US" dirty="0">
                <a:solidFill>
                  <a:schemeClr val="tx1">
                    <a:lumMod val="65000"/>
                    <a:lumOff val="35000"/>
                  </a:schemeClr>
                </a:solidFill>
                <a:latin typeface="Arial" charset="0"/>
                <a:cs typeface="Times New Roman" pitchFamily="18" charset="0"/>
              </a:rPr>
              <a:t> be used (optional)</a:t>
            </a:r>
            <a:endParaRPr lang="en-US" altLang="en-US" u="sng" dirty="0">
              <a:solidFill>
                <a:schemeClr val="tx1">
                  <a:lumMod val="65000"/>
                  <a:lumOff val="35000"/>
                </a:schemeClr>
              </a:solidFill>
              <a:latin typeface="Arial" charset="0"/>
              <a:cs typeface="Times New Roman" pitchFamily="18" charset="0"/>
            </a:endParaRP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Student may continue to receive Title IV aid for </a:t>
            </a:r>
            <a:r>
              <a:rPr lang="en-US" altLang="en-US" sz="3200" b="1" i="1" dirty="0">
                <a:solidFill>
                  <a:schemeClr val="tx1">
                    <a:lumMod val="65000"/>
                    <a:lumOff val="35000"/>
                  </a:schemeClr>
                </a:solidFill>
                <a:latin typeface="Arial" charset="0"/>
                <a:cs typeface="Times New Roman" pitchFamily="18" charset="0"/>
              </a:rPr>
              <a:t>one payment period</a:t>
            </a: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No appeal necessary</a:t>
            </a:r>
          </a:p>
          <a:p>
            <a:pPr lvl="1" eaLnBrk="1" hangingPunct="1">
              <a:buFont typeface="Arial" charset="0"/>
              <a:buChar char="•"/>
              <a:defRPr/>
            </a:pPr>
            <a:endParaRPr lang="en-US" altLang="en-US" dirty="0">
              <a:solidFill>
                <a:schemeClr val="tx1">
                  <a:lumMod val="65000"/>
                  <a:lumOff val="35000"/>
                </a:schemeClr>
              </a:solidFill>
              <a:latin typeface="Arial" charset="0"/>
              <a:cs typeface="Times New Roman" pitchFamily="18" charset="0"/>
            </a:endParaRPr>
          </a:p>
          <a:p>
            <a:pPr lvl="1"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Note: Possible for student to receive more than one warning period during academic career just NOT consecutively</a:t>
            </a:r>
          </a:p>
        </p:txBody>
      </p:sp>
      <p:sp>
        <p:nvSpPr>
          <p:cNvPr id="51204" name="Slide Number Placeholder 4">
            <a:extLst>
              <a:ext uri="{FF2B5EF4-FFF2-40B4-BE49-F238E27FC236}">
                <a16:creationId xmlns:a16="http://schemas.microsoft.com/office/drawing/2014/main" id="{B11434FE-BDF1-4B3A-9C9C-BB7841227D3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3F70AA-C420-4C7F-840A-051FA234A21A}" type="slidenum">
              <a:rPr lang="en-US" altLang="en-US">
                <a:solidFill>
                  <a:srgbClr val="F2F2F2"/>
                </a:solidFill>
                <a:latin typeface="Arial" panose="020B0604020202020204" pitchFamily="34" charset="0"/>
              </a:rPr>
              <a:pPr/>
              <a:t>23</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148496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D04D052-4296-4863-8C5E-84C611E052C2}"/>
              </a:ext>
            </a:extLst>
          </p:cNvPr>
          <p:cNvSpPr>
            <a:spLocks noGrp="1"/>
          </p:cNvSpPr>
          <p:nvPr>
            <p:ph type="title"/>
          </p:nvPr>
        </p:nvSpPr>
        <p:spPr bwMode="auto">
          <a:xfrm>
            <a:off x="613833" y="177801"/>
            <a:ext cx="11404600" cy="8847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Financial Aid Probation</a:t>
            </a:r>
            <a:endParaRPr lang="en-US" altLang="en-US" dirty="0">
              <a:latin typeface="Arial" charset="0"/>
              <a:cs typeface="Arial" charset="0"/>
            </a:endParaRPr>
          </a:p>
        </p:txBody>
      </p:sp>
      <p:sp>
        <p:nvSpPr>
          <p:cNvPr id="36867" name="Content Placeholder 2">
            <a:extLst>
              <a:ext uri="{FF2B5EF4-FFF2-40B4-BE49-F238E27FC236}">
                <a16:creationId xmlns:a16="http://schemas.microsoft.com/office/drawing/2014/main" id="{D915E27E-F7D2-4E60-8898-27F431FEA580}"/>
              </a:ext>
            </a:extLst>
          </p:cNvPr>
          <p:cNvSpPr>
            <a:spLocks noGrp="1"/>
          </p:cNvSpPr>
          <p:nvPr>
            <p:ph idx="1"/>
          </p:nvPr>
        </p:nvSpPr>
        <p:spPr bwMode="auto">
          <a:xfrm>
            <a:off x="101600" y="1100668"/>
            <a:ext cx="120904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To be placed on Financial Aid Probation, a student must:</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Appeal and have it approved by the school; AND</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Student expected to be making SAP in next payment period; </a:t>
            </a:r>
            <a:r>
              <a:rPr lang="en-US" altLang="en-US" sz="3200" i="1" dirty="0">
                <a:solidFill>
                  <a:schemeClr val="tx1">
                    <a:lumMod val="65000"/>
                    <a:lumOff val="35000"/>
                  </a:schemeClr>
                </a:solidFill>
                <a:latin typeface="Arial" charset="0"/>
                <a:cs typeface="Times New Roman" pitchFamily="18" charset="0"/>
              </a:rPr>
              <a:t>OR</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Be successfully following an academic plan designed to ensure student will be able to </a:t>
            </a:r>
            <a:r>
              <a:rPr lang="en-US" altLang="en-US" sz="3200" i="1" u="sng" dirty="0">
                <a:solidFill>
                  <a:schemeClr val="tx1">
                    <a:lumMod val="65000"/>
                    <a:lumOff val="35000"/>
                  </a:schemeClr>
                </a:solidFill>
                <a:latin typeface="Arial" charset="0"/>
                <a:cs typeface="Times New Roman" pitchFamily="18" charset="0"/>
              </a:rPr>
              <a:t>meet SAP by a specific point in time</a:t>
            </a:r>
          </a:p>
          <a:p>
            <a:pPr lvl="2">
              <a:buFont typeface="Arial" charset="0"/>
              <a:buChar char="•"/>
              <a:defRPr/>
            </a:pPr>
            <a:r>
              <a:rPr lang="en-US" altLang="en-US" sz="2667" dirty="0">
                <a:solidFill>
                  <a:schemeClr val="tx1">
                    <a:lumMod val="65000"/>
                    <a:lumOff val="35000"/>
                  </a:schemeClr>
                </a:solidFill>
                <a:latin typeface="Arial" charset="0"/>
                <a:cs typeface="Times New Roman" pitchFamily="18" charset="0"/>
              </a:rPr>
              <a:t>Not required to develop academic plans</a:t>
            </a:r>
          </a:p>
          <a:p>
            <a:pPr lvl="2">
              <a:buFont typeface="Arial" charset="0"/>
              <a:buChar char="•"/>
              <a:defRPr/>
            </a:pPr>
            <a:r>
              <a:rPr lang="en-US" altLang="en-US" sz="2667" dirty="0">
                <a:solidFill>
                  <a:schemeClr val="tx1">
                    <a:lumMod val="65000"/>
                    <a:lumOff val="35000"/>
                  </a:schemeClr>
                </a:solidFill>
                <a:latin typeface="Arial" charset="0"/>
                <a:cs typeface="Times New Roman" pitchFamily="18" charset="0"/>
              </a:rPr>
              <a:t>Can set conditions on developing plans</a:t>
            </a:r>
          </a:p>
          <a:p>
            <a:pPr lvl="2">
              <a:buFont typeface="Arial" charset="0"/>
              <a:buChar char="•"/>
              <a:defRPr/>
            </a:pPr>
            <a:r>
              <a:rPr lang="en-US" altLang="en-US" sz="2667" dirty="0">
                <a:solidFill>
                  <a:schemeClr val="tx1">
                    <a:lumMod val="65000"/>
                    <a:lumOff val="35000"/>
                  </a:schemeClr>
                </a:solidFill>
                <a:latin typeface="Arial" charset="0"/>
                <a:cs typeface="Times New Roman" pitchFamily="18" charset="0"/>
              </a:rPr>
              <a:t>ED does not define what office(s) must develop and oversee </a:t>
            </a:r>
          </a:p>
        </p:txBody>
      </p:sp>
      <p:sp>
        <p:nvSpPr>
          <p:cNvPr id="53252" name="Slide Number Placeholder 4">
            <a:extLst>
              <a:ext uri="{FF2B5EF4-FFF2-40B4-BE49-F238E27FC236}">
                <a16:creationId xmlns:a16="http://schemas.microsoft.com/office/drawing/2014/main" id="{1546D0A9-D9E3-4B1B-B6A6-C2953717B77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A5F355F-ECF6-4451-A8E4-C1CC4835DCCE}" type="slidenum">
              <a:rPr lang="en-US" altLang="en-US">
                <a:solidFill>
                  <a:srgbClr val="F2F2F2"/>
                </a:solidFill>
                <a:latin typeface="Arial" panose="020B0604020202020204" pitchFamily="34" charset="0"/>
              </a:rPr>
              <a:pPr/>
              <a:t>24</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29853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F0C2B80-C1F3-45A8-ABE6-57CE6EAC51DE}"/>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Financial Aid Probation</a:t>
            </a:r>
            <a:endParaRPr lang="en-US" altLang="en-US" dirty="0">
              <a:latin typeface="Arial" charset="0"/>
              <a:cs typeface="Arial" charset="0"/>
            </a:endParaRPr>
          </a:p>
        </p:txBody>
      </p:sp>
      <p:sp>
        <p:nvSpPr>
          <p:cNvPr id="37891" name="Content Placeholder 2">
            <a:extLst>
              <a:ext uri="{FF2B5EF4-FFF2-40B4-BE49-F238E27FC236}">
                <a16:creationId xmlns:a16="http://schemas.microsoft.com/office/drawing/2014/main" id="{3FD51B62-593A-4E75-86C9-AF284AD27ADA}"/>
              </a:ext>
            </a:extLst>
          </p:cNvPr>
          <p:cNvSpPr>
            <a:spLocks noGrp="1"/>
          </p:cNvSpPr>
          <p:nvPr>
            <p:ph idx="1"/>
          </p:nvPr>
        </p:nvSpPr>
        <p:spPr bwMode="auto">
          <a:xfrm>
            <a:off x="304801" y="1193801"/>
            <a:ext cx="11713633" cy="46270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A student on Financial Aid Probation may only receive Title IV funds for </a:t>
            </a:r>
            <a:r>
              <a:rPr lang="en-US" altLang="en-US" b="1" dirty="0">
                <a:solidFill>
                  <a:schemeClr val="tx1">
                    <a:lumMod val="65000"/>
                    <a:lumOff val="35000"/>
                  </a:schemeClr>
                </a:solidFill>
                <a:latin typeface="Arial" charset="0"/>
                <a:cs typeface="Times New Roman" pitchFamily="18" charset="0"/>
              </a:rPr>
              <a:t>ONE payment period</a:t>
            </a:r>
          </a:p>
          <a:p>
            <a:pPr eaLnBrk="1" hangingPunct="1">
              <a:buFont typeface="Arial" charset="0"/>
              <a:buChar char="•"/>
              <a:defRPr/>
            </a:pPr>
            <a:endParaRPr lang="en-US" altLang="en-US" sz="1333" b="1" dirty="0">
              <a:solidFill>
                <a:schemeClr val="tx1">
                  <a:lumMod val="65000"/>
                  <a:lumOff val="35000"/>
                </a:schemeClr>
              </a:solidFill>
              <a:latin typeface="Arial" charset="0"/>
              <a:cs typeface="Times New Roman" pitchFamily="18" charset="0"/>
            </a:endParaRPr>
          </a:p>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A student on F/A Probation may not receive Title IV funds for the subsequent payment period UNLESS:</a:t>
            </a:r>
          </a:p>
          <a:p>
            <a:pPr lvl="1"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Student is now making SAP; or </a:t>
            </a:r>
          </a:p>
          <a:p>
            <a:pPr lvl="1"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Institution determines student met requirements specified by the school in the academic plan and student still covered by academic plan</a:t>
            </a:r>
          </a:p>
          <a:p>
            <a:pPr lvl="1" eaLnBrk="1" hangingPunct="1">
              <a:buFont typeface="Arial" charset="0"/>
              <a:buChar char="•"/>
              <a:defRPr/>
            </a:pPr>
            <a:endParaRPr lang="en-US" altLang="en-US" sz="1333" dirty="0">
              <a:solidFill>
                <a:schemeClr val="tx1">
                  <a:lumMod val="65000"/>
                  <a:lumOff val="35000"/>
                </a:schemeClr>
              </a:solidFill>
              <a:latin typeface="Arial" charset="0"/>
              <a:cs typeface="Times New Roman" pitchFamily="18" charset="0"/>
            </a:endParaRPr>
          </a:p>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SAP must be checked at the end of the probationary payment period (even if SAP is normally checked annually)</a:t>
            </a:r>
          </a:p>
        </p:txBody>
      </p:sp>
      <p:sp>
        <p:nvSpPr>
          <p:cNvPr id="55300" name="Slide Number Placeholder 4">
            <a:extLst>
              <a:ext uri="{FF2B5EF4-FFF2-40B4-BE49-F238E27FC236}">
                <a16:creationId xmlns:a16="http://schemas.microsoft.com/office/drawing/2014/main" id="{2229CB52-FA4A-4522-AB79-B2065C44CF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B9453B-81A6-4A43-AC8A-D8031BE22C7C}" type="slidenum">
              <a:rPr lang="en-US" altLang="en-US">
                <a:solidFill>
                  <a:srgbClr val="F2F2F2"/>
                </a:solidFill>
                <a:latin typeface="Arial" panose="020B0604020202020204" pitchFamily="34" charset="0"/>
              </a:rPr>
              <a:pPr/>
              <a:t>25</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86150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DC368CC-C986-43B3-B3A5-72231DCCEE68}"/>
              </a:ext>
            </a:extLst>
          </p:cNvPr>
          <p:cNvSpPr>
            <a:spLocks noGrp="1"/>
          </p:cNvSpPr>
          <p:nvPr>
            <p:ph type="title"/>
          </p:nvPr>
        </p:nvSpPr>
        <p:spPr bwMode="auto">
          <a:xfrm>
            <a:off x="101600"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a:defRPr/>
            </a:pPr>
            <a:r>
              <a:rPr lang="en-US" altLang="en-US" dirty="0">
                <a:latin typeface="Arial" charset="0"/>
                <a:cs typeface="Times New Roman" pitchFamily="18" charset="0"/>
              </a:rPr>
              <a:t>Policy Q &amp; A – Academic Plans</a:t>
            </a:r>
          </a:p>
        </p:txBody>
      </p:sp>
      <p:sp>
        <p:nvSpPr>
          <p:cNvPr id="39939" name="Content Placeholder 2">
            <a:extLst>
              <a:ext uri="{FF2B5EF4-FFF2-40B4-BE49-F238E27FC236}">
                <a16:creationId xmlns:a16="http://schemas.microsoft.com/office/drawing/2014/main" id="{18F3D7F5-ABC6-46CC-B5F3-37C0F29817A8}"/>
              </a:ext>
            </a:extLst>
          </p:cNvPr>
          <p:cNvSpPr>
            <a:spLocks noGrp="1"/>
          </p:cNvSpPr>
          <p:nvPr>
            <p:ph idx="1"/>
          </p:nvPr>
        </p:nvSpPr>
        <p:spPr bwMode="auto">
          <a:xfrm>
            <a:off x="101600" y="1397001"/>
            <a:ext cx="11887200" cy="4652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ACP-Q3: Can the academic plan be the same for all students or the same by student categories or must the plan be created individually for each student?</a:t>
            </a:r>
          </a:p>
          <a:p>
            <a:pPr>
              <a:buFontTx/>
              <a:buNone/>
              <a:defRPr/>
            </a:pPr>
            <a:endParaRPr lang="en-US" altLang="en-US" sz="933"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ACP-A3: According to the regulations, the academic plan is developed by the institution and the student individually.  It is possible that a general plan could be used for students in a similar circumstance and then customized, as needed, for each student’s particular circumstance. </a:t>
            </a:r>
            <a:r>
              <a:rPr lang="en-US" altLang="en-US" dirty="0">
                <a:solidFill>
                  <a:schemeClr val="tx1"/>
                </a:solidFill>
                <a:latin typeface="Arial" charset="0"/>
                <a:cs typeface="Times New Roman" pitchFamily="18" charset="0"/>
              </a:rPr>
              <a:t> </a:t>
            </a:r>
          </a:p>
        </p:txBody>
      </p:sp>
      <p:sp>
        <p:nvSpPr>
          <p:cNvPr id="57348" name="Slide Number Placeholder 4">
            <a:extLst>
              <a:ext uri="{FF2B5EF4-FFF2-40B4-BE49-F238E27FC236}">
                <a16:creationId xmlns:a16="http://schemas.microsoft.com/office/drawing/2014/main" id="{D53B6183-A093-49AB-B977-48F44927CB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DDA92E-5C50-455C-8447-002453E6AF7D}" type="slidenum">
              <a:rPr lang="en-US" altLang="en-US">
                <a:solidFill>
                  <a:srgbClr val="F2F2F2"/>
                </a:solidFill>
                <a:latin typeface="Arial" panose="020B0604020202020204" pitchFamily="34" charset="0"/>
              </a:rPr>
              <a:pPr/>
              <a:t>26</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80491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8236353-364F-455E-9613-A5EFD716109A}"/>
              </a:ext>
            </a:extLst>
          </p:cNvPr>
          <p:cNvSpPr>
            <a:spLocks noGrp="1"/>
          </p:cNvSpPr>
          <p:nvPr>
            <p:ph type="title"/>
          </p:nvPr>
        </p:nvSpPr>
        <p:spPr bwMode="auto">
          <a:xfrm>
            <a:off x="406400"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Policy Q &amp; A – Academic Plans</a:t>
            </a:r>
            <a:endParaRPr lang="en-US" altLang="en-US" dirty="0">
              <a:latin typeface="Arial" charset="0"/>
              <a:cs typeface="Arial" charset="0"/>
            </a:endParaRPr>
          </a:p>
        </p:txBody>
      </p:sp>
      <p:sp>
        <p:nvSpPr>
          <p:cNvPr id="40963" name="Content Placeholder 2">
            <a:extLst>
              <a:ext uri="{FF2B5EF4-FFF2-40B4-BE49-F238E27FC236}">
                <a16:creationId xmlns:a16="http://schemas.microsoft.com/office/drawing/2014/main" id="{447A1F95-47C0-45D4-8C6A-71FFC91C830C}"/>
              </a:ext>
            </a:extLst>
          </p:cNvPr>
          <p:cNvSpPr>
            <a:spLocks noGrp="1"/>
          </p:cNvSpPr>
          <p:nvPr>
            <p:ph idx="1"/>
          </p:nvPr>
        </p:nvSpPr>
        <p:spPr bwMode="auto">
          <a:xfrm>
            <a:off x="203200" y="1524001"/>
            <a:ext cx="118872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ACP-Q4: Must the academic plan be mathematically set to graduate student within 150% timeframe?</a:t>
            </a:r>
          </a:p>
          <a:p>
            <a:pPr>
              <a:buFontTx/>
              <a:buNone/>
              <a:defRPr/>
            </a:pPr>
            <a:endParaRPr lang="en-US" altLang="en-US" sz="933"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ACP-A4: The academic plan must be designed to ensure that the student is able to meet the institution's satisfactory academic progress standards by a specific point in time.  In some cases, this </a:t>
            </a:r>
            <a:r>
              <a:rPr lang="en-US" altLang="en-US" i="1" dirty="0">
                <a:solidFill>
                  <a:schemeClr val="tx1">
                    <a:lumMod val="65000"/>
                    <a:lumOff val="35000"/>
                  </a:schemeClr>
                </a:solidFill>
                <a:latin typeface="Arial" charset="0"/>
                <a:cs typeface="Times New Roman" pitchFamily="18" charset="0"/>
              </a:rPr>
              <a:t>could mean that the maximum timeframe would be extended based on the student's approved appeal</a:t>
            </a:r>
            <a:r>
              <a:rPr lang="en-US" altLang="en-US" dirty="0">
                <a:solidFill>
                  <a:schemeClr val="tx1">
                    <a:lumMod val="65000"/>
                    <a:lumOff val="35000"/>
                  </a:schemeClr>
                </a:solidFill>
                <a:latin typeface="Arial" charset="0"/>
                <a:cs typeface="Times New Roman" pitchFamily="18" charset="0"/>
              </a:rPr>
              <a:t>. </a:t>
            </a:r>
          </a:p>
        </p:txBody>
      </p:sp>
      <p:sp>
        <p:nvSpPr>
          <p:cNvPr id="59396" name="Slide Number Placeholder 4">
            <a:extLst>
              <a:ext uri="{FF2B5EF4-FFF2-40B4-BE49-F238E27FC236}">
                <a16:creationId xmlns:a16="http://schemas.microsoft.com/office/drawing/2014/main" id="{E9E0DE59-580F-4862-819E-FB19BCDED93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54AF97-371E-4F60-BBA6-1CCBAB14BB79}" type="slidenum">
              <a:rPr lang="en-US" altLang="en-US">
                <a:solidFill>
                  <a:srgbClr val="F2F2F2"/>
                </a:solidFill>
                <a:latin typeface="Arial" panose="020B0604020202020204" pitchFamily="34" charset="0"/>
              </a:rPr>
              <a:pPr/>
              <a:t>27</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97130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567C2F3-6C51-4219-BF46-FA7F36A78835}"/>
              </a:ext>
            </a:extLst>
          </p:cNvPr>
          <p:cNvSpPr>
            <a:spLocks noGrp="1"/>
          </p:cNvSpPr>
          <p:nvPr>
            <p:ph type="title"/>
          </p:nvPr>
        </p:nvSpPr>
        <p:spPr bwMode="auto">
          <a:xfrm>
            <a:off x="203200" y="279401"/>
            <a:ext cx="11785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Policy Q &amp; A – Financial Aid Probation</a:t>
            </a:r>
            <a:endParaRPr lang="en-US" altLang="en-US" dirty="0">
              <a:latin typeface="Arial" charset="0"/>
              <a:cs typeface="Arial" charset="0"/>
            </a:endParaRPr>
          </a:p>
        </p:txBody>
      </p:sp>
      <p:sp>
        <p:nvSpPr>
          <p:cNvPr id="41987" name="Content Placeholder 2">
            <a:extLst>
              <a:ext uri="{FF2B5EF4-FFF2-40B4-BE49-F238E27FC236}">
                <a16:creationId xmlns:a16="http://schemas.microsoft.com/office/drawing/2014/main" id="{B7995E80-B9B2-455F-841A-53108B590627}"/>
              </a:ext>
            </a:extLst>
          </p:cNvPr>
          <p:cNvSpPr>
            <a:spLocks noGrp="1"/>
          </p:cNvSpPr>
          <p:nvPr>
            <p:ph idx="1"/>
          </p:nvPr>
        </p:nvSpPr>
        <p:spPr bwMode="auto">
          <a:xfrm>
            <a:off x="711200" y="1524001"/>
            <a:ext cx="10464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PROB-Q4: How many times may a student be placed on probation for failing to meet SAP standards?</a:t>
            </a:r>
          </a:p>
          <a:p>
            <a:pPr>
              <a:buFontTx/>
              <a:buNone/>
              <a:defRPr/>
            </a:pPr>
            <a:endParaRPr lang="en-US" altLang="en-US" sz="1200"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PROB-A4: A student may be placed on probation for one payment period per appeal.  It is possible that a student could be placed on probation more than once in his or her academic career.</a:t>
            </a:r>
            <a:endParaRPr lang="en-US" altLang="en-US" dirty="0">
              <a:solidFill>
                <a:schemeClr val="tx1">
                  <a:lumMod val="65000"/>
                  <a:lumOff val="35000"/>
                </a:schemeClr>
              </a:solidFill>
              <a:latin typeface="Arial" charset="0"/>
              <a:cs typeface="Arial" charset="0"/>
            </a:endParaRPr>
          </a:p>
        </p:txBody>
      </p:sp>
      <p:sp>
        <p:nvSpPr>
          <p:cNvPr id="61444" name="Slide Number Placeholder 4">
            <a:extLst>
              <a:ext uri="{FF2B5EF4-FFF2-40B4-BE49-F238E27FC236}">
                <a16:creationId xmlns:a16="http://schemas.microsoft.com/office/drawing/2014/main" id="{DCAFC8BD-5903-40D9-8C72-4D97384479D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1BEF51-FEFD-4E3F-8E52-E84BFC594793}" type="slidenum">
              <a:rPr lang="en-US" altLang="en-US">
                <a:solidFill>
                  <a:srgbClr val="F2F2F2"/>
                </a:solidFill>
                <a:latin typeface="Arial" panose="020B0604020202020204" pitchFamily="34" charset="0"/>
              </a:rPr>
              <a:pPr/>
              <a:t>28</a:t>
            </a:fld>
            <a:endParaRPr lang="en-US" altLang="en-US">
              <a:solidFill>
                <a:srgbClr val="F2F2F2"/>
              </a:solidFill>
              <a:latin typeface="Arial" panose="020B0604020202020204" pitchFamily="34" charset="0"/>
            </a:endParaRPr>
          </a:p>
        </p:txBody>
      </p:sp>
      <p:pic>
        <p:nvPicPr>
          <p:cNvPr id="39941" name="Picture 5" descr="C:\Users\David.Bartnicki\AppData\Local\Microsoft\Windows\Temporary Internet Files\Content.IE5\7ZEROR97\MC900237283[1].wmf">
            <a:extLst>
              <a:ext uri="{FF2B5EF4-FFF2-40B4-BE49-F238E27FC236}">
                <a16:creationId xmlns:a16="http://schemas.microsoft.com/office/drawing/2014/main" id="{52EA6422-D1DD-43B3-8447-E46887D25F42}"/>
              </a:ext>
            </a:extLst>
          </p:cNvPr>
          <p:cNvPicPr>
            <a:picLocks noChangeAspect="1" noChangeArrowheads="1"/>
          </p:cNvPicPr>
          <p:nvPr/>
        </p:nvPicPr>
        <p:blipFill>
          <a:blip r:embed="rId3"/>
          <a:srcRect/>
          <a:stretch>
            <a:fillRect/>
          </a:stretch>
        </p:blipFill>
        <p:spPr bwMode="auto">
          <a:xfrm>
            <a:off x="6908800" y="4425952"/>
            <a:ext cx="3651251" cy="197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670927F-6A58-4C1A-8483-E9FBA8D51AD8}"/>
              </a:ext>
            </a:extLst>
          </p:cNvPr>
          <p:cNvSpPr>
            <a:spLocks noGrp="1"/>
          </p:cNvSpPr>
          <p:nvPr>
            <p:ph type="title"/>
          </p:nvPr>
        </p:nvSpPr>
        <p:spPr bwMode="auto">
          <a:xfrm>
            <a:off x="613833" y="177801"/>
            <a:ext cx="11404600" cy="8847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Appeals</a:t>
            </a:r>
            <a:endParaRPr lang="en-US" altLang="en-US" dirty="0">
              <a:latin typeface="Arial" charset="0"/>
              <a:cs typeface="Arial" charset="0"/>
            </a:endParaRPr>
          </a:p>
        </p:txBody>
      </p:sp>
      <p:sp>
        <p:nvSpPr>
          <p:cNvPr id="43011" name="Content Placeholder 2">
            <a:extLst>
              <a:ext uri="{FF2B5EF4-FFF2-40B4-BE49-F238E27FC236}">
                <a16:creationId xmlns:a16="http://schemas.microsoft.com/office/drawing/2014/main" id="{9A5ABA36-CA94-4D13-8A47-B50FC5B0BAFE}"/>
              </a:ext>
            </a:extLst>
          </p:cNvPr>
          <p:cNvSpPr>
            <a:spLocks noGrp="1"/>
          </p:cNvSpPr>
          <p:nvPr>
            <p:ph idx="1"/>
          </p:nvPr>
        </p:nvSpPr>
        <p:spPr bwMode="auto">
          <a:xfrm>
            <a:off x="101600" y="1062567"/>
            <a:ext cx="12090400" cy="47582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lnSpcReduction="10000"/>
          </a:bodyPr>
          <a:lstStyle/>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Process by which student who is not meeting school’s SAP policy petitions for reconsideration of eligibility for Title IV</a:t>
            </a: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Policy must specify the conditions under which a student may appeal</a:t>
            </a:r>
          </a:p>
          <a:p>
            <a:pPr lvl="2"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Appeal must include:</a:t>
            </a:r>
          </a:p>
          <a:p>
            <a:pPr lvl="3"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Why the student failed to make SAP; AND</a:t>
            </a:r>
          </a:p>
          <a:p>
            <a:pPr lvl="3"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What has changed that will allow the student to make SAP at the next evaluation</a:t>
            </a: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ED does not define what office must oversee appeals or how appeals are reviewed (individuals, committees, etc.)</a:t>
            </a:r>
          </a:p>
        </p:txBody>
      </p:sp>
      <p:sp>
        <p:nvSpPr>
          <p:cNvPr id="63492" name="Slide Number Placeholder 4">
            <a:extLst>
              <a:ext uri="{FF2B5EF4-FFF2-40B4-BE49-F238E27FC236}">
                <a16:creationId xmlns:a16="http://schemas.microsoft.com/office/drawing/2014/main" id="{38A08EC7-A51F-4F78-8684-D4F353A498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975577-72E2-4A0B-8CEA-09FF23FE2D4E}" type="slidenum">
              <a:rPr lang="en-US" altLang="en-US">
                <a:solidFill>
                  <a:srgbClr val="F2F2F2"/>
                </a:solidFill>
                <a:latin typeface="Arial" panose="020B0604020202020204" pitchFamily="34" charset="0"/>
              </a:rPr>
              <a:pPr/>
              <a:t>29</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90626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B31A12B-D2FD-4442-AFB3-095BD0CBE36B}"/>
              </a:ext>
            </a:extLst>
          </p:cNvPr>
          <p:cNvSpPr>
            <a:spLocks noGrp="1"/>
          </p:cNvSpPr>
          <p:nvPr>
            <p:ph type="title"/>
          </p:nvPr>
        </p:nvSpPr>
        <p:spPr bwMode="auto">
          <a:xfrm>
            <a:off x="6138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SAP Compliance Concerns</a:t>
            </a:r>
          </a:p>
        </p:txBody>
      </p:sp>
      <p:sp>
        <p:nvSpPr>
          <p:cNvPr id="9219" name="Content Placeholder 2">
            <a:extLst>
              <a:ext uri="{FF2B5EF4-FFF2-40B4-BE49-F238E27FC236}">
                <a16:creationId xmlns:a16="http://schemas.microsoft.com/office/drawing/2014/main" id="{0FA87549-9F2B-4659-B5AF-CE69BDC374AE}"/>
              </a:ext>
            </a:extLst>
          </p:cNvPr>
          <p:cNvSpPr>
            <a:spLocks noGrp="1"/>
          </p:cNvSpPr>
          <p:nvPr>
            <p:ph idx="1"/>
          </p:nvPr>
        </p:nvSpPr>
        <p:spPr bwMode="auto">
          <a:xfrm>
            <a:off x="0" y="1295401"/>
            <a:ext cx="121920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marL="609585" lvl="1" indent="-609585">
              <a:buFont typeface="Wingdings" pitchFamily="2" charset="2"/>
              <a:buChar char="ü"/>
              <a:defRPr/>
            </a:pPr>
            <a:r>
              <a:rPr lang="en-US" altLang="en-US" sz="3200" dirty="0">
                <a:solidFill>
                  <a:schemeClr val="tx1">
                    <a:lumMod val="65000"/>
                    <a:lumOff val="35000"/>
                  </a:schemeClr>
                </a:solidFill>
                <a:latin typeface="Arial" charset="0"/>
                <a:cs typeface="Arial" charset="0"/>
              </a:rPr>
              <a:t>Failure to develop a policy that meets minimum Title IV                  requirements</a:t>
            </a:r>
          </a:p>
          <a:p>
            <a:pPr marL="609585" lvl="1" indent="-609585">
              <a:buFont typeface="Wingdings" pitchFamily="2" charset="2"/>
              <a:buChar char="ü"/>
              <a:defRPr/>
            </a:pPr>
            <a:r>
              <a:rPr lang="en-US" altLang="en-US" sz="3200" dirty="0">
                <a:solidFill>
                  <a:schemeClr val="tx1">
                    <a:lumMod val="65000"/>
                    <a:lumOff val="35000"/>
                  </a:schemeClr>
                </a:solidFill>
                <a:latin typeface="Arial" charset="0"/>
                <a:cs typeface="Arial" charset="0"/>
              </a:rPr>
              <a:t>Misalignment of pace of progression and maximum timeframe</a:t>
            </a:r>
          </a:p>
          <a:p>
            <a:pPr marL="609585" lvl="1" indent="-609585">
              <a:buFont typeface="Wingdings" pitchFamily="2" charset="2"/>
              <a:buChar char="ü"/>
              <a:defRPr/>
            </a:pPr>
            <a:r>
              <a:rPr lang="en-US" altLang="en-US" sz="3200" dirty="0">
                <a:solidFill>
                  <a:schemeClr val="tx1">
                    <a:lumMod val="65000"/>
                    <a:lumOff val="35000"/>
                  </a:schemeClr>
                </a:solidFill>
                <a:latin typeface="Arial" charset="0"/>
                <a:cs typeface="Arial" charset="0"/>
              </a:rPr>
              <a:t>Applying a different policy than the official written SAP policy</a:t>
            </a:r>
          </a:p>
          <a:p>
            <a:pPr marL="609585" lvl="1" indent="-609585">
              <a:buFont typeface="Wingdings" pitchFamily="2" charset="2"/>
              <a:buChar char="ü"/>
              <a:defRPr/>
            </a:pPr>
            <a:r>
              <a:rPr lang="en-US" altLang="en-US" sz="3200" dirty="0">
                <a:solidFill>
                  <a:schemeClr val="tx1">
                    <a:lumMod val="65000"/>
                    <a:lumOff val="35000"/>
                  </a:schemeClr>
                </a:solidFill>
                <a:latin typeface="Arial" charset="0"/>
                <a:cs typeface="Arial" charset="0"/>
              </a:rPr>
              <a:t>Failure to properly monitor and/or document satisfactory progress</a:t>
            </a:r>
          </a:p>
          <a:p>
            <a:pPr marL="609585" lvl="1" indent="-609585">
              <a:buFont typeface="Wingdings" pitchFamily="2" charset="2"/>
              <a:buChar char="ü"/>
              <a:defRPr/>
            </a:pPr>
            <a:r>
              <a:rPr lang="en-US" altLang="en-US" sz="3200" dirty="0">
                <a:solidFill>
                  <a:schemeClr val="tx1">
                    <a:lumMod val="65000"/>
                    <a:lumOff val="35000"/>
                  </a:schemeClr>
                </a:solidFill>
                <a:latin typeface="Arial" charset="0"/>
                <a:cs typeface="Arial" charset="0"/>
              </a:rPr>
              <a:t>Failure to comply with the Program Integrity regulations, effective 7/1/2011</a:t>
            </a:r>
          </a:p>
          <a:p>
            <a:pPr marL="609585" lvl="1" indent="-609585">
              <a:buFont typeface="Wingdings" pitchFamily="2" charset="2"/>
              <a:buChar char="ü"/>
              <a:defRPr/>
            </a:pPr>
            <a:endParaRPr lang="en-US" altLang="en-US" sz="3200" b="1" dirty="0">
              <a:latin typeface="Arial" charset="0"/>
              <a:cs typeface="Arial" charset="0"/>
            </a:endParaRPr>
          </a:p>
          <a:p>
            <a:pPr marL="609585" lvl="1" indent="-609585">
              <a:buFont typeface="Wingdings" pitchFamily="2" charset="2"/>
              <a:buChar char="ü"/>
              <a:defRPr/>
            </a:pPr>
            <a:endParaRPr lang="en-US" altLang="en-US" sz="3200" b="1" dirty="0">
              <a:latin typeface="Arial" charset="0"/>
              <a:cs typeface="Arial" charset="0"/>
            </a:endParaRPr>
          </a:p>
        </p:txBody>
      </p:sp>
      <p:sp>
        <p:nvSpPr>
          <p:cNvPr id="10244" name="Slide Number Placeholder 4">
            <a:extLst>
              <a:ext uri="{FF2B5EF4-FFF2-40B4-BE49-F238E27FC236}">
                <a16:creationId xmlns:a16="http://schemas.microsoft.com/office/drawing/2014/main" id="{64EF93BD-7A45-427B-BD9E-C5A4EFB65DA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07A495-2E61-4B7C-8AF0-DBE4C8893F5E}" type="slidenum">
              <a:rPr lang="en-US" altLang="en-US">
                <a:solidFill>
                  <a:srgbClr val="F2F2F2"/>
                </a:solidFill>
                <a:latin typeface="Arial" panose="020B0604020202020204" pitchFamily="34" charset="0"/>
              </a:rPr>
              <a:pPr/>
              <a:t>3</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4421025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4F77766-DE9E-48F9-A4BF-A6CC83E8C917}"/>
              </a:ext>
            </a:extLst>
          </p:cNvPr>
          <p:cNvSpPr>
            <a:spLocks noGrp="1"/>
          </p:cNvSpPr>
          <p:nvPr>
            <p:ph type="title"/>
          </p:nvPr>
        </p:nvSpPr>
        <p:spPr bwMode="auto">
          <a:xfrm>
            <a:off x="5757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a:defRPr/>
            </a:pPr>
            <a:r>
              <a:rPr lang="en-US" altLang="en-US" dirty="0">
                <a:latin typeface="Arial" charset="0"/>
                <a:cs typeface="Times New Roman" pitchFamily="18" charset="0"/>
              </a:rPr>
              <a:t>Policy Q &amp; A – Appeal Documents</a:t>
            </a:r>
          </a:p>
        </p:txBody>
      </p:sp>
      <p:sp>
        <p:nvSpPr>
          <p:cNvPr id="44035" name="Content Placeholder 2">
            <a:extLst>
              <a:ext uri="{FF2B5EF4-FFF2-40B4-BE49-F238E27FC236}">
                <a16:creationId xmlns:a16="http://schemas.microsoft.com/office/drawing/2014/main" id="{BA272D41-A696-4BA9-BFCB-5F2AD434BBCA}"/>
              </a:ext>
            </a:extLst>
          </p:cNvPr>
          <p:cNvSpPr>
            <a:spLocks noGrp="1"/>
          </p:cNvSpPr>
          <p:nvPr>
            <p:ph idx="1"/>
          </p:nvPr>
        </p:nvSpPr>
        <p:spPr bwMode="auto">
          <a:xfrm>
            <a:off x="393701" y="1092201"/>
            <a:ext cx="86487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APP-Q2: What documentation is required for a student appeal?</a:t>
            </a:r>
          </a:p>
          <a:p>
            <a:pPr>
              <a:buFontTx/>
              <a:buNone/>
              <a:defRPr/>
            </a:pPr>
            <a:endParaRPr lang="en-US" altLang="en-US"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APP-A2: That is up to the institution.  An institution may choose to request additional documentation when a particular student circumstance warrants it.  The institution may decide to require more extensive documentation on an initial appeal and an update statement on a subsequent appeal.</a:t>
            </a:r>
          </a:p>
        </p:txBody>
      </p:sp>
      <p:sp>
        <p:nvSpPr>
          <p:cNvPr id="65540" name="Slide Number Placeholder 4">
            <a:extLst>
              <a:ext uri="{FF2B5EF4-FFF2-40B4-BE49-F238E27FC236}">
                <a16:creationId xmlns:a16="http://schemas.microsoft.com/office/drawing/2014/main" id="{F6A06720-8485-4C74-99E9-5C024ED463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B9668C-CD62-4AC9-A906-098A06A326FB}" type="slidenum">
              <a:rPr lang="en-US" altLang="en-US">
                <a:solidFill>
                  <a:srgbClr val="F2F2F2"/>
                </a:solidFill>
                <a:latin typeface="Arial" panose="020B0604020202020204" pitchFamily="34" charset="0"/>
              </a:rPr>
              <a:pPr/>
              <a:t>30</a:t>
            </a:fld>
            <a:endParaRPr lang="en-US" altLang="en-US">
              <a:solidFill>
                <a:srgbClr val="F2F2F2"/>
              </a:solidFill>
              <a:latin typeface="Arial" panose="020B0604020202020204" pitchFamily="34" charset="0"/>
            </a:endParaRPr>
          </a:p>
        </p:txBody>
      </p:sp>
      <p:pic>
        <p:nvPicPr>
          <p:cNvPr id="41989" name="Picture 5" descr="C:\Users\David.Bartnicki\AppData\Local\Microsoft\Windows\Temporary Internet Files\Content.IE5\KQ52D1GE\MP900401619[1].jpg">
            <a:extLst>
              <a:ext uri="{FF2B5EF4-FFF2-40B4-BE49-F238E27FC236}">
                <a16:creationId xmlns:a16="http://schemas.microsoft.com/office/drawing/2014/main" id="{4C055CA6-AB16-437B-94D2-C2F1BD87C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357" y="1676400"/>
            <a:ext cx="3182311" cy="35783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52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2EDC-38B6-4616-B477-A162CEFFFA47}"/>
              </a:ext>
            </a:extLst>
          </p:cNvPr>
          <p:cNvSpPr>
            <a:spLocks noGrp="1"/>
          </p:cNvSpPr>
          <p:nvPr>
            <p:ph type="title"/>
          </p:nvPr>
        </p:nvSpPr>
        <p:spPr>
          <a:xfrm>
            <a:off x="508000" y="279401"/>
            <a:ext cx="11404600" cy="647700"/>
          </a:xfrm>
        </p:spPr>
        <p:txBody>
          <a:bodyPr/>
          <a:lstStyle/>
          <a:p>
            <a:pPr>
              <a:defRPr/>
            </a:pPr>
            <a:r>
              <a:rPr lang="en-US" altLang="en-US" dirty="0">
                <a:latin typeface="Arial" charset="0"/>
                <a:cs typeface="Times New Roman" pitchFamily="18" charset="0"/>
              </a:rPr>
              <a:t>Which Appeal Would You Consider?</a:t>
            </a:r>
            <a:endParaRPr lang="en-US" dirty="0"/>
          </a:p>
        </p:txBody>
      </p:sp>
      <p:pic>
        <p:nvPicPr>
          <p:cNvPr id="67587" name="Picture 2">
            <a:extLst>
              <a:ext uri="{FF2B5EF4-FFF2-40B4-BE49-F238E27FC236}">
                <a16:creationId xmlns:a16="http://schemas.microsoft.com/office/drawing/2014/main" id="{2828E356-244E-4A89-B25E-66767C19BA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801" y="1468968"/>
            <a:ext cx="9641417" cy="416983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3" descr="C:\Users\Trevor.Summers\AppData\Local\Microsoft\Windows\Temporary Internet Files\Content.IE5\06KW3X52\Big_smile[1].png">
            <a:extLst>
              <a:ext uri="{FF2B5EF4-FFF2-40B4-BE49-F238E27FC236}">
                <a16:creationId xmlns:a16="http://schemas.microsoft.com/office/drawing/2014/main" id="{F2A5A72A-4DC4-43D8-8B34-B37CD9687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1" y="4514851"/>
            <a:ext cx="9779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592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A157-3D39-40B8-80D4-A2E65E324441}"/>
              </a:ext>
            </a:extLst>
          </p:cNvPr>
          <p:cNvSpPr>
            <a:spLocks noGrp="1"/>
          </p:cNvSpPr>
          <p:nvPr>
            <p:ph type="title"/>
          </p:nvPr>
        </p:nvSpPr>
        <p:spPr>
          <a:xfrm>
            <a:off x="406400" y="177801"/>
            <a:ext cx="11404600" cy="647700"/>
          </a:xfrm>
        </p:spPr>
        <p:txBody>
          <a:bodyPr/>
          <a:lstStyle/>
          <a:p>
            <a:pPr>
              <a:defRPr/>
            </a:pPr>
            <a:r>
              <a:rPr lang="en-US" altLang="en-US" dirty="0">
                <a:latin typeface="Arial" charset="0"/>
                <a:cs typeface="Times New Roman" pitchFamily="18" charset="0"/>
              </a:rPr>
              <a:t>Which Appeal Would You Consider?</a:t>
            </a:r>
            <a:endParaRPr lang="en-US" dirty="0"/>
          </a:p>
        </p:txBody>
      </p:sp>
      <p:sp>
        <p:nvSpPr>
          <p:cNvPr id="46083" name="Content Placeholder 2">
            <a:extLst>
              <a:ext uri="{FF2B5EF4-FFF2-40B4-BE49-F238E27FC236}">
                <a16:creationId xmlns:a16="http://schemas.microsoft.com/office/drawing/2014/main" id="{754F2FB7-12BC-49C4-8961-FA92581D8A03}"/>
              </a:ext>
            </a:extLst>
          </p:cNvPr>
          <p:cNvSpPr>
            <a:spLocks noGrp="1"/>
          </p:cNvSpPr>
          <p:nvPr>
            <p:ph idx="1"/>
          </p:nvPr>
        </p:nvSpPr>
        <p:spPr bwMode="auto">
          <a:xfrm>
            <a:off x="203200" y="1092200"/>
            <a:ext cx="11785600" cy="5080000"/>
          </a:xfrm>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rtlCol="0" anchor="t" anchorCtr="0" compatLnSpc="1">
            <a:prstTxWarp prst="textNoShape">
              <a:avLst/>
            </a:prstTxWarp>
            <a:normAutofit fontScale="92500" lnSpcReduction="10000"/>
          </a:bodyPr>
          <a:lstStyle/>
          <a:p>
            <a:pPr marL="0" indent="0">
              <a:spcBef>
                <a:spcPct val="0"/>
              </a:spcBef>
              <a:buSzTx/>
              <a:buNone/>
              <a:defRPr/>
            </a:pPr>
            <a:r>
              <a:rPr lang="en-US" altLang="en-US" sz="2667" dirty="0">
                <a:solidFill>
                  <a:schemeClr val="tx1">
                    <a:lumMod val="65000"/>
                    <a:lumOff val="35000"/>
                  </a:schemeClr>
                </a:solidFill>
                <a:latin typeface="Arial" charset="0"/>
                <a:cs typeface="Arial" charset="0"/>
              </a:rPr>
              <a:t>December 1, 2015</a:t>
            </a:r>
          </a:p>
          <a:p>
            <a:pPr marL="0" indent="0">
              <a:spcBef>
                <a:spcPct val="0"/>
              </a:spcBef>
              <a:buSzTx/>
              <a:buNone/>
              <a:defRPr/>
            </a:pPr>
            <a:endParaRPr lang="en-US" altLang="en-US" sz="2667" dirty="0">
              <a:solidFill>
                <a:schemeClr val="tx1">
                  <a:lumMod val="65000"/>
                  <a:lumOff val="35000"/>
                </a:schemeClr>
              </a:solidFill>
              <a:latin typeface="Arial" charset="0"/>
              <a:cs typeface="Arial" charset="0"/>
            </a:endParaRPr>
          </a:p>
          <a:p>
            <a:pPr marL="0" indent="0">
              <a:spcBef>
                <a:spcPct val="0"/>
              </a:spcBef>
              <a:buSzTx/>
              <a:buNone/>
              <a:defRPr/>
            </a:pPr>
            <a:r>
              <a:rPr lang="en-US" altLang="en-US" sz="2667" dirty="0">
                <a:solidFill>
                  <a:schemeClr val="tx1">
                    <a:lumMod val="65000"/>
                    <a:lumOff val="35000"/>
                  </a:schemeClr>
                </a:solidFill>
                <a:latin typeface="Arial" charset="0"/>
                <a:cs typeface="Arial" charset="0"/>
              </a:rPr>
              <a:t>Dear Financial Aid Office:</a:t>
            </a:r>
          </a:p>
          <a:p>
            <a:pPr marL="0" indent="0">
              <a:spcBef>
                <a:spcPct val="0"/>
              </a:spcBef>
              <a:buSzTx/>
              <a:buNone/>
              <a:defRPr/>
            </a:pPr>
            <a:endParaRPr lang="en-US" altLang="en-US" sz="2667" dirty="0">
              <a:solidFill>
                <a:schemeClr val="tx1">
                  <a:lumMod val="65000"/>
                  <a:lumOff val="35000"/>
                </a:schemeClr>
              </a:solidFill>
              <a:latin typeface="Arial" charset="0"/>
              <a:cs typeface="Arial" charset="0"/>
            </a:endParaRPr>
          </a:p>
          <a:p>
            <a:pPr marL="0" indent="0">
              <a:spcBef>
                <a:spcPct val="0"/>
              </a:spcBef>
              <a:buSzTx/>
              <a:buNone/>
              <a:defRPr/>
            </a:pPr>
            <a:r>
              <a:rPr lang="en-US" altLang="en-US" sz="2667" dirty="0">
                <a:solidFill>
                  <a:schemeClr val="tx1">
                    <a:lumMod val="65000"/>
                    <a:lumOff val="35000"/>
                  </a:schemeClr>
                </a:solidFill>
                <a:latin typeface="Arial" charset="0"/>
                <a:cs typeface="Arial" charset="0"/>
              </a:rPr>
              <a:t>I failed all my classes last semester because I was in a major motor vehicle accident on March 15, 2015 in Santa Barbara, CA</a:t>
            </a:r>
            <a:r>
              <a:rPr lang="en-US" altLang="en-US" sz="2667" i="1" dirty="0">
                <a:solidFill>
                  <a:schemeClr val="tx1">
                    <a:lumMod val="65000"/>
                    <a:lumOff val="35000"/>
                  </a:schemeClr>
                </a:solidFill>
                <a:latin typeface="Arial" charset="0"/>
                <a:cs typeface="Arial" charset="0"/>
              </a:rPr>
              <a:t>.  </a:t>
            </a:r>
            <a:r>
              <a:rPr lang="en-US" altLang="en-US" sz="2667" dirty="0">
                <a:solidFill>
                  <a:schemeClr val="tx1">
                    <a:lumMod val="65000"/>
                    <a:lumOff val="35000"/>
                  </a:schemeClr>
                </a:solidFill>
                <a:latin typeface="Arial" charset="0"/>
                <a:cs typeface="Arial" charset="0"/>
              </a:rPr>
              <a:t>Documentation is attached.  I was in the hospital (White Memorial Medical Center-L.A.) from March 15 to April 3, 2015. Documentation is attached.  I have now recovered and have included a medical clearance form from Dr. Marcus Welby.  I will not text and drive any more because my parents cancelled my cell phone contract and smashed my cell phone with a 10 # sledge hammer.</a:t>
            </a:r>
          </a:p>
          <a:p>
            <a:pPr marL="0" indent="0">
              <a:lnSpc>
                <a:spcPct val="150000"/>
              </a:lnSpc>
              <a:spcBef>
                <a:spcPct val="0"/>
              </a:spcBef>
              <a:buSzTx/>
              <a:buNone/>
              <a:defRPr/>
            </a:pPr>
            <a:r>
              <a:rPr lang="en-US" altLang="en-US" sz="2667" dirty="0">
                <a:solidFill>
                  <a:schemeClr val="tx1">
                    <a:lumMod val="65000"/>
                    <a:lumOff val="35000"/>
                  </a:schemeClr>
                </a:solidFill>
                <a:latin typeface="Arial" charset="0"/>
                <a:cs typeface="Arial" charset="0"/>
              </a:rPr>
              <a:t>Sincerely,    John Q. Student                   enclosures</a:t>
            </a:r>
          </a:p>
          <a:p>
            <a:pPr marL="0" indent="0">
              <a:buNone/>
              <a:defRPr/>
            </a:pPr>
            <a:endParaRPr lang="en-US" altLang="en-US" dirty="0">
              <a:latin typeface="Arial" charset="0"/>
              <a:cs typeface="Arial" charset="0"/>
            </a:endParaRPr>
          </a:p>
        </p:txBody>
      </p:sp>
    </p:spTree>
    <p:extLst>
      <p:ext uri="{BB962C8B-B14F-4D97-AF65-F5344CB8AC3E}">
        <p14:creationId xmlns:p14="http://schemas.microsoft.com/office/powerpoint/2010/main" val="421458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54EA4C9-0CEC-49B0-81BC-4CD88AC97EC1}"/>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Appeal Notification</a:t>
            </a:r>
            <a:endParaRPr lang="en-US" altLang="en-US" dirty="0">
              <a:latin typeface="Arial" charset="0"/>
              <a:cs typeface="Arial" charset="0"/>
            </a:endParaRPr>
          </a:p>
        </p:txBody>
      </p:sp>
      <p:sp>
        <p:nvSpPr>
          <p:cNvPr id="48131" name="Content Placeholder 2">
            <a:extLst>
              <a:ext uri="{FF2B5EF4-FFF2-40B4-BE49-F238E27FC236}">
                <a16:creationId xmlns:a16="http://schemas.microsoft.com/office/drawing/2014/main" id="{2E527A91-9BB5-491C-9937-406125F5C6FE}"/>
              </a:ext>
            </a:extLst>
          </p:cNvPr>
          <p:cNvSpPr>
            <a:spLocks noGrp="1"/>
          </p:cNvSpPr>
          <p:nvPr>
            <p:ph idx="1"/>
          </p:nvPr>
        </p:nvSpPr>
        <p:spPr bwMode="auto">
          <a:xfrm>
            <a:off x="304801" y="1193801"/>
            <a:ext cx="11713633" cy="48556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a:bodyPr>
          <a:lstStyle/>
          <a:p>
            <a:pPr eaLnBrk="1" hangingPunct="1">
              <a:buFont typeface="Wingdings" pitchFamily="2" charset="2"/>
              <a:buChar char="§"/>
              <a:defRPr/>
            </a:pPr>
            <a:r>
              <a:rPr lang="en-US" altLang="en-US" dirty="0">
                <a:solidFill>
                  <a:schemeClr val="tx1">
                    <a:lumMod val="65000"/>
                    <a:lumOff val="35000"/>
                  </a:schemeClr>
                </a:solidFill>
                <a:latin typeface="Arial" charset="0"/>
                <a:cs typeface="Times New Roman" pitchFamily="18" charset="0"/>
              </a:rPr>
              <a:t>Notification to students</a:t>
            </a: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Times New Roman" pitchFamily="18" charset="0"/>
              </a:rPr>
              <a:t>Must notify student of results of SAP review that impacts student’s eligibility for Title IV aid</a:t>
            </a: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Times New Roman" pitchFamily="18" charset="0"/>
              </a:rPr>
              <a:t>If institution has an appeal process, must describe the specific elements required to appeal SAP</a:t>
            </a:r>
          </a:p>
          <a:p>
            <a:pPr lvl="2" eaLnBrk="1" hangingPunct="1">
              <a:buFont typeface="Wingdings" pitchFamily="2" charset="2"/>
              <a:buChar char="§"/>
              <a:defRPr/>
            </a:pPr>
            <a:r>
              <a:rPr lang="en-US" altLang="en-US" sz="3200" dirty="0">
                <a:solidFill>
                  <a:schemeClr val="tx1">
                    <a:lumMod val="65000"/>
                    <a:lumOff val="35000"/>
                  </a:schemeClr>
                </a:solidFill>
                <a:latin typeface="Arial" charset="0"/>
                <a:cs typeface="Times New Roman" pitchFamily="18" charset="0"/>
              </a:rPr>
              <a:t>May specify </a:t>
            </a:r>
            <a:r>
              <a:rPr lang="en-US" altLang="en-US" sz="3200" u="sng" dirty="0">
                <a:solidFill>
                  <a:schemeClr val="tx1">
                    <a:lumMod val="65000"/>
                    <a:lumOff val="35000"/>
                  </a:schemeClr>
                </a:solidFill>
                <a:latin typeface="Arial" charset="0"/>
                <a:cs typeface="Times New Roman" pitchFamily="18" charset="0"/>
              </a:rPr>
              <a:t>how often and how many appeals </a:t>
            </a:r>
            <a:r>
              <a:rPr lang="en-US" altLang="en-US" sz="3200" dirty="0">
                <a:solidFill>
                  <a:schemeClr val="tx1">
                    <a:lumMod val="65000"/>
                    <a:lumOff val="35000"/>
                  </a:schemeClr>
                </a:solidFill>
                <a:latin typeface="Arial" charset="0"/>
                <a:cs typeface="Times New Roman" pitchFamily="18" charset="0"/>
              </a:rPr>
              <a:t>are allowed</a:t>
            </a: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Times New Roman" pitchFamily="18" charset="0"/>
              </a:rPr>
              <a:t>Regardless as to whether or not you have an appeal process</a:t>
            </a:r>
            <a:r>
              <a:rPr lang="en-US" altLang="en-US" sz="3200" i="1" dirty="0">
                <a:solidFill>
                  <a:schemeClr val="tx1">
                    <a:lumMod val="65000"/>
                    <a:lumOff val="35000"/>
                  </a:schemeClr>
                </a:solidFill>
                <a:latin typeface="Arial" charset="0"/>
                <a:cs typeface="Times New Roman" pitchFamily="18" charset="0"/>
              </a:rPr>
              <a:t>, </a:t>
            </a:r>
            <a:r>
              <a:rPr lang="en-US" altLang="en-US" sz="3200" dirty="0">
                <a:solidFill>
                  <a:schemeClr val="tx1">
                    <a:lumMod val="65000"/>
                    <a:lumOff val="35000"/>
                  </a:schemeClr>
                </a:solidFill>
                <a:latin typeface="Arial" charset="0"/>
                <a:cs typeface="Times New Roman" pitchFamily="18" charset="0"/>
              </a:rPr>
              <a:t>you must always describe how a student who has failed SAP can reestablish eligibility for Title IV aid</a:t>
            </a:r>
          </a:p>
        </p:txBody>
      </p:sp>
      <p:sp>
        <p:nvSpPr>
          <p:cNvPr id="71684" name="Slide Number Placeholder 4">
            <a:extLst>
              <a:ext uri="{FF2B5EF4-FFF2-40B4-BE49-F238E27FC236}">
                <a16:creationId xmlns:a16="http://schemas.microsoft.com/office/drawing/2014/main" id="{81D54963-4F8B-4EC5-BD36-BF165ADB635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6792A0-C316-4F31-B803-22FF119863D2}" type="slidenum">
              <a:rPr lang="en-US" altLang="en-US">
                <a:solidFill>
                  <a:srgbClr val="F2F2F2"/>
                </a:solidFill>
                <a:latin typeface="Arial" panose="020B0604020202020204" pitchFamily="34" charset="0"/>
              </a:rPr>
              <a:pPr/>
              <a:t>33</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417136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AB5D542-EE2F-43F5-8B5A-BB0F56369CF4}"/>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Monitoring SAP</a:t>
            </a:r>
            <a:endParaRPr lang="en-US" altLang="en-US" dirty="0">
              <a:latin typeface="Arial" charset="0"/>
              <a:cs typeface="Arial" charset="0"/>
            </a:endParaRPr>
          </a:p>
        </p:txBody>
      </p:sp>
      <p:sp>
        <p:nvSpPr>
          <p:cNvPr id="49155" name="Content Placeholder 2">
            <a:extLst>
              <a:ext uri="{FF2B5EF4-FFF2-40B4-BE49-F238E27FC236}">
                <a16:creationId xmlns:a16="http://schemas.microsoft.com/office/drawing/2014/main" id="{0A952F20-F6BD-481F-B681-343B5AB4EE72}"/>
              </a:ext>
            </a:extLst>
          </p:cNvPr>
          <p:cNvSpPr>
            <a:spLocks noGrp="1"/>
          </p:cNvSpPr>
          <p:nvPr>
            <p:ph idx="1"/>
          </p:nvPr>
        </p:nvSpPr>
        <p:spPr bwMode="auto">
          <a:xfrm>
            <a:off x="203200" y="1062567"/>
            <a:ext cx="11684000" cy="48344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lnSpcReduction="20000"/>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If measure each payment period – </a:t>
            </a: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Following a payment period in which the student did not make SAP, the school </a:t>
            </a:r>
            <a:r>
              <a:rPr lang="en-US" altLang="en-US" sz="3200" i="1" dirty="0">
                <a:solidFill>
                  <a:schemeClr val="tx1">
                    <a:lumMod val="65000"/>
                    <a:lumOff val="35000"/>
                  </a:schemeClr>
                </a:solidFill>
                <a:latin typeface="Arial" charset="0"/>
                <a:cs typeface="Times New Roman" pitchFamily="18" charset="0"/>
              </a:rPr>
              <a:t>may</a:t>
            </a:r>
            <a:r>
              <a:rPr lang="en-US" altLang="en-US" sz="3200" dirty="0">
                <a:solidFill>
                  <a:schemeClr val="tx1">
                    <a:lumMod val="65000"/>
                    <a:lumOff val="35000"/>
                  </a:schemeClr>
                </a:solidFill>
                <a:latin typeface="Arial" charset="0"/>
                <a:cs typeface="Times New Roman" pitchFamily="18" charset="0"/>
              </a:rPr>
              <a:t>:</a:t>
            </a:r>
          </a:p>
          <a:p>
            <a:pPr lvl="2"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Place the student on Financial Aid Warning; or</a:t>
            </a:r>
          </a:p>
          <a:p>
            <a:pPr lvl="2"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Place the student on Financial Aid Probation (with proper appeal approvals</a:t>
            </a:r>
            <a:r>
              <a:rPr lang="en-US" altLang="en-US" sz="3200" dirty="0">
                <a:solidFill>
                  <a:schemeClr val="tx1">
                    <a:lumMod val="65000"/>
                    <a:lumOff val="35000"/>
                  </a:schemeClr>
                </a:solidFill>
                <a:latin typeface="Arial" charset="0"/>
                <a:cs typeface="Times New Roman" pitchFamily="18" charset="0"/>
              </a:rPr>
              <a:t>)</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If already on Financial Aid Warning - </a:t>
            </a:r>
          </a:p>
          <a:p>
            <a:pPr lvl="3">
              <a:buFont typeface="Arial" charset="0"/>
              <a:buChar char="•"/>
              <a:defRPr/>
            </a:pPr>
            <a:r>
              <a:rPr lang="en-US" altLang="en-US" sz="2667" dirty="0">
                <a:solidFill>
                  <a:schemeClr val="tx1">
                    <a:lumMod val="65000"/>
                    <a:lumOff val="35000"/>
                  </a:schemeClr>
                </a:solidFill>
                <a:latin typeface="Arial" charset="0"/>
                <a:cs typeface="Times New Roman" pitchFamily="18" charset="0"/>
              </a:rPr>
              <a:t>After ONE payment period, student must:</a:t>
            </a:r>
          </a:p>
          <a:p>
            <a:pPr lvl="4">
              <a:buFont typeface="Arial" charset="0"/>
              <a:buChar char="•"/>
              <a:defRPr/>
            </a:pPr>
            <a:r>
              <a:rPr lang="en-US" altLang="en-US" sz="2667" dirty="0">
                <a:solidFill>
                  <a:schemeClr val="tx1">
                    <a:lumMod val="65000"/>
                    <a:lumOff val="35000"/>
                  </a:schemeClr>
                </a:solidFill>
                <a:latin typeface="Arial" charset="0"/>
                <a:cs typeface="Times New Roman" pitchFamily="18" charset="0"/>
              </a:rPr>
              <a:t>Make SAP; or</a:t>
            </a:r>
          </a:p>
          <a:p>
            <a:pPr lvl="4">
              <a:buFont typeface="Arial" charset="0"/>
              <a:buChar char="•"/>
              <a:defRPr/>
            </a:pPr>
            <a:r>
              <a:rPr lang="en-US" altLang="en-US" sz="2667" i="1" dirty="0">
                <a:solidFill>
                  <a:schemeClr val="tx1">
                    <a:lumMod val="65000"/>
                    <a:lumOff val="35000"/>
                  </a:schemeClr>
                </a:solidFill>
                <a:latin typeface="Arial" charset="0"/>
                <a:cs typeface="Times New Roman" pitchFamily="18" charset="0"/>
              </a:rPr>
              <a:t>May</a:t>
            </a:r>
            <a:r>
              <a:rPr lang="en-US" altLang="en-US" sz="2667" dirty="0">
                <a:solidFill>
                  <a:schemeClr val="tx1">
                    <a:lumMod val="65000"/>
                    <a:lumOff val="35000"/>
                  </a:schemeClr>
                </a:solidFill>
                <a:latin typeface="Arial" charset="0"/>
                <a:cs typeface="Times New Roman" pitchFamily="18" charset="0"/>
              </a:rPr>
              <a:t> be placed on probation after successful appeal</a:t>
            </a:r>
            <a:endParaRPr lang="en-US" altLang="en-US" sz="2667" dirty="0">
              <a:solidFill>
                <a:schemeClr val="tx1"/>
              </a:solidFill>
              <a:latin typeface="Arial" charset="0"/>
              <a:cs typeface="Times New Roman" pitchFamily="18" charset="0"/>
            </a:endParaRPr>
          </a:p>
        </p:txBody>
      </p:sp>
      <p:sp>
        <p:nvSpPr>
          <p:cNvPr id="73732" name="Slide Number Placeholder 4">
            <a:extLst>
              <a:ext uri="{FF2B5EF4-FFF2-40B4-BE49-F238E27FC236}">
                <a16:creationId xmlns:a16="http://schemas.microsoft.com/office/drawing/2014/main" id="{F06BAD2E-D138-4E43-859E-D9E3B25034A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4F09AC-CAF7-4103-8E98-C7C40073AAC8}" type="slidenum">
              <a:rPr lang="en-US" altLang="en-US">
                <a:solidFill>
                  <a:srgbClr val="F2F2F2"/>
                </a:solidFill>
                <a:latin typeface="Arial" panose="020B0604020202020204" pitchFamily="34" charset="0"/>
              </a:rPr>
              <a:pPr/>
              <a:t>34</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794715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54415C7-5603-4906-AF5E-1660F58CC318}"/>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Monitoring SAP</a:t>
            </a:r>
            <a:endParaRPr lang="en-US" altLang="en-US" dirty="0">
              <a:latin typeface="Arial" charset="0"/>
              <a:cs typeface="Arial" charset="0"/>
            </a:endParaRPr>
          </a:p>
        </p:txBody>
      </p:sp>
      <p:sp>
        <p:nvSpPr>
          <p:cNvPr id="33795" name="Content Placeholder 2">
            <a:extLst>
              <a:ext uri="{FF2B5EF4-FFF2-40B4-BE49-F238E27FC236}">
                <a16:creationId xmlns:a16="http://schemas.microsoft.com/office/drawing/2014/main" id="{5C19D895-E99A-4AF4-9ABB-DB6F529DC4BC}"/>
              </a:ext>
            </a:extLst>
          </p:cNvPr>
          <p:cNvSpPr>
            <a:spLocks noGrp="1"/>
          </p:cNvSpPr>
          <p:nvPr>
            <p:ph idx="1"/>
          </p:nvPr>
        </p:nvSpPr>
        <p:spPr bwMode="auto">
          <a:xfrm>
            <a:off x="101601" y="1062567"/>
            <a:ext cx="11916833" cy="4910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defRPr/>
            </a:pPr>
            <a:r>
              <a:rPr lang="en-US" dirty="0">
                <a:solidFill>
                  <a:schemeClr val="tx1">
                    <a:lumMod val="65000"/>
                    <a:lumOff val="35000"/>
                  </a:schemeClr>
                </a:solidFill>
                <a:cs typeface="Times New Roman" pitchFamily="18" charset="0"/>
              </a:rPr>
              <a:t>If evaluate SAP annually or less often than each payment period - </a:t>
            </a:r>
          </a:p>
          <a:p>
            <a:pPr marL="990575" lvl="1" indent="-457189">
              <a:buFont typeface="Arial" panose="020B0604020202020204" pitchFamily="34" charset="0"/>
              <a:buChar char="•"/>
              <a:defRPr/>
            </a:pPr>
            <a:r>
              <a:rPr lang="en-US" sz="3200" dirty="0">
                <a:solidFill>
                  <a:schemeClr val="tx1">
                    <a:lumMod val="65000"/>
                    <a:lumOff val="35000"/>
                  </a:schemeClr>
                </a:solidFill>
                <a:cs typeface="Times New Roman" pitchFamily="18" charset="0"/>
              </a:rPr>
              <a:t>Following a payment period in which the student did not make SAP, the school </a:t>
            </a:r>
            <a:r>
              <a:rPr lang="en-US" sz="3200" i="1" dirty="0">
                <a:solidFill>
                  <a:schemeClr val="tx1">
                    <a:lumMod val="65000"/>
                    <a:lumOff val="35000"/>
                  </a:schemeClr>
                </a:solidFill>
                <a:cs typeface="Times New Roman" pitchFamily="18" charset="0"/>
              </a:rPr>
              <a:t>may</a:t>
            </a:r>
            <a:r>
              <a:rPr lang="en-US" sz="3200" dirty="0">
                <a:solidFill>
                  <a:schemeClr val="tx1">
                    <a:lumMod val="65000"/>
                    <a:lumOff val="35000"/>
                  </a:schemeClr>
                </a:solidFill>
                <a:cs typeface="Times New Roman" pitchFamily="18" charset="0"/>
              </a:rPr>
              <a:t>:</a:t>
            </a:r>
          </a:p>
          <a:p>
            <a:pPr lvl="3">
              <a:buFont typeface="Arial" panose="020B0604020202020204" pitchFamily="34" charset="0"/>
              <a:buChar char="•"/>
              <a:defRPr/>
            </a:pPr>
            <a:r>
              <a:rPr lang="en-US" sz="2667" dirty="0">
                <a:solidFill>
                  <a:schemeClr val="tx1">
                    <a:lumMod val="65000"/>
                    <a:lumOff val="35000"/>
                  </a:schemeClr>
                </a:solidFill>
                <a:cs typeface="Times New Roman" pitchFamily="18" charset="0"/>
              </a:rPr>
              <a:t>Place the student on Financial Aid Probation (with proper appeal approvals) </a:t>
            </a:r>
          </a:p>
          <a:p>
            <a:pPr>
              <a:defRPr/>
            </a:pPr>
            <a:r>
              <a:rPr lang="en-US" dirty="0">
                <a:solidFill>
                  <a:schemeClr val="tx1">
                    <a:lumMod val="65000"/>
                    <a:lumOff val="35000"/>
                  </a:schemeClr>
                </a:solidFill>
                <a:cs typeface="Times New Roman" pitchFamily="18" charset="0"/>
              </a:rPr>
              <a:t>“Annually” means a 12-month period</a:t>
            </a:r>
          </a:p>
          <a:p>
            <a:pPr lvl="1">
              <a:buFont typeface="Arial" panose="020B0604020202020204" pitchFamily="34" charset="0"/>
              <a:buChar char="•"/>
              <a:defRPr/>
            </a:pPr>
            <a:r>
              <a:rPr lang="en-US" sz="3200" dirty="0">
                <a:solidFill>
                  <a:schemeClr val="tx1">
                    <a:lumMod val="65000"/>
                    <a:lumOff val="35000"/>
                  </a:schemeClr>
                </a:solidFill>
                <a:cs typeface="Times New Roman" pitchFamily="18" charset="0"/>
              </a:rPr>
              <a:t>An institution is expected to review a student’s SAP </a:t>
            </a:r>
            <a:r>
              <a:rPr lang="en-US" sz="3200" i="1" dirty="0">
                <a:solidFill>
                  <a:schemeClr val="tx1">
                    <a:lumMod val="65000"/>
                    <a:lumOff val="35000"/>
                  </a:schemeClr>
                </a:solidFill>
                <a:cs typeface="Times New Roman" pitchFamily="18" charset="0"/>
              </a:rPr>
              <a:t>at least once every 12 months </a:t>
            </a:r>
            <a:r>
              <a:rPr lang="en-US" sz="3200" dirty="0">
                <a:solidFill>
                  <a:schemeClr val="tx1">
                    <a:lumMod val="65000"/>
                    <a:lumOff val="35000"/>
                  </a:schemeClr>
                </a:solidFill>
                <a:cs typeface="Times New Roman" pitchFamily="18" charset="0"/>
              </a:rPr>
              <a:t>(for programs allowed to be checked annually)</a:t>
            </a:r>
          </a:p>
        </p:txBody>
      </p:sp>
      <p:sp>
        <p:nvSpPr>
          <p:cNvPr id="75780" name="Slide Number Placeholder 4">
            <a:extLst>
              <a:ext uri="{FF2B5EF4-FFF2-40B4-BE49-F238E27FC236}">
                <a16:creationId xmlns:a16="http://schemas.microsoft.com/office/drawing/2014/main" id="{57713F8B-2085-4169-956A-477116C9127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7711D8-049E-4163-91D5-BB25572A1FB0}" type="slidenum">
              <a:rPr lang="en-US" altLang="en-US">
                <a:solidFill>
                  <a:srgbClr val="F2F2F2"/>
                </a:solidFill>
                <a:latin typeface="Arial" panose="020B0604020202020204" pitchFamily="34" charset="0"/>
              </a:rPr>
              <a:pPr/>
              <a:t>35</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401994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0CEA640-D227-434E-84A3-FB7D594CC35B}"/>
              </a:ext>
            </a:extLst>
          </p:cNvPr>
          <p:cNvSpPr>
            <a:spLocks noGrp="1"/>
          </p:cNvSpPr>
          <p:nvPr>
            <p:ph type="title"/>
          </p:nvPr>
        </p:nvSpPr>
        <p:spPr bwMode="auto">
          <a:xfrm>
            <a:off x="279400" y="1778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a:defRPr/>
            </a:pPr>
            <a:r>
              <a:rPr lang="en-US" altLang="en-US" dirty="0">
                <a:latin typeface="Arial" charset="0"/>
                <a:cs typeface="Arial" charset="0"/>
              </a:rPr>
              <a:t>Implementation Questions</a:t>
            </a:r>
          </a:p>
        </p:txBody>
      </p:sp>
      <p:sp>
        <p:nvSpPr>
          <p:cNvPr id="51203" name="Content Placeholder 2">
            <a:extLst>
              <a:ext uri="{FF2B5EF4-FFF2-40B4-BE49-F238E27FC236}">
                <a16:creationId xmlns:a16="http://schemas.microsoft.com/office/drawing/2014/main" id="{A3D03DF9-A93B-400D-BAFF-2431A2B5B32D}"/>
              </a:ext>
            </a:extLst>
          </p:cNvPr>
          <p:cNvSpPr>
            <a:spLocks noGrp="1"/>
          </p:cNvSpPr>
          <p:nvPr>
            <p:ph idx="1"/>
          </p:nvPr>
        </p:nvSpPr>
        <p:spPr bwMode="auto">
          <a:xfrm>
            <a:off x="203200" y="1295401"/>
            <a:ext cx="11480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a:buFont typeface="Arial" charset="0"/>
              <a:buChar char="•"/>
              <a:defRPr/>
            </a:pPr>
            <a:r>
              <a:rPr lang="en-US" altLang="en-US" sz="2667" dirty="0">
                <a:solidFill>
                  <a:schemeClr val="tx1">
                    <a:lumMod val="65000"/>
                    <a:lumOff val="35000"/>
                  </a:schemeClr>
                </a:solidFill>
                <a:latin typeface="Arial" charset="0"/>
                <a:cs typeface="Arial" charset="0"/>
              </a:rPr>
              <a:t>Will you have fixed or graduated standards? </a:t>
            </a:r>
          </a:p>
          <a:p>
            <a:pPr>
              <a:buFont typeface="Arial" charset="0"/>
              <a:buChar char="•"/>
              <a:defRPr/>
            </a:pPr>
            <a:r>
              <a:rPr lang="en-US" altLang="en-US" sz="2667" dirty="0">
                <a:solidFill>
                  <a:schemeClr val="tx1">
                    <a:lumMod val="65000"/>
                    <a:lumOff val="35000"/>
                  </a:schemeClr>
                </a:solidFill>
                <a:latin typeface="Arial" charset="0"/>
                <a:cs typeface="Arial" charset="0"/>
              </a:rPr>
              <a:t>Will you have different standards for different categories of students?</a:t>
            </a:r>
          </a:p>
          <a:p>
            <a:pPr>
              <a:buFont typeface="Arial" charset="0"/>
              <a:buChar char="•"/>
              <a:defRPr/>
            </a:pPr>
            <a:r>
              <a:rPr lang="en-US" altLang="en-US" sz="2667" dirty="0">
                <a:solidFill>
                  <a:schemeClr val="tx1">
                    <a:lumMod val="65000"/>
                    <a:lumOff val="35000"/>
                  </a:schemeClr>
                </a:solidFill>
                <a:latin typeface="Arial" charset="0"/>
                <a:cs typeface="Arial" charset="0"/>
              </a:rPr>
              <a:t>How will you treat course incompletes, withdrawals, and repetitions?</a:t>
            </a:r>
          </a:p>
          <a:p>
            <a:pPr>
              <a:buFont typeface="Arial" charset="0"/>
              <a:buChar char="•"/>
              <a:defRPr/>
            </a:pPr>
            <a:r>
              <a:rPr lang="en-US" altLang="en-US" sz="2667" dirty="0">
                <a:solidFill>
                  <a:schemeClr val="tx1">
                    <a:lumMod val="65000"/>
                    <a:lumOff val="35000"/>
                  </a:schemeClr>
                </a:solidFill>
                <a:latin typeface="Arial" charset="0"/>
                <a:cs typeface="Arial" charset="0"/>
              </a:rPr>
              <a:t>How will you treat transfer credits?</a:t>
            </a:r>
          </a:p>
          <a:p>
            <a:pPr>
              <a:buFont typeface="Arial" charset="0"/>
              <a:buChar char="•"/>
              <a:defRPr/>
            </a:pPr>
            <a:r>
              <a:rPr lang="en-US" altLang="en-US" sz="2667" dirty="0">
                <a:solidFill>
                  <a:schemeClr val="tx1">
                    <a:lumMod val="65000"/>
                    <a:lumOff val="35000"/>
                  </a:schemeClr>
                </a:solidFill>
                <a:latin typeface="Arial" charset="0"/>
                <a:cs typeface="Arial" charset="0"/>
              </a:rPr>
              <a:t>How will you treat remedial courses?</a:t>
            </a:r>
          </a:p>
          <a:p>
            <a:pPr>
              <a:buFont typeface="Arial" charset="0"/>
              <a:buChar char="•"/>
              <a:defRPr/>
            </a:pPr>
            <a:r>
              <a:rPr lang="en-US" altLang="en-US" sz="2667" dirty="0">
                <a:solidFill>
                  <a:schemeClr val="tx1">
                    <a:lumMod val="65000"/>
                    <a:lumOff val="35000"/>
                  </a:schemeClr>
                </a:solidFill>
                <a:latin typeface="Arial" charset="0"/>
                <a:cs typeface="Arial" charset="0"/>
              </a:rPr>
              <a:t>Will your policy permit appeals, and if so, how many?</a:t>
            </a:r>
          </a:p>
          <a:p>
            <a:pPr>
              <a:buFont typeface="Arial" charset="0"/>
              <a:buChar char="•"/>
              <a:defRPr/>
            </a:pPr>
            <a:r>
              <a:rPr lang="en-US" altLang="en-US" sz="2667" dirty="0">
                <a:solidFill>
                  <a:schemeClr val="tx1">
                    <a:lumMod val="65000"/>
                    <a:lumOff val="35000"/>
                  </a:schemeClr>
                </a:solidFill>
                <a:latin typeface="Arial" charset="0"/>
                <a:cs typeface="Arial" charset="0"/>
              </a:rPr>
              <a:t>Who will review appeals?</a:t>
            </a:r>
          </a:p>
          <a:p>
            <a:pPr>
              <a:buFont typeface="Arial" charset="0"/>
              <a:buChar char="•"/>
              <a:defRPr/>
            </a:pPr>
            <a:r>
              <a:rPr lang="en-US" altLang="en-US" sz="2667" dirty="0">
                <a:solidFill>
                  <a:schemeClr val="tx1">
                    <a:lumMod val="65000"/>
                    <a:lumOff val="35000"/>
                  </a:schemeClr>
                </a:solidFill>
                <a:latin typeface="Arial" charset="0"/>
                <a:cs typeface="Arial" charset="0"/>
              </a:rPr>
              <a:t>If you have academic plans, who will develop, approve, and monitor compliance with academic plans?</a:t>
            </a:r>
            <a:endParaRPr lang="en-US" altLang="en-US" sz="2667" dirty="0">
              <a:solidFill>
                <a:schemeClr val="tx1"/>
              </a:solidFill>
              <a:latin typeface="Arial" charset="0"/>
              <a:cs typeface="Arial" charset="0"/>
            </a:endParaRPr>
          </a:p>
        </p:txBody>
      </p:sp>
      <p:sp>
        <p:nvSpPr>
          <p:cNvPr id="77828" name="Slide Number Placeholder 4">
            <a:extLst>
              <a:ext uri="{FF2B5EF4-FFF2-40B4-BE49-F238E27FC236}">
                <a16:creationId xmlns:a16="http://schemas.microsoft.com/office/drawing/2014/main" id="{238B46B3-1B25-42C8-9FD4-564BC239396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A6587E-DBAC-4B87-B469-EB2A30123311}" type="slidenum">
              <a:rPr lang="en-US" altLang="en-US">
                <a:solidFill>
                  <a:srgbClr val="F2F2F2"/>
                </a:solidFill>
                <a:latin typeface="Arial" panose="020B0604020202020204" pitchFamily="34" charset="0"/>
              </a:rPr>
              <a:pPr/>
              <a:t>36</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110053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BEA4B59-588F-4C12-8173-A0F59B2CBF2F}"/>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defRPr/>
            </a:pPr>
            <a:r>
              <a:rPr lang="en-US" altLang="en-US" dirty="0">
                <a:latin typeface="Arial" charset="0"/>
                <a:cs typeface="Times New Roman" pitchFamily="18" charset="0"/>
              </a:rPr>
              <a:t>Resources/References</a:t>
            </a:r>
          </a:p>
        </p:txBody>
      </p:sp>
      <p:sp>
        <p:nvSpPr>
          <p:cNvPr id="52227" name="Content Placeholder 2">
            <a:extLst>
              <a:ext uri="{FF2B5EF4-FFF2-40B4-BE49-F238E27FC236}">
                <a16:creationId xmlns:a16="http://schemas.microsoft.com/office/drawing/2014/main" id="{FD49FEDE-5FBB-4836-BE33-5651612277F3}"/>
              </a:ext>
            </a:extLst>
          </p:cNvPr>
          <p:cNvSpPr>
            <a:spLocks noGrp="1"/>
          </p:cNvSpPr>
          <p:nvPr>
            <p:ph idx="1"/>
          </p:nvPr>
        </p:nvSpPr>
        <p:spPr bwMode="auto">
          <a:xfrm>
            <a:off x="1" y="1075268"/>
            <a:ext cx="12018433"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a:buFont typeface="Arial" charset="0"/>
              <a:buChar char="•"/>
              <a:defRPr/>
            </a:pPr>
            <a:r>
              <a:rPr lang="en-US" altLang="en-US" dirty="0">
                <a:solidFill>
                  <a:schemeClr val="tx1">
                    <a:lumMod val="65000"/>
                    <a:lumOff val="35000"/>
                  </a:schemeClr>
                </a:solidFill>
                <a:latin typeface="Arial" charset="0"/>
                <a:cs typeface="Arial" charset="0"/>
              </a:rPr>
              <a:t>FSA Assessments, Student Eligibility section: </a:t>
            </a:r>
          </a:p>
          <a:p>
            <a:pPr lvl="1">
              <a:buFont typeface="Arial" charset="0"/>
              <a:buChar char="•"/>
              <a:defRPr/>
            </a:pPr>
            <a:r>
              <a:rPr lang="en-US" altLang="en-US" sz="3200" dirty="0">
                <a:solidFill>
                  <a:schemeClr val="tx1">
                    <a:lumMod val="65000"/>
                    <a:lumOff val="35000"/>
                  </a:schemeClr>
                </a:solidFill>
                <a:latin typeface="Arial" charset="0"/>
                <a:cs typeface="Arial" charset="0"/>
              </a:rPr>
              <a:t>http://ifap.ed.gov/qahome/qaassessments/studentelig.html</a:t>
            </a:r>
          </a:p>
          <a:p>
            <a:pPr eaLnBrk="1" hangingPunct="1">
              <a:buFont typeface="Wingdings" pitchFamily="2" charset="2"/>
              <a:buChar char="§"/>
              <a:defRPr/>
            </a:pPr>
            <a:r>
              <a:rPr lang="en-US" altLang="en-US" dirty="0">
                <a:solidFill>
                  <a:schemeClr val="tx1">
                    <a:lumMod val="65000"/>
                    <a:lumOff val="35000"/>
                  </a:schemeClr>
                </a:solidFill>
                <a:latin typeface="Arial" charset="0"/>
                <a:cs typeface="Arial" charset="0"/>
              </a:rPr>
              <a:t>668.16, 668.34 (SAP)</a:t>
            </a:r>
          </a:p>
          <a:p>
            <a:pPr eaLnBrk="1" hangingPunct="1">
              <a:buFont typeface="Wingdings" pitchFamily="2" charset="2"/>
              <a:buChar char="§"/>
              <a:defRPr/>
            </a:pPr>
            <a:r>
              <a:rPr lang="en-US" altLang="en-US" dirty="0">
                <a:solidFill>
                  <a:schemeClr val="tx1">
                    <a:lumMod val="65000"/>
                    <a:lumOff val="35000"/>
                  </a:schemeClr>
                </a:solidFill>
                <a:latin typeface="Arial" charset="0"/>
                <a:cs typeface="Arial" charset="0"/>
              </a:rPr>
              <a:t>2015-16 </a:t>
            </a:r>
            <a:r>
              <a:rPr lang="en-US" altLang="en-US" i="1" dirty="0">
                <a:solidFill>
                  <a:schemeClr val="tx1">
                    <a:lumMod val="65000"/>
                    <a:lumOff val="35000"/>
                  </a:schemeClr>
                </a:solidFill>
                <a:latin typeface="Arial" charset="0"/>
                <a:cs typeface="Arial" charset="0"/>
              </a:rPr>
              <a:t>FSA Handbook </a:t>
            </a:r>
            <a:r>
              <a:rPr lang="en-US" altLang="en-US" dirty="0">
                <a:solidFill>
                  <a:schemeClr val="tx1">
                    <a:lumMod val="65000"/>
                    <a:lumOff val="35000"/>
                  </a:schemeClr>
                </a:solidFill>
                <a:latin typeface="Arial" charset="0"/>
                <a:cs typeface="Arial" charset="0"/>
              </a:rPr>
              <a:t>Vol. 1, Chapter 1</a:t>
            </a:r>
          </a:p>
          <a:p>
            <a:pPr eaLnBrk="1" hangingPunct="1">
              <a:buFont typeface="Wingdings" pitchFamily="2" charset="2"/>
              <a:buChar char="§"/>
              <a:defRPr/>
            </a:pPr>
            <a:r>
              <a:rPr lang="en-US" altLang="en-US" i="1" dirty="0">
                <a:solidFill>
                  <a:schemeClr val="tx1">
                    <a:lumMod val="65000"/>
                    <a:lumOff val="35000"/>
                  </a:schemeClr>
                </a:solidFill>
                <a:latin typeface="Arial" charset="0"/>
                <a:cs typeface="Arial" charset="0"/>
              </a:rPr>
              <a:t>Electronic Announcement - September 2, 2011</a:t>
            </a: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Arial" charset="0"/>
              </a:rPr>
              <a:t>Policy Q &amp; A Webpage on program integrity regulations</a:t>
            </a: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Arial" charset="0"/>
                <a:hlinkClick r:id="rId3"/>
              </a:rPr>
              <a:t>http://www2.ed.gov/policy/highered/reg/hearulemaking/2009/integrity-qa.html</a:t>
            </a:r>
            <a:endParaRPr lang="en-US" altLang="en-US" sz="3200" dirty="0">
              <a:solidFill>
                <a:schemeClr val="tx1">
                  <a:lumMod val="65000"/>
                  <a:lumOff val="35000"/>
                </a:schemeClr>
              </a:solidFill>
              <a:latin typeface="Arial" charset="0"/>
              <a:cs typeface="Arial" charset="0"/>
            </a:endParaRPr>
          </a:p>
          <a:p>
            <a:pPr lvl="1" eaLnBrk="1" hangingPunct="1">
              <a:buFont typeface="Wingdings" pitchFamily="2" charset="2"/>
              <a:buChar char="§"/>
              <a:defRPr/>
            </a:pPr>
            <a:r>
              <a:rPr lang="en-US" altLang="en-US" sz="3200" dirty="0">
                <a:solidFill>
                  <a:schemeClr val="tx1">
                    <a:lumMod val="65000"/>
                    <a:lumOff val="35000"/>
                  </a:schemeClr>
                </a:solidFill>
                <a:latin typeface="Arial" charset="0"/>
                <a:cs typeface="Arial" charset="0"/>
              </a:rPr>
              <a:t>Upper right-hand side of IFAP</a:t>
            </a:r>
          </a:p>
        </p:txBody>
      </p:sp>
      <p:sp>
        <p:nvSpPr>
          <p:cNvPr id="79876" name="Slide Number Placeholder 4">
            <a:extLst>
              <a:ext uri="{FF2B5EF4-FFF2-40B4-BE49-F238E27FC236}">
                <a16:creationId xmlns:a16="http://schemas.microsoft.com/office/drawing/2014/main" id="{E87899A2-7C43-41B4-9A2E-1F3CF88DBCB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12BB88-1432-4C12-A508-CCF256AEF3DC}" type="slidenum">
              <a:rPr lang="en-US" altLang="en-US">
                <a:solidFill>
                  <a:srgbClr val="F2F2F2"/>
                </a:solidFill>
                <a:latin typeface="Arial" panose="020B0604020202020204" pitchFamily="34" charset="0"/>
              </a:rPr>
              <a:pPr/>
              <a:t>37</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421523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9902C-097E-4B42-9421-BB9FECAB06E7}"/>
              </a:ext>
            </a:extLst>
          </p:cNvPr>
          <p:cNvSpPr>
            <a:spLocks noGrp="1"/>
          </p:cNvSpPr>
          <p:nvPr>
            <p:ph idx="1"/>
          </p:nvPr>
        </p:nvSpPr>
        <p:spPr/>
        <p:txBody>
          <a:bodyPr>
            <a:normAutofit/>
          </a:bodyPr>
          <a:lstStyle/>
          <a:p>
            <a:r>
              <a:rPr lang="en-US" sz="9600" dirty="0"/>
              <a:t>QUESTIONS?</a:t>
            </a:r>
          </a:p>
        </p:txBody>
      </p:sp>
      <p:pic>
        <p:nvPicPr>
          <p:cNvPr id="4" name="Picture 3">
            <a:extLst>
              <a:ext uri="{FF2B5EF4-FFF2-40B4-BE49-F238E27FC236}">
                <a16:creationId xmlns:a16="http://schemas.microsoft.com/office/drawing/2014/main" id="{C6C94ED0-F9DE-43E2-810F-A9B4AA1905AA}"/>
              </a:ext>
            </a:extLst>
          </p:cNvPr>
          <p:cNvPicPr>
            <a:picLocks noChangeAspect="1"/>
          </p:cNvPicPr>
          <p:nvPr/>
        </p:nvPicPr>
        <p:blipFill>
          <a:blip r:embed="rId2"/>
          <a:stretch>
            <a:fillRect/>
          </a:stretch>
        </p:blipFill>
        <p:spPr>
          <a:xfrm>
            <a:off x="3298321" y="5029200"/>
            <a:ext cx="5486400" cy="1828800"/>
          </a:xfrm>
          <a:prstGeom prst="rect">
            <a:avLst/>
          </a:prstGeom>
        </p:spPr>
      </p:pic>
    </p:spTree>
    <p:extLst>
      <p:ext uri="{BB962C8B-B14F-4D97-AF65-F5344CB8AC3E}">
        <p14:creationId xmlns:p14="http://schemas.microsoft.com/office/powerpoint/2010/main" val="217930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A1393C0-3F52-4F35-A8F9-AA9BC111019C}"/>
              </a:ext>
            </a:extLst>
          </p:cNvPr>
          <p:cNvSpPr>
            <a:spLocks noGrp="1"/>
          </p:cNvSpPr>
          <p:nvPr>
            <p:ph type="title"/>
          </p:nvPr>
        </p:nvSpPr>
        <p:spPr bwMode="auto">
          <a:xfrm>
            <a:off x="6138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Arial" charset="0"/>
              </a:rPr>
              <a:t>SAP Standards</a:t>
            </a:r>
          </a:p>
        </p:txBody>
      </p:sp>
      <p:sp>
        <p:nvSpPr>
          <p:cNvPr id="10243" name="Content Placeholder 2">
            <a:extLst>
              <a:ext uri="{FF2B5EF4-FFF2-40B4-BE49-F238E27FC236}">
                <a16:creationId xmlns:a16="http://schemas.microsoft.com/office/drawing/2014/main" id="{B5F4491C-667A-44C8-81D7-93567094966A}"/>
              </a:ext>
            </a:extLst>
          </p:cNvPr>
          <p:cNvSpPr>
            <a:spLocks noGrp="1"/>
          </p:cNvSpPr>
          <p:nvPr>
            <p:ph idx="1"/>
          </p:nvPr>
        </p:nvSpPr>
        <p:spPr bwMode="auto">
          <a:xfrm>
            <a:off x="664633" y="1752601"/>
            <a:ext cx="10972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buFont typeface="Arial" charset="0"/>
              <a:buChar char="•"/>
              <a:defRPr/>
            </a:pPr>
            <a:r>
              <a:rPr lang="en-US" altLang="en-US" dirty="0">
                <a:solidFill>
                  <a:schemeClr val="tx1">
                    <a:lumMod val="65000"/>
                    <a:lumOff val="35000"/>
                  </a:schemeClr>
                </a:solidFill>
                <a:latin typeface="Arial" charset="0"/>
                <a:cs typeface="Arial" charset="0"/>
              </a:rPr>
              <a:t>Reasonable </a:t>
            </a:r>
          </a:p>
          <a:p>
            <a:pPr eaLnBrk="1" hangingPunct="1">
              <a:buFont typeface="Arial" charset="0"/>
              <a:buChar char="•"/>
              <a:defRPr/>
            </a:pPr>
            <a:r>
              <a:rPr lang="en-US" altLang="en-US" dirty="0">
                <a:solidFill>
                  <a:schemeClr val="tx1">
                    <a:lumMod val="65000"/>
                    <a:lumOff val="35000"/>
                  </a:schemeClr>
                </a:solidFill>
                <a:latin typeface="Arial" charset="0"/>
                <a:cs typeface="Arial" charset="0"/>
              </a:rPr>
              <a:t>Consistently applied </a:t>
            </a:r>
          </a:p>
          <a:p>
            <a:pPr eaLnBrk="1" hangingPunct="1">
              <a:buFont typeface="Arial" charset="0"/>
              <a:buChar char="•"/>
              <a:defRPr/>
            </a:pPr>
            <a:r>
              <a:rPr lang="en-US" altLang="en-US" dirty="0">
                <a:solidFill>
                  <a:schemeClr val="tx1">
                    <a:lumMod val="65000"/>
                    <a:lumOff val="35000"/>
                  </a:schemeClr>
                </a:solidFill>
                <a:latin typeface="Arial" charset="0"/>
                <a:cs typeface="Arial" charset="0"/>
              </a:rPr>
              <a:t>Applies to all Title IV programs</a:t>
            </a:r>
          </a:p>
          <a:p>
            <a:pPr lvl="1" eaLnBrk="1" hangingPunct="1">
              <a:buFont typeface="Arial" charset="0"/>
              <a:buChar char="•"/>
              <a:defRPr/>
            </a:pPr>
            <a:r>
              <a:rPr lang="en-US" altLang="en-US" sz="3200" dirty="0">
                <a:solidFill>
                  <a:schemeClr val="tx1">
                    <a:lumMod val="65000"/>
                    <a:lumOff val="35000"/>
                  </a:schemeClr>
                </a:solidFill>
                <a:latin typeface="Arial" charset="0"/>
                <a:cs typeface="Arial" charset="0"/>
              </a:rPr>
              <a:t>If not meeting SAP, not eligible for any TIV program</a:t>
            </a:r>
          </a:p>
          <a:p>
            <a:pPr lvl="1" eaLnBrk="1" hangingPunct="1">
              <a:buFont typeface="Arial" charset="0"/>
              <a:buChar char="•"/>
              <a:defRPr/>
            </a:pPr>
            <a:r>
              <a:rPr lang="en-US" altLang="en-US" sz="3200" dirty="0">
                <a:solidFill>
                  <a:schemeClr val="tx1">
                    <a:lumMod val="65000"/>
                    <a:lumOff val="35000"/>
                  </a:schemeClr>
                </a:solidFill>
                <a:latin typeface="Arial" charset="0"/>
                <a:cs typeface="Arial" charset="0"/>
              </a:rPr>
              <a:t>Cannot say eligible for Pell but not eligible for Loans</a:t>
            </a:r>
          </a:p>
          <a:p>
            <a:pPr>
              <a:buFont typeface="Arial" charset="0"/>
              <a:buChar char="•"/>
              <a:defRPr/>
            </a:pPr>
            <a:r>
              <a:rPr lang="en-US" altLang="en-US" dirty="0">
                <a:solidFill>
                  <a:schemeClr val="tx1">
                    <a:lumMod val="65000"/>
                    <a:lumOff val="35000"/>
                  </a:schemeClr>
                </a:solidFill>
                <a:latin typeface="Arial" charset="0"/>
                <a:cs typeface="Arial" charset="0"/>
              </a:rPr>
              <a:t>“ED provides the outline; schools fill in the details”</a:t>
            </a:r>
          </a:p>
          <a:p>
            <a:pPr lvl="1">
              <a:buFont typeface="Arial" charset="0"/>
              <a:buChar char="•"/>
              <a:defRPr/>
            </a:pPr>
            <a:r>
              <a:rPr lang="en-US" altLang="en-US" sz="3200" dirty="0">
                <a:solidFill>
                  <a:schemeClr val="tx1">
                    <a:lumMod val="65000"/>
                    <a:lumOff val="35000"/>
                  </a:schemeClr>
                </a:solidFill>
                <a:latin typeface="Arial" charset="0"/>
                <a:cs typeface="Arial" charset="0"/>
              </a:rPr>
              <a:t>Schools have a lot of flexibility</a:t>
            </a:r>
          </a:p>
          <a:p>
            <a:pPr eaLnBrk="1" hangingPunct="1">
              <a:buFont typeface="Arial" charset="0"/>
              <a:buChar char="•"/>
              <a:defRPr/>
            </a:pPr>
            <a:endParaRPr lang="en-US" altLang="en-US" dirty="0">
              <a:latin typeface="Arial" charset="0"/>
              <a:cs typeface="Arial" charset="0"/>
            </a:endParaRPr>
          </a:p>
        </p:txBody>
      </p:sp>
      <p:sp>
        <p:nvSpPr>
          <p:cNvPr id="12292" name="Slide Number Placeholder 4">
            <a:extLst>
              <a:ext uri="{FF2B5EF4-FFF2-40B4-BE49-F238E27FC236}">
                <a16:creationId xmlns:a16="http://schemas.microsoft.com/office/drawing/2014/main" id="{F7E93C38-B6C7-4726-9C96-EB775ED79C1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38DE40-F891-4B1A-827A-9A28B33D15AE}" type="slidenum">
              <a:rPr lang="en-US" altLang="en-US">
                <a:solidFill>
                  <a:srgbClr val="F2F2F2"/>
                </a:solidFill>
                <a:latin typeface="Arial" panose="020B0604020202020204" pitchFamily="34" charset="0"/>
              </a:rPr>
              <a:pPr/>
              <a:t>4</a:t>
            </a:fld>
            <a:endParaRPr lang="en-US" altLang="en-US">
              <a:solidFill>
                <a:srgbClr val="F2F2F2"/>
              </a:solidFill>
              <a:latin typeface="Arial" panose="020B0604020202020204" pitchFamily="34" charset="0"/>
            </a:endParaRPr>
          </a:p>
        </p:txBody>
      </p:sp>
      <p:pic>
        <p:nvPicPr>
          <p:cNvPr id="10245" name="Picture 5" descr="C:\Users\David.Bartnicki\AppData\Local\Microsoft\Windows\Temporary Internet Files\Content.IE5\A1US8GED\MC900434929[1].png">
            <a:extLst>
              <a:ext uri="{FF2B5EF4-FFF2-40B4-BE49-F238E27FC236}">
                <a16:creationId xmlns:a16="http://schemas.microsoft.com/office/drawing/2014/main" id="{860D3355-141F-4706-8680-6084C5E53E22}"/>
              </a:ext>
            </a:extLst>
          </p:cNvPr>
          <p:cNvPicPr>
            <a:picLocks noChangeAspect="1" noChangeArrowheads="1"/>
          </p:cNvPicPr>
          <p:nvPr/>
        </p:nvPicPr>
        <p:blipFill>
          <a:blip r:embed="rId3"/>
          <a:srcRect/>
          <a:stretch>
            <a:fillRect/>
          </a:stretch>
        </p:blipFill>
        <p:spPr bwMode="auto">
          <a:xfrm>
            <a:off x="8940800" y="1062567"/>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7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ACECB3C-C1AF-4F85-B5D8-85ACCC0D35CB}"/>
              </a:ext>
            </a:extLst>
          </p:cNvPr>
          <p:cNvSpPr>
            <a:spLocks noGrp="1"/>
          </p:cNvSpPr>
          <p:nvPr>
            <p:ph type="title"/>
          </p:nvPr>
        </p:nvSpPr>
        <p:spPr bwMode="auto">
          <a:xfrm>
            <a:off x="5884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“As Strict or Stricter”</a:t>
            </a:r>
            <a:endParaRPr lang="en-US" altLang="en-US" dirty="0">
              <a:latin typeface="Arial" charset="0"/>
              <a:cs typeface="Arial" charset="0"/>
            </a:endParaRPr>
          </a:p>
        </p:txBody>
      </p:sp>
      <p:sp>
        <p:nvSpPr>
          <p:cNvPr id="11267" name="Content Placeholder 2">
            <a:extLst>
              <a:ext uri="{FF2B5EF4-FFF2-40B4-BE49-F238E27FC236}">
                <a16:creationId xmlns:a16="http://schemas.microsoft.com/office/drawing/2014/main" id="{18C78C84-FDEC-4788-8056-5832A9D05AAC}"/>
              </a:ext>
            </a:extLst>
          </p:cNvPr>
          <p:cNvSpPr>
            <a:spLocks noGrp="1"/>
          </p:cNvSpPr>
          <p:nvPr>
            <p:ph idx="1"/>
          </p:nvPr>
        </p:nvSpPr>
        <p:spPr bwMode="auto">
          <a:xfrm>
            <a:off x="711200" y="1397001"/>
            <a:ext cx="10972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 typeface="Arial" charset="0"/>
              <a:buChar char="•"/>
              <a:defRPr/>
            </a:pPr>
            <a:r>
              <a:rPr lang="en-US" altLang="en-US" dirty="0">
                <a:solidFill>
                  <a:schemeClr val="tx1">
                    <a:lumMod val="65000"/>
                    <a:lumOff val="35000"/>
                  </a:schemeClr>
                </a:solidFill>
                <a:latin typeface="Arial" charset="0"/>
                <a:cs typeface="Times New Roman" pitchFamily="18" charset="0"/>
              </a:rPr>
              <a:t>Having an SAP policy “as strict or stricter” then other school policies refers to the </a:t>
            </a:r>
            <a:r>
              <a:rPr lang="en-US" altLang="en-US" i="1" dirty="0">
                <a:solidFill>
                  <a:schemeClr val="tx1">
                    <a:lumMod val="65000"/>
                    <a:lumOff val="35000"/>
                  </a:schemeClr>
                </a:solidFill>
                <a:latin typeface="Arial" charset="0"/>
                <a:cs typeface="Times New Roman" pitchFamily="18" charset="0"/>
              </a:rPr>
              <a:t>actual measurements</a:t>
            </a:r>
            <a:r>
              <a:rPr lang="en-US" altLang="en-US" dirty="0">
                <a:solidFill>
                  <a:schemeClr val="tx1">
                    <a:lumMod val="65000"/>
                    <a:lumOff val="35000"/>
                  </a:schemeClr>
                </a:solidFill>
                <a:latin typeface="Arial" charset="0"/>
                <a:cs typeface="Times New Roman" pitchFamily="18" charset="0"/>
              </a:rPr>
              <a:t> used to monitor qualitative and quantitative standards - GPA and pace of progression</a:t>
            </a:r>
          </a:p>
          <a:p>
            <a:pPr>
              <a:buFont typeface="Arial" charset="0"/>
              <a:buChar char="•"/>
              <a:defRPr/>
            </a:pPr>
            <a:endParaRPr lang="en-US" altLang="en-US" sz="2667" dirty="0">
              <a:solidFill>
                <a:schemeClr val="tx1">
                  <a:lumMod val="65000"/>
                  <a:lumOff val="35000"/>
                </a:schemeClr>
              </a:solidFill>
              <a:latin typeface="Arial" charset="0"/>
              <a:cs typeface="Times New Roman" pitchFamily="18" charset="0"/>
            </a:endParaRPr>
          </a:p>
          <a:p>
            <a:pPr>
              <a:buFont typeface="Arial" charset="0"/>
              <a:buChar char="•"/>
              <a:defRPr/>
            </a:pPr>
            <a:r>
              <a:rPr lang="en-US" altLang="en-US" dirty="0">
                <a:solidFill>
                  <a:schemeClr val="tx1">
                    <a:lumMod val="65000"/>
                    <a:lumOff val="35000"/>
                  </a:schemeClr>
                </a:solidFill>
                <a:latin typeface="Arial" charset="0"/>
                <a:cs typeface="Times New Roman" pitchFamily="18" charset="0"/>
              </a:rPr>
              <a:t>It does NOT refer to the frequency in which the school checks SAP</a:t>
            </a:r>
          </a:p>
          <a:p>
            <a:pPr lvl="1">
              <a:buFont typeface="Arial" charset="0"/>
              <a:buChar char="•"/>
              <a:defRPr/>
            </a:pPr>
            <a:r>
              <a:rPr lang="en-US" altLang="en-US" sz="3200" dirty="0">
                <a:solidFill>
                  <a:schemeClr val="tx1">
                    <a:lumMod val="65000"/>
                    <a:lumOff val="35000"/>
                  </a:schemeClr>
                </a:solidFill>
                <a:latin typeface="Arial" charset="0"/>
                <a:cs typeface="Times New Roman" pitchFamily="18" charset="0"/>
              </a:rPr>
              <a:t>Therefore academics might check GPA every term but financial aid can check GPA for SAP purposes annually</a:t>
            </a:r>
          </a:p>
        </p:txBody>
      </p:sp>
      <p:sp>
        <p:nvSpPr>
          <p:cNvPr id="14340" name="Slide Number Placeholder 4">
            <a:extLst>
              <a:ext uri="{FF2B5EF4-FFF2-40B4-BE49-F238E27FC236}">
                <a16:creationId xmlns:a16="http://schemas.microsoft.com/office/drawing/2014/main" id="{16D6BEC5-4872-47E8-A003-F7E0D9943C2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C0F9BB-22C6-4DCD-A1AC-3F453C69709A}" type="slidenum">
              <a:rPr lang="en-US" altLang="en-US">
                <a:solidFill>
                  <a:srgbClr val="F2F2F2"/>
                </a:solidFill>
                <a:latin typeface="Arial" panose="020B0604020202020204" pitchFamily="34" charset="0"/>
              </a:rPr>
              <a:pPr/>
              <a:t>5</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97773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B971E27-E8A3-4D40-B891-48DB6891029E}"/>
              </a:ext>
            </a:extLst>
          </p:cNvPr>
          <p:cNvSpPr>
            <a:spLocks noGrp="1"/>
          </p:cNvSpPr>
          <p:nvPr>
            <p:ph type="title"/>
          </p:nvPr>
        </p:nvSpPr>
        <p:spPr bwMode="auto">
          <a:xfrm>
            <a:off x="5757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Policy Q &amp; A - Different Policies</a:t>
            </a:r>
            <a:endParaRPr lang="en-US" altLang="en-US" dirty="0">
              <a:latin typeface="Arial" charset="0"/>
              <a:cs typeface="Arial" charset="0"/>
            </a:endParaRPr>
          </a:p>
        </p:txBody>
      </p:sp>
      <p:sp>
        <p:nvSpPr>
          <p:cNvPr id="12291" name="Content Placeholder 2">
            <a:extLst>
              <a:ext uri="{FF2B5EF4-FFF2-40B4-BE49-F238E27FC236}">
                <a16:creationId xmlns:a16="http://schemas.microsoft.com/office/drawing/2014/main" id="{D3F80338-79AC-400D-B6E4-AEFC9221E4D3}"/>
              </a:ext>
            </a:extLst>
          </p:cNvPr>
          <p:cNvSpPr>
            <a:spLocks noGrp="1"/>
          </p:cNvSpPr>
          <p:nvPr>
            <p:ph idx="1"/>
          </p:nvPr>
        </p:nvSpPr>
        <p:spPr bwMode="auto">
          <a:xfrm>
            <a:off x="0" y="1295401"/>
            <a:ext cx="121920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a:buFontTx/>
              <a:buNone/>
              <a:defRPr/>
            </a:pPr>
            <a:r>
              <a:rPr lang="en-US" altLang="en-US" dirty="0">
                <a:solidFill>
                  <a:schemeClr val="tx1">
                    <a:lumMod val="65000"/>
                    <a:lumOff val="35000"/>
                  </a:schemeClr>
                </a:solidFill>
                <a:latin typeface="Arial" charset="0"/>
                <a:cs typeface="Times New Roman" pitchFamily="18" charset="0"/>
              </a:rPr>
              <a:t>SAP-Q9: Is an institution required to use the same SAP policy for all students?</a:t>
            </a:r>
          </a:p>
          <a:p>
            <a:pPr>
              <a:buFontTx/>
              <a:buNone/>
              <a:defRPr/>
            </a:pPr>
            <a:endParaRPr lang="en-US" altLang="en-US" sz="1467" dirty="0">
              <a:solidFill>
                <a:schemeClr val="tx1">
                  <a:lumMod val="65000"/>
                  <a:lumOff val="35000"/>
                </a:schemeClr>
              </a:solidFill>
              <a:latin typeface="Arial" charset="0"/>
              <a:cs typeface="Times New Roman" pitchFamily="18" charset="0"/>
            </a:endParaRPr>
          </a:p>
          <a:p>
            <a:pPr>
              <a:buFontTx/>
              <a:buNone/>
              <a:defRPr/>
            </a:pPr>
            <a:r>
              <a:rPr lang="en-US" altLang="en-US" dirty="0">
                <a:solidFill>
                  <a:schemeClr val="tx1">
                    <a:lumMod val="65000"/>
                    <a:lumOff val="35000"/>
                  </a:schemeClr>
                </a:solidFill>
                <a:latin typeface="Arial" charset="0"/>
                <a:cs typeface="Times New Roman" pitchFamily="18" charset="0"/>
              </a:rPr>
              <a:t>SAP-A9: No, the policy must explain the qualitative (grade-based) and quantitative (time-related) standards the institution uses to check SAP; however, an institution is permitted to establish different SAP standards for different programs or categories (e.g., full-time, part-time, undergraduate, and graduate students) which must be applied consistently to students in that category or program.</a:t>
            </a:r>
          </a:p>
        </p:txBody>
      </p:sp>
      <p:sp>
        <p:nvSpPr>
          <p:cNvPr id="16388" name="Slide Number Placeholder 4">
            <a:extLst>
              <a:ext uri="{FF2B5EF4-FFF2-40B4-BE49-F238E27FC236}">
                <a16:creationId xmlns:a16="http://schemas.microsoft.com/office/drawing/2014/main" id="{BDB2C376-5455-4DC3-AA09-6FD7F47A5E8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793D79-6159-4BA0-8DD4-6FB039702D0D}" type="slidenum">
              <a:rPr lang="en-US" altLang="en-US">
                <a:solidFill>
                  <a:srgbClr val="F2F2F2"/>
                </a:solidFill>
                <a:latin typeface="Arial" panose="020B0604020202020204" pitchFamily="34" charset="0"/>
              </a:rPr>
              <a:pPr/>
              <a:t>6</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55643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3D5C6A2-D101-4096-9BBA-2BBE26C9B890}"/>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Arial" charset="0"/>
              </a:rPr>
              <a:t>SAP Evaluation Items</a:t>
            </a:r>
          </a:p>
        </p:txBody>
      </p:sp>
      <p:sp>
        <p:nvSpPr>
          <p:cNvPr id="13315" name="Content Placeholder 2">
            <a:extLst>
              <a:ext uri="{FF2B5EF4-FFF2-40B4-BE49-F238E27FC236}">
                <a16:creationId xmlns:a16="http://schemas.microsoft.com/office/drawing/2014/main" id="{EF1C7161-573A-47B8-8AD0-86F02CC39998}"/>
              </a:ext>
            </a:extLst>
          </p:cNvPr>
          <p:cNvSpPr>
            <a:spLocks noGrp="1"/>
          </p:cNvSpPr>
          <p:nvPr>
            <p:ph idx="1"/>
          </p:nvPr>
        </p:nvSpPr>
        <p:spPr bwMode="auto">
          <a:xfrm>
            <a:off x="685800" y="1295401"/>
            <a:ext cx="109728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a:bodyPr>
          <a:lstStyle/>
          <a:p>
            <a:pPr eaLnBrk="1" hangingPunct="1">
              <a:buFont typeface="Arial" charset="0"/>
              <a:buChar char="•"/>
              <a:defRPr/>
            </a:pPr>
            <a:r>
              <a:rPr lang="en-US" altLang="en-US" dirty="0">
                <a:solidFill>
                  <a:schemeClr val="tx1">
                    <a:lumMod val="65000"/>
                    <a:lumOff val="35000"/>
                  </a:schemeClr>
                </a:solidFill>
                <a:latin typeface="Arial" charset="0"/>
                <a:cs typeface="Arial" charset="0"/>
              </a:rPr>
              <a:t>At each formal SAP evaluation point, a school checks:</a:t>
            </a:r>
          </a:p>
          <a:p>
            <a:pPr marL="1219170" lvl="1" indent="-685783">
              <a:buFont typeface="Calibri" pitchFamily="34" charset="0"/>
              <a:buAutoNum type="arabicPeriod"/>
              <a:defRPr/>
            </a:pPr>
            <a:r>
              <a:rPr lang="en-US" altLang="en-US" sz="3200" dirty="0">
                <a:solidFill>
                  <a:schemeClr val="tx1">
                    <a:lumMod val="65000"/>
                    <a:lumOff val="35000"/>
                  </a:schemeClr>
                </a:solidFill>
                <a:latin typeface="Arial" charset="0"/>
                <a:cs typeface="Arial" charset="0"/>
              </a:rPr>
              <a:t>Qualitative measure (grade-based)</a:t>
            </a:r>
          </a:p>
          <a:p>
            <a:pPr marL="1752556" lvl="2" indent="-685783">
              <a:buFont typeface="Arial" charset="0"/>
              <a:buChar char="•"/>
              <a:defRPr/>
            </a:pPr>
            <a:r>
              <a:rPr lang="en-US" altLang="en-US" sz="3200" dirty="0">
                <a:solidFill>
                  <a:schemeClr val="tx1">
                    <a:lumMod val="65000"/>
                    <a:lumOff val="35000"/>
                  </a:schemeClr>
                </a:solidFill>
                <a:latin typeface="Arial" charset="0"/>
                <a:cs typeface="Arial" charset="0"/>
              </a:rPr>
              <a:t>Remedial coursework qualitative measure may be part of or separate from regular qualitative measure</a:t>
            </a:r>
          </a:p>
          <a:p>
            <a:pPr marL="1752556" lvl="2" indent="-685783">
              <a:buFont typeface="Arial" charset="0"/>
              <a:buChar char="•"/>
              <a:defRPr/>
            </a:pPr>
            <a:r>
              <a:rPr lang="en-US" altLang="en-US" sz="3200" dirty="0">
                <a:solidFill>
                  <a:schemeClr val="tx1">
                    <a:lumMod val="65000"/>
                    <a:lumOff val="35000"/>
                  </a:schemeClr>
                </a:solidFill>
                <a:latin typeface="Arial" charset="0"/>
                <a:cs typeface="Arial" charset="0"/>
              </a:rPr>
              <a:t>Qualitative measure for programs greater than two years</a:t>
            </a:r>
          </a:p>
          <a:p>
            <a:pPr marL="1219170" lvl="1" indent="-685783">
              <a:buFont typeface="Calibri" pitchFamily="34" charset="0"/>
              <a:buAutoNum type="arabicPeriod"/>
              <a:defRPr/>
            </a:pPr>
            <a:r>
              <a:rPr lang="en-US" altLang="en-US" sz="3200" dirty="0">
                <a:solidFill>
                  <a:schemeClr val="tx1">
                    <a:lumMod val="65000"/>
                    <a:lumOff val="35000"/>
                  </a:schemeClr>
                </a:solidFill>
                <a:latin typeface="Arial" charset="0"/>
                <a:cs typeface="Arial" charset="0"/>
              </a:rPr>
              <a:t>Quantitative measure (pace of progression)</a:t>
            </a:r>
          </a:p>
          <a:p>
            <a:pPr marL="1219170" lvl="1" indent="-685783">
              <a:buFont typeface="Calibri" pitchFamily="34" charset="0"/>
              <a:buAutoNum type="arabicPeriod"/>
              <a:defRPr/>
            </a:pPr>
            <a:r>
              <a:rPr lang="en-US" altLang="en-US" sz="3200" dirty="0">
                <a:solidFill>
                  <a:schemeClr val="tx1">
                    <a:lumMod val="65000"/>
                    <a:lumOff val="35000"/>
                  </a:schemeClr>
                </a:solidFill>
                <a:latin typeface="Arial" charset="0"/>
                <a:cs typeface="Arial" charset="0"/>
              </a:rPr>
              <a:t>Maximum timeframe</a:t>
            </a:r>
          </a:p>
        </p:txBody>
      </p:sp>
      <p:sp>
        <p:nvSpPr>
          <p:cNvPr id="18436" name="Slide Number Placeholder 4">
            <a:extLst>
              <a:ext uri="{FF2B5EF4-FFF2-40B4-BE49-F238E27FC236}">
                <a16:creationId xmlns:a16="http://schemas.microsoft.com/office/drawing/2014/main" id="{74116F5D-A6DE-4E9C-B42A-214744B0515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D87FE99-B46E-4F81-BAA9-49ED3C3A2764}" type="slidenum">
              <a:rPr lang="en-US" altLang="en-US">
                <a:solidFill>
                  <a:srgbClr val="F2F2F2"/>
                </a:solidFill>
                <a:latin typeface="Arial" panose="020B0604020202020204" pitchFamily="34" charset="0"/>
              </a:rPr>
              <a:pPr/>
              <a:t>7</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364650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F1168C4-305D-467F-91EF-C9AFD6B15196}"/>
              </a:ext>
            </a:extLst>
          </p:cNvPr>
          <p:cNvSpPr>
            <a:spLocks noGrp="1"/>
          </p:cNvSpPr>
          <p:nvPr>
            <p:ph type="title"/>
          </p:nvPr>
        </p:nvSpPr>
        <p:spPr bwMode="auto">
          <a:xfrm>
            <a:off x="613833" y="279401"/>
            <a:ext cx="11404600" cy="7831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defRPr/>
            </a:pPr>
            <a:r>
              <a:rPr lang="en-US" altLang="en-US" dirty="0">
                <a:latin typeface="Arial" charset="0"/>
                <a:cs typeface="Times New Roman" pitchFamily="18" charset="0"/>
              </a:rPr>
              <a:t>SAP Policy Requirements</a:t>
            </a:r>
            <a:endParaRPr lang="en-US" altLang="en-US" dirty="0">
              <a:latin typeface="Arial" charset="0"/>
              <a:cs typeface="Arial" charset="0"/>
            </a:endParaRPr>
          </a:p>
        </p:txBody>
      </p:sp>
      <p:sp>
        <p:nvSpPr>
          <p:cNvPr id="14339" name="Content Placeholder 2">
            <a:extLst>
              <a:ext uri="{FF2B5EF4-FFF2-40B4-BE49-F238E27FC236}">
                <a16:creationId xmlns:a16="http://schemas.microsoft.com/office/drawing/2014/main" id="{8BBAA86D-F983-4352-819E-46A52806187E}"/>
              </a:ext>
            </a:extLst>
          </p:cNvPr>
          <p:cNvSpPr>
            <a:spLocks noGrp="1"/>
          </p:cNvSpPr>
          <p:nvPr>
            <p:ph idx="1"/>
          </p:nvPr>
        </p:nvSpPr>
        <p:spPr bwMode="auto">
          <a:xfrm>
            <a:off x="101600" y="1075268"/>
            <a:ext cx="117856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Must specify that if a student is not meeting the standards, he or she is not eligible to receive Title IV aid</a:t>
            </a:r>
          </a:p>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Warning and probation statuses must be described if included in school’s policy</a:t>
            </a:r>
          </a:p>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Students must be notified of determinations that impact their Title IV aid</a:t>
            </a:r>
          </a:p>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Required elements include:</a:t>
            </a:r>
          </a:p>
          <a:p>
            <a:pPr lvl="1"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Measurement of student’s progress at each official evaluation point</a:t>
            </a:r>
          </a:p>
          <a:p>
            <a:pPr lvl="2"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GPA student must achieve</a:t>
            </a:r>
          </a:p>
          <a:p>
            <a:pPr lvl="2"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Pace of progression</a:t>
            </a:r>
          </a:p>
          <a:p>
            <a:pPr eaLnBrk="1" hangingPunct="1">
              <a:buFont typeface="Arial" charset="0"/>
              <a:buChar char="•"/>
              <a:defRPr/>
            </a:pPr>
            <a:endParaRPr lang="en-US" altLang="en-US" dirty="0">
              <a:solidFill>
                <a:schemeClr val="tx1"/>
              </a:solidFill>
              <a:latin typeface="Arial" charset="0"/>
              <a:cs typeface="Times New Roman" pitchFamily="18" charset="0"/>
            </a:endParaRPr>
          </a:p>
        </p:txBody>
      </p:sp>
      <p:sp>
        <p:nvSpPr>
          <p:cNvPr id="20484" name="Slide Number Placeholder 4">
            <a:extLst>
              <a:ext uri="{FF2B5EF4-FFF2-40B4-BE49-F238E27FC236}">
                <a16:creationId xmlns:a16="http://schemas.microsoft.com/office/drawing/2014/main" id="{FEA242DC-514D-4897-969E-43B7303D556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7C4DF0-ECB2-437C-810B-A4EEB6741951}" type="slidenum">
              <a:rPr lang="en-US" altLang="en-US">
                <a:solidFill>
                  <a:srgbClr val="F2F2F2"/>
                </a:solidFill>
                <a:latin typeface="Arial" panose="020B0604020202020204" pitchFamily="34" charset="0"/>
              </a:rPr>
              <a:pPr/>
              <a:t>8</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236759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4ABCA6F-B829-4462-9C21-704E41C007D6}"/>
              </a:ext>
            </a:extLst>
          </p:cNvPr>
          <p:cNvSpPr>
            <a:spLocks noGrp="1"/>
          </p:cNvSpPr>
          <p:nvPr>
            <p:ph type="title"/>
          </p:nvPr>
        </p:nvSpPr>
        <p:spPr bwMode="auto">
          <a:xfrm>
            <a:off x="613833" y="279401"/>
            <a:ext cx="114046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n-US" altLang="en-US" dirty="0">
                <a:latin typeface="Arial" charset="0"/>
                <a:cs typeface="Times New Roman" pitchFamily="18" charset="0"/>
              </a:rPr>
              <a:t>SAP Policy – Other Key Items </a:t>
            </a:r>
            <a:endParaRPr lang="en-US" altLang="en-US" dirty="0">
              <a:latin typeface="Arial" charset="0"/>
              <a:cs typeface="Arial" charset="0"/>
            </a:endParaRPr>
          </a:p>
        </p:txBody>
      </p:sp>
      <p:sp>
        <p:nvSpPr>
          <p:cNvPr id="15363" name="Content Placeholder 2">
            <a:extLst>
              <a:ext uri="{FF2B5EF4-FFF2-40B4-BE49-F238E27FC236}">
                <a16:creationId xmlns:a16="http://schemas.microsoft.com/office/drawing/2014/main" id="{C003916F-3ABF-41D2-8BDC-12D5A0F6FE16}"/>
              </a:ext>
            </a:extLst>
          </p:cNvPr>
          <p:cNvSpPr>
            <a:spLocks noGrp="1"/>
          </p:cNvSpPr>
          <p:nvPr>
            <p:ph idx="1"/>
          </p:nvPr>
        </p:nvSpPr>
        <p:spPr bwMode="auto">
          <a:xfrm>
            <a:off x="304800" y="1193801"/>
            <a:ext cx="11379200" cy="48556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eaLnBrk="1" hangingPunct="1">
              <a:buFont typeface="Arial" charset="0"/>
              <a:buChar char="•"/>
              <a:defRPr/>
            </a:pPr>
            <a:r>
              <a:rPr lang="en-US" altLang="en-US" dirty="0">
                <a:solidFill>
                  <a:schemeClr val="tx1">
                    <a:lumMod val="65000"/>
                    <a:lumOff val="35000"/>
                  </a:schemeClr>
                </a:solidFill>
                <a:latin typeface="Arial" charset="0"/>
                <a:cs typeface="Times New Roman" pitchFamily="18" charset="0"/>
              </a:rPr>
              <a:t>Policy must include the following - </a:t>
            </a:r>
          </a:p>
          <a:p>
            <a:pPr lvl="1" eaLnBrk="1" hangingPunct="1">
              <a:buFont typeface="Arial" charset="0"/>
              <a:buChar char="•"/>
              <a:defRPr/>
            </a:pPr>
            <a:r>
              <a:rPr lang="en-US" altLang="en-US" sz="3200" dirty="0">
                <a:solidFill>
                  <a:schemeClr val="tx1">
                    <a:lumMod val="65000"/>
                    <a:lumOff val="35000"/>
                  </a:schemeClr>
                </a:solidFill>
                <a:latin typeface="Arial" charset="0"/>
                <a:cs typeface="Times New Roman" pitchFamily="18" charset="0"/>
              </a:rPr>
              <a:t>Describe how student’s GPA and pace of completion affected by:</a:t>
            </a:r>
          </a:p>
          <a:p>
            <a:pPr lvl="2" eaLnBrk="1" hangingPunct="1">
              <a:buFont typeface="Arial" charset="0"/>
              <a:buChar char="•"/>
              <a:defRPr/>
            </a:pPr>
            <a:r>
              <a:rPr lang="en-US" altLang="en-US" sz="2667" i="1" dirty="0">
                <a:solidFill>
                  <a:schemeClr val="tx1">
                    <a:lumMod val="65000"/>
                    <a:lumOff val="35000"/>
                  </a:schemeClr>
                </a:solidFill>
                <a:latin typeface="Arial" charset="0"/>
                <a:cs typeface="Times New Roman" pitchFamily="18" charset="0"/>
              </a:rPr>
              <a:t>Incompletes</a:t>
            </a:r>
          </a:p>
          <a:p>
            <a:pPr lvl="2" eaLnBrk="1" hangingPunct="1">
              <a:buFont typeface="Arial" charset="0"/>
              <a:buChar char="•"/>
              <a:defRPr/>
            </a:pPr>
            <a:r>
              <a:rPr lang="en-US" altLang="en-US" sz="2667" i="1" dirty="0">
                <a:solidFill>
                  <a:schemeClr val="tx1">
                    <a:lumMod val="65000"/>
                    <a:lumOff val="35000"/>
                  </a:schemeClr>
                </a:solidFill>
                <a:latin typeface="Arial" charset="0"/>
                <a:cs typeface="Times New Roman" pitchFamily="18" charset="0"/>
              </a:rPr>
              <a:t>Withdrawals</a:t>
            </a:r>
          </a:p>
          <a:p>
            <a:pPr lvl="2" eaLnBrk="1" hangingPunct="1">
              <a:buFont typeface="Arial" charset="0"/>
              <a:buChar char="•"/>
              <a:defRPr/>
            </a:pPr>
            <a:r>
              <a:rPr lang="en-US" altLang="en-US" sz="2667" i="1" dirty="0">
                <a:solidFill>
                  <a:schemeClr val="tx1">
                    <a:lumMod val="65000"/>
                    <a:lumOff val="35000"/>
                  </a:schemeClr>
                </a:solidFill>
                <a:latin typeface="Arial" charset="0"/>
                <a:cs typeface="Times New Roman" pitchFamily="18" charset="0"/>
              </a:rPr>
              <a:t>Repetitions</a:t>
            </a:r>
          </a:p>
          <a:p>
            <a:pPr lvl="2" eaLnBrk="1" hangingPunct="1">
              <a:buFont typeface="Arial" charset="0"/>
              <a:buChar char="•"/>
              <a:defRPr/>
            </a:pPr>
            <a:r>
              <a:rPr lang="en-US" altLang="en-US" sz="2667" i="1" dirty="0">
                <a:solidFill>
                  <a:schemeClr val="tx1">
                    <a:lumMod val="65000"/>
                    <a:lumOff val="35000"/>
                  </a:schemeClr>
                </a:solidFill>
                <a:latin typeface="Arial" charset="0"/>
                <a:cs typeface="Times New Roman" pitchFamily="18" charset="0"/>
              </a:rPr>
              <a:t>Transfers of credits</a:t>
            </a:r>
          </a:p>
          <a:p>
            <a:pPr lvl="3" eaLnBrk="1" hangingPunct="1">
              <a:buFont typeface="Arial" charset="0"/>
              <a:buChar char="•"/>
              <a:defRPr/>
            </a:pPr>
            <a:r>
              <a:rPr lang="en-US" altLang="en-US" sz="2667" dirty="0">
                <a:solidFill>
                  <a:schemeClr val="tx1">
                    <a:lumMod val="65000"/>
                    <a:lumOff val="35000"/>
                  </a:schemeClr>
                </a:solidFill>
                <a:latin typeface="Arial" charset="0"/>
                <a:cs typeface="Times New Roman" pitchFamily="18" charset="0"/>
              </a:rPr>
              <a:t>Transfer credits accepted toward completion of  student’s program </a:t>
            </a:r>
            <a:r>
              <a:rPr lang="en-US" altLang="en-US" sz="2667" u="sng" dirty="0">
                <a:solidFill>
                  <a:schemeClr val="tx1">
                    <a:lumMod val="65000"/>
                    <a:lumOff val="35000"/>
                  </a:schemeClr>
                </a:solidFill>
                <a:latin typeface="Arial" charset="0"/>
                <a:cs typeface="Times New Roman" pitchFamily="18" charset="0"/>
              </a:rPr>
              <a:t>must</a:t>
            </a:r>
            <a:r>
              <a:rPr lang="en-US" altLang="en-US" sz="2667" dirty="0">
                <a:solidFill>
                  <a:schemeClr val="tx1">
                    <a:lumMod val="65000"/>
                    <a:lumOff val="35000"/>
                  </a:schemeClr>
                </a:solidFill>
                <a:latin typeface="Arial" charset="0"/>
                <a:cs typeface="Times New Roman" pitchFamily="18" charset="0"/>
              </a:rPr>
              <a:t> count as both hours attempted and hours completed</a:t>
            </a:r>
          </a:p>
        </p:txBody>
      </p:sp>
      <p:sp>
        <p:nvSpPr>
          <p:cNvPr id="22532" name="Slide Number Placeholder 4">
            <a:extLst>
              <a:ext uri="{FF2B5EF4-FFF2-40B4-BE49-F238E27FC236}">
                <a16:creationId xmlns:a16="http://schemas.microsoft.com/office/drawing/2014/main" id="{E0BAD89C-461A-48D3-9726-765054F375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D4D934-4A68-4C02-A54A-F5FDE09EB931}" type="slidenum">
              <a:rPr lang="en-US" altLang="en-US">
                <a:solidFill>
                  <a:srgbClr val="F2F2F2"/>
                </a:solidFill>
                <a:latin typeface="Arial" panose="020B0604020202020204" pitchFamily="34" charset="0"/>
              </a:rPr>
              <a:pPr/>
              <a:t>9</a:t>
            </a:fld>
            <a:endParaRPr lang="en-US" altLang="en-US">
              <a:solidFill>
                <a:srgbClr val="F2F2F2"/>
              </a:solidFill>
              <a:latin typeface="Arial" panose="020B0604020202020204" pitchFamily="34" charset="0"/>
            </a:endParaRPr>
          </a:p>
        </p:txBody>
      </p:sp>
      <p:pic>
        <p:nvPicPr>
          <p:cNvPr id="29701" name="Picture 5" descr="C:\Users\David.Bartnicki\AppData\Local\Microsoft\Windows\Temporary Internet Files\Content.IE5\EOSI01KU\MC900433903[1].png">
            <a:extLst>
              <a:ext uri="{FF2B5EF4-FFF2-40B4-BE49-F238E27FC236}">
                <a16:creationId xmlns:a16="http://schemas.microsoft.com/office/drawing/2014/main" id="{1F5ECFEB-7402-4FCE-BC50-69A2AFF3898A}"/>
              </a:ext>
            </a:extLst>
          </p:cNvPr>
          <p:cNvPicPr>
            <a:picLocks noChangeAspect="1" noChangeArrowheads="1"/>
          </p:cNvPicPr>
          <p:nvPr/>
        </p:nvPicPr>
        <p:blipFill>
          <a:blip r:embed="rId3"/>
          <a:srcRect/>
          <a:stretch>
            <a:fillRect/>
          </a:stretch>
        </p:blipFill>
        <p:spPr bwMode="auto">
          <a:xfrm>
            <a:off x="8229600" y="2546351"/>
            <a:ext cx="22860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326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TotalTime>
  <Words>2509</Words>
  <Application>Microsoft Office PowerPoint</Application>
  <PresentationFormat>Widescreen</PresentationFormat>
  <Paragraphs>296</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Gothic</vt:lpstr>
      <vt:lpstr>Times New Roman</vt:lpstr>
      <vt:lpstr>Wingdings</vt:lpstr>
      <vt:lpstr>Wingdings 3</vt:lpstr>
      <vt:lpstr>Slice</vt:lpstr>
      <vt:lpstr>Satisfactory Academic Progress</vt:lpstr>
      <vt:lpstr>Satisfactory Academic Progress (SAP)</vt:lpstr>
      <vt:lpstr>SAP Compliance Concerns</vt:lpstr>
      <vt:lpstr>SAP Standards</vt:lpstr>
      <vt:lpstr>“As Strict or Stricter”</vt:lpstr>
      <vt:lpstr>Policy Q &amp; A - Different Policies</vt:lpstr>
      <vt:lpstr>SAP Evaluation Items</vt:lpstr>
      <vt:lpstr>SAP Policy Requirements</vt:lpstr>
      <vt:lpstr>SAP Policy – Other Key Items </vt:lpstr>
      <vt:lpstr>Policy Q &amp; A – Non-Accepted Credits</vt:lpstr>
      <vt:lpstr>Qualitative Measure</vt:lpstr>
      <vt:lpstr>Policy Q &amp; A - Remedial</vt:lpstr>
      <vt:lpstr>Quantitative Measure</vt:lpstr>
      <vt:lpstr>Quantitative Measure</vt:lpstr>
      <vt:lpstr>Quantitative Measure  </vt:lpstr>
      <vt:lpstr>Maximum Timeframe</vt:lpstr>
      <vt:lpstr>Maximum Timeframe</vt:lpstr>
      <vt:lpstr>Checking SAP</vt:lpstr>
      <vt:lpstr>SAP – Clock-Hours</vt:lpstr>
      <vt:lpstr>SAP (Non-term Credit-Hours)</vt:lpstr>
      <vt:lpstr>How Often is SAP Evaluated?</vt:lpstr>
      <vt:lpstr>SAP Evaluations</vt:lpstr>
      <vt:lpstr>Financial Aid Warning Period</vt:lpstr>
      <vt:lpstr>Financial Aid Probation</vt:lpstr>
      <vt:lpstr>Financial Aid Probation</vt:lpstr>
      <vt:lpstr>Policy Q &amp; A – Academic Plans</vt:lpstr>
      <vt:lpstr>Policy Q &amp; A – Academic Plans</vt:lpstr>
      <vt:lpstr>Policy Q &amp; A – Financial Aid Probation</vt:lpstr>
      <vt:lpstr>Appeals</vt:lpstr>
      <vt:lpstr>Policy Q &amp; A – Appeal Documents</vt:lpstr>
      <vt:lpstr>Which Appeal Would You Consider?</vt:lpstr>
      <vt:lpstr>Which Appeal Would You Consider?</vt:lpstr>
      <vt:lpstr>Appeal Notification</vt:lpstr>
      <vt:lpstr>Monitoring SAP</vt:lpstr>
      <vt:lpstr>Monitoring SAP</vt:lpstr>
      <vt:lpstr>Implementation Questions</vt:lpstr>
      <vt:lpstr>Resources/References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Satisfactory Academic Progress</dc:title>
  <dc:creator>Vo, Thomas</dc:creator>
  <cp:lastModifiedBy>Vo, Thomas</cp:lastModifiedBy>
  <cp:revision>1</cp:revision>
  <dcterms:created xsi:type="dcterms:W3CDTF">2017-10-11T19:37:56Z</dcterms:created>
  <dcterms:modified xsi:type="dcterms:W3CDTF">2017-10-11T19:45:18Z</dcterms:modified>
</cp:coreProperties>
</file>