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662" r:id="rId2"/>
    <p:sldMasterId id="2147483739" r:id="rId3"/>
  </p:sldMasterIdLst>
  <p:notesMasterIdLst>
    <p:notesMasterId r:id="rId16"/>
  </p:notesMasterIdLst>
  <p:sldIdLst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0"/>
    <p:restoredTop sz="63582"/>
  </p:normalViewPr>
  <p:slideViewPr>
    <p:cSldViewPr snapToGrid="0" snapToObjects="1">
      <p:cViewPr varScale="1">
        <p:scale>
          <a:sx n="75" d="100"/>
          <a:sy n="75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14702-D54D-314B-A2C4-B1869AA6BC1B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05ED1-EA99-4546-8E04-405ED348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1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3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0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0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1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05ED1-EA99-4546-8E04-405ED348A6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716" y="3675457"/>
            <a:ext cx="7717055" cy="529828"/>
          </a:xfrm>
          <a:prstGeom prst="rect">
            <a:avLst/>
          </a:prstGeom>
        </p:spPr>
        <p:txBody>
          <a:bodyPr anchor="b"/>
          <a:lstStyle>
            <a:lvl1pPr algn="ctr">
              <a:defRPr sz="3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236" y="4336870"/>
            <a:ext cx="6858000" cy="3087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08" y="201658"/>
            <a:ext cx="6847383" cy="457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08" y="985000"/>
            <a:ext cx="8168841" cy="37214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274638"/>
            <a:ext cx="8202706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370013"/>
            <a:ext cx="8202706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39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6661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6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008" y="188205"/>
            <a:ext cx="8195735" cy="511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008" y="985000"/>
            <a:ext cx="8168841" cy="3721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753" y="274638"/>
            <a:ext cx="8189259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753" y="1370013"/>
            <a:ext cx="8189259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6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8" r:id="rId2"/>
    <p:sldLayoutId id="214748374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hopelab.com/publications/investing-in-student-completion-wi-hope_lab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Strategies to Impact Student Retention and Graduation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Shana Gore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Started spring 2017</a:t>
            </a:r>
          </a:p>
          <a:p>
            <a:r>
              <a:rPr lang="en-US" sz="2000" dirty="0" smtClean="0"/>
              <a:t>Allocated $30,000</a:t>
            </a:r>
          </a:p>
          <a:p>
            <a:r>
              <a:rPr lang="en-US" sz="2000" dirty="0" smtClean="0"/>
              <a:t>Spent $6075 to 24 students ($253 average award)</a:t>
            </a:r>
          </a:p>
          <a:p>
            <a:r>
              <a:rPr lang="en-US" sz="2000" dirty="0" smtClean="0"/>
              <a:t>23 of the 24 students completed the semester</a:t>
            </a:r>
          </a:p>
          <a:p>
            <a:r>
              <a:rPr lang="en-US" sz="2000" dirty="0" smtClean="0"/>
              <a:t>21 of the 24 are currently enrolled (87.5% retention)</a:t>
            </a:r>
          </a:p>
          <a:p>
            <a:r>
              <a:rPr lang="en-US" sz="2000" dirty="0" smtClean="0"/>
              <a:t>We have allocated $60,000 for 2017-2018, so far we have awarded 8 students a total of $2400 and 7 were Irma related</a:t>
            </a:r>
          </a:p>
          <a:p>
            <a:r>
              <a:rPr lang="en-US" sz="2000" dirty="0" smtClean="0"/>
              <a:t>We require recipients to complete a Financial Literacy Course </a:t>
            </a:r>
            <a:endParaRPr lang="en-US" sz="2000" dirty="0"/>
          </a:p>
        </p:txBody>
      </p:sp>
      <p:pic>
        <p:nvPicPr>
          <p:cNvPr id="9218" name="Picture 2" descr="Image result for numb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0"/>
            <a:ext cx="3527274" cy="193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6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sp>
        <p:nvSpPr>
          <p:cNvPr id="4" name="AutoShape 2" descr="Image result for discussion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Do we look at SAP?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 we look at unmet need?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 we limit amount?</a:t>
            </a:r>
          </a:p>
          <a:p>
            <a:r>
              <a:rPr lang="en-US" dirty="0">
                <a:solidFill>
                  <a:srgbClr val="00B050"/>
                </a:solidFill>
              </a:rPr>
              <a:t>What should be considered an </a:t>
            </a:r>
            <a:r>
              <a:rPr lang="en-US" dirty="0" smtClean="0">
                <a:solidFill>
                  <a:srgbClr val="00B050"/>
                </a:solidFill>
              </a:rPr>
              <a:t>emergency?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 we limit amount of times students are eligible to receive?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44" name="Picture 4" descr="Image result for discu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477" y="333375"/>
            <a:ext cx="3500372" cy="249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44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Thank you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7" b="15927"/>
          <a:stretch>
            <a:fillRect/>
          </a:stretch>
        </p:blipFill>
        <p:spPr bwMode="auto">
          <a:xfrm>
            <a:off x="190500" y="79861"/>
            <a:ext cx="8280400" cy="42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3664" y="3961368"/>
            <a:ext cx="533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Shana Gore – sgore1@uwf.edu</a:t>
            </a:r>
          </a:p>
        </p:txBody>
      </p:sp>
    </p:spTree>
    <p:extLst>
      <p:ext uri="{BB962C8B-B14F-4D97-AF65-F5344CB8AC3E}">
        <p14:creationId xmlns:p14="http://schemas.microsoft.com/office/powerpoint/2010/main" val="73340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Re-thinking Work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WHY?  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Old process was not student or supervisor centered and very labor intensive for the FAO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Metrics made us analyze how we were spending our limited funds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What are some issues with your current work study process you feel “don’t work?”</a:t>
            </a:r>
          </a:p>
        </p:txBody>
      </p:sp>
      <p:pic>
        <p:nvPicPr>
          <p:cNvPr id="1026" name="Picture 2" descr="Image result for new w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86401"/>
            <a:ext cx="2320925" cy="139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1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Re-thinking Work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WHAT?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Research showed that students who were employed on campus were retained at significantly higher rate than students employed off campus and students who did not work</a:t>
            </a:r>
          </a:p>
          <a:p>
            <a:r>
              <a:rPr lang="en-US" sz="1600" dirty="0" smtClean="0"/>
              <a:t>UWF data showed 8% higher rate (with just federal funding, we were able to have about 80 work study students.) </a:t>
            </a:r>
          </a:p>
          <a:p>
            <a:r>
              <a:rPr lang="en-US" sz="1600" dirty="0" smtClean="0"/>
              <a:t>We surveyed work study students and supervisors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>
                <a:solidFill>
                  <a:srgbClr val="00B050"/>
                </a:solidFill>
              </a:rPr>
              <a:t>Why do you think students employed on campus are retained at a higher rate? What do you think your work study students and supervisors would say about your current process?</a:t>
            </a:r>
          </a:p>
        </p:txBody>
      </p:sp>
      <p:pic>
        <p:nvPicPr>
          <p:cNvPr id="2050" name="Picture 2" descr="Image result for re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132" y="201658"/>
            <a:ext cx="2244868" cy="138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Re-thinking Work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HOW?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Secure additional funding to offer more positions (supervisors were requesting more student workers and we had the opportunity to submit budget requests)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Create a database for supervisors to post job descriptions and application procedures, allow students to “apply” for work study positions (</a:t>
            </a:r>
            <a:r>
              <a:rPr lang="en-US" sz="2000" dirty="0" smtClean="0">
                <a:solidFill>
                  <a:srgbClr val="00B050"/>
                </a:solidFill>
              </a:rPr>
              <a:t>benefits of this?)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Automate the process to reduce paperwork for all parties, create an online orientation for student workers and online resources for supervisors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Increase work study opportunities with Community and Corporate options.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If our work study students were already retained at a higher rate, if we actually streamlined the process, offered more positions and the process led to a better fit, results could be even higher! In additional to impacting retention, we would also impact graduation rates and student employment rates post graduation.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Image result for re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329" y="126270"/>
            <a:ext cx="2177272" cy="133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6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Re-thinking Work Study</a:t>
            </a:r>
            <a:endParaRPr lang="en-US" dirty="0"/>
          </a:p>
        </p:txBody>
      </p:sp>
      <p:pic>
        <p:nvPicPr>
          <p:cNvPr id="4098" name="Picture 2" descr="Image result for discuss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1" y="1051719"/>
            <a:ext cx="3684589" cy="262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91100" y="1168400"/>
            <a:ext cx="3695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Every institution is different, what changes could be realistic for your college/university?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worked in conjunction with Student Affairs/Case Management to establish and Emergency Grant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students have an unexpected emergency, such as a needed car repair, </a:t>
            </a:r>
            <a:r>
              <a:rPr lang="en-US" dirty="0" smtClean="0"/>
              <a:t>would giving a </a:t>
            </a:r>
            <a:r>
              <a:rPr lang="en-US" dirty="0"/>
              <a:t>small grant </a:t>
            </a:r>
            <a:r>
              <a:rPr lang="en-US" dirty="0" smtClean="0"/>
              <a:t>prevent </a:t>
            </a:r>
            <a:r>
              <a:rPr lang="en-US" dirty="0"/>
              <a:t>them from withdrawing?</a:t>
            </a:r>
          </a:p>
          <a:p>
            <a:endParaRPr lang="en-US" dirty="0" smtClean="0"/>
          </a:p>
          <a:p>
            <a:r>
              <a:rPr lang="en-US" dirty="0" smtClean="0"/>
              <a:t>We believe that a small grant, at the right time can have a big impact. (NASFAA sessions and report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Investing in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Student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Completion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wihopelab.com/publications/investing-in-student-completion-wi-hope_lab.pdf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Do you have any current Emergency Programs?</a:t>
            </a:r>
          </a:p>
        </p:txBody>
      </p:sp>
      <p:pic>
        <p:nvPicPr>
          <p:cNvPr id="5122" name="Picture 2" descr="Image result for emergenc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28" y="0"/>
            <a:ext cx="2981325" cy="85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0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Concerns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to balance quick delivery funds with verifying the emergency/need</a:t>
            </a:r>
          </a:p>
          <a:p>
            <a:r>
              <a:rPr lang="en-US" dirty="0" smtClean="0"/>
              <a:t>Was emergency one-time or on-going?</a:t>
            </a:r>
          </a:p>
          <a:p>
            <a:r>
              <a:rPr lang="en-US" dirty="0" smtClean="0"/>
              <a:t>How to prevent misuse?</a:t>
            </a:r>
          </a:p>
          <a:p>
            <a:r>
              <a:rPr lang="en-US" dirty="0" smtClean="0"/>
              <a:t>Do we “advertise?”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What concerns would you have about an Emergency Grant program at your institution?</a:t>
            </a:r>
          </a:p>
          <a:p>
            <a:endParaRPr lang="en-US" dirty="0"/>
          </a:p>
        </p:txBody>
      </p:sp>
      <p:pic>
        <p:nvPicPr>
          <p:cNvPr id="6146" name="Picture 2" descr="Image result for concer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0"/>
            <a:ext cx="4416425" cy="7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7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NASFAA’s five recommendations for emergency grant programs: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and communicate clear criteria for eligibility while also providing flexibility for determinations in unusual circumstances.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 and analyze program data to help guide practice.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Coordinate financial aid and emergency aid when it makes sense and avoid doing so when this doesn't help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Equip emergency aid program administrators with information about other forms of support for students (benefits, food pantries, emergency housing).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impact of emergency aid programs to improve performance and buttress funding.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Grant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2495" y="984250"/>
            <a:ext cx="6037734" cy="3722688"/>
          </a:xfrm>
          <a:prstGeom prst="rect">
            <a:avLst/>
          </a:prstGeom>
        </p:spPr>
      </p:pic>
      <p:pic>
        <p:nvPicPr>
          <p:cNvPr id="8196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201658"/>
            <a:ext cx="2142067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84255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655</Words>
  <Application>Microsoft Office PowerPoint</Application>
  <PresentationFormat>On-screen Show (16:9)</PresentationFormat>
  <Paragraphs>85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2_Office Theme</vt:lpstr>
      <vt:lpstr>Custom Design</vt:lpstr>
      <vt:lpstr>2_Custom Design</vt:lpstr>
      <vt:lpstr>Financial Aid Strategies to Impact Student Retention and Graduation</vt:lpstr>
      <vt:lpstr>Re-thinking Work Study</vt:lpstr>
      <vt:lpstr>Re-thinking Work Study</vt:lpstr>
      <vt:lpstr>Re-thinking Work Study</vt:lpstr>
      <vt:lpstr>Re-thinking Work Study</vt:lpstr>
      <vt:lpstr>Emergency Grant</vt:lpstr>
      <vt:lpstr>Emergency Grant</vt:lpstr>
      <vt:lpstr>Emergency Grant</vt:lpstr>
      <vt:lpstr>Emergency Grant</vt:lpstr>
      <vt:lpstr>Emergency Grant</vt:lpstr>
      <vt:lpstr>Emergency Grant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Shana Gore</cp:lastModifiedBy>
  <cp:revision>23</cp:revision>
  <dcterms:created xsi:type="dcterms:W3CDTF">2016-08-03T17:54:22Z</dcterms:created>
  <dcterms:modified xsi:type="dcterms:W3CDTF">2017-10-06T16:52:42Z</dcterms:modified>
</cp:coreProperties>
</file>