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4"/>
    <p:sldMasterId id="2147483885" r:id="rId5"/>
    <p:sldMasterId id="2147483675" r:id="rId6"/>
    <p:sldMasterId id="2147483699" r:id="rId7"/>
    <p:sldMasterId id="2147483711" r:id="rId8"/>
    <p:sldMasterId id="2147483723" r:id="rId9"/>
    <p:sldMasterId id="2147483735" r:id="rId10"/>
    <p:sldMasterId id="2147483902" r:id="rId11"/>
    <p:sldMasterId id="2147483788" r:id="rId12"/>
    <p:sldMasterId id="2147483800" r:id="rId13"/>
    <p:sldMasterId id="2147483813" r:id="rId14"/>
    <p:sldMasterId id="2147483837" r:id="rId15"/>
    <p:sldMasterId id="2147483825" r:id="rId16"/>
    <p:sldMasterId id="2147483873" r:id="rId17"/>
    <p:sldMasterId id="2147483861" r:id="rId18"/>
    <p:sldMasterId id="2147483914" r:id="rId19"/>
  </p:sldMasterIdLst>
  <p:notesMasterIdLst>
    <p:notesMasterId r:id="rId53"/>
  </p:notesMasterIdLst>
  <p:handoutMasterIdLst>
    <p:handoutMasterId r:id="rId54"/>
  </p:handoutMasterIdLst>
  <p:sldIdLst>
    <p:sldId id="265" r:id="rId20"/>
    <p:sldId id="306" r:id="rId21"/>
    <p:sldId id="305" r:id="rId22"/>
    <p:sldId id="304" r:id="rId23"/>
    <p:sldId id="307" r:id="rId24"/>
    <p:sldId id="312" r:id="rId25"/>
    <p:sldId id="308" r:id="rId26"/>
    <p:sldId id="316" r:id="rId27"/>
    <p:sldId id="318" r:id="rId28"/>
    <p:sldId id="317" r:id="rId29"/>
    <p:sldId id="315" r:id="rId30"/>
    <p:sldId id="314" r:id="rId31"/>
    <p:sldId id="319" r:id="rId32"/>
    <p:sldId id="323" r:id="rId33"/>
    <p:sldId id="322" r:id="rId34"/>
    <p:sldId id="324" r:id="rId35"/>
    <p:sldId id="310" r:id="rId36"/>
    <p:sldId id="331" r:id="rId37"/>
    <p:sldId id="327" r:id="rId38"/>
    <p:sldId id="332" r:id="rId39"/>
    <p:sldId id="333" r:id="rId40"/>
    <p:sldId id="334" r:id="rId41"/>
    <p:sldId id="335" r:id="rId42"/>
    <p:sldId id="337" r:id="rId43"/>
    <p:sldId id="336" r:id="rId44"/>
    <p:sldId id="338" r:id="rId45"/>
    <p:sldId id="339" r:id="rId46"/>
    <p:sldId id="340" r:id="rId47"/>
    <p:sldId id="341" r:id="rId48"/>
    <p:sldId id="328" r:id="rId49"/>
    <p:sldId id="329" r:id="rId50"/>
    <p:sldId id="277" r:id="rId51"/>
    <p:sldId id="330" r:id="rId52"/>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z, Karen" initials="KK" lastIdx="1" clrIdx="0">
    <p:extLst>
      <p:ext uri="{19B8F6BF-5375-455C-9EA6-DF929625EA0E}">
        <p15:presenceInfo xmlns:p15="http://schemas.microsoft.com/office/powerpoint/2012/main" userId="S-1-5-21-2485589348-1043901881-2671247352-8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D7A"/>
    <a:srgbClr val="FFBE01"/>
    <a:srgbClr val="FF0000"/>
    <a:srgbClr val="70B332"/>
    <a:srgbClr val="00237A"/>
    <a:srgbClr val="0F79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89299" autoAdjust="0"/>
  </p:normalViewPr>
  <p:slideViewPr>
    <p:cSldViewPr snapToGrid="0" snapToObjects="1">
      <p:cViewPr varScale="1">
        <p:scale>
          <a:sx n="85" d="100"/>
          <a:sy n="85" d="100"/>
        </p:scale>
        <p:origin x="1224" y="36"/>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C0CFF05-9652-A643-A4AC-DDAFA22C1E31}" type="datetimeFigureOut">
              <a:rPr lang="en-US" smtClean="0"/>
              <a:t>3/29/2018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21829BA-5571-564E-9F9E-0C8E3612909F}" type="slidenum">
              <a:rPr lang="en-US" smtClean="0"/>
              <a:t>‹#›</a:t>
            </a:fld>
            <a:endParaRPr lang="en-US"/>
          </a:p>
        </p:txBody>
      </p:sp>
    </p:spTree>
    <p:extLst>
      <p:ext uri="{BB962C8B-B14F-4D97-AF65-F5344CB8AC3E}">
        <p14:creationId xmlns:p14="http://schemas.microsoft.com/office/powerpoint/2010/main" val="114160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BEBEA98-8A56-EB4A-A892-E8180873C806}" type="datetimeFigureOut">
              <a:rPr lang="en-US" smtClean="0"/>
              <a:t>3/29/2018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E885A9-17A4-8A4C-9B90-71243EE148B4}" type="slidenum">
              <a:rPr lang="en-US" smtClean="0"/>
              <a:t>‹#›</a:t>
            </a:fld>
            <a:endParaRPr lang="en-US"/>
          </a:p>
        </p:txBody>
      </p:sp>
    </p:spTree>
    <p:extLst>
      <p:ext uri="{BB962C8B-B14F-4D97-AF65-F5344CB8AC3E}">
        <p14:creationId xmlns:p14="http://schemas.microsoft.com/office/powerpoint/2010/main" val="4208578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ocial_mobilit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n.wikipedia.org/wiki/Cultural_capital#cite_note-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a:t>
            </a:fld>
            <a:endParaRPr lang="en-US"/>
          </a:p>
        </p:txBody>
      </p:sp>
    </p:spTree>
    <p:extLst>
      <p:ext uri="{BB962C8B-B14F-4D97-AF65-F5344CB8AC3E}">
        <p14:creationId xmlns:p14="http://schemas.microsoft.com/office/powerpoint/2010/main" val="19204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big change in the American attention span</a:t>
            </a:r>
            <a:r>
              <a:rPr lang="en-US" baseline="0" dirty="0"/>
              <a:t> in the past 17 years.     </a:t>
            </a:r>
          </a:p>
          <a:p>
            <a:endParaRPr lang="en-US" baseline="0" dirty="0"/>
          </a:p>
          <a:p>
            <a:r>
              <a:rPr lang="en-US" baseline="0" dirty="0"/>
              <a:t>Ask:  “How have you seen this manifested in your own daily life experiences?”   </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22</a:t>
            </a:fld>
            <a:endParaRPr lang="en-US" dirty="0"/>
          </a:p>
        </p:txBody>
      </p:sp>
    </p:spTree>
    <p:extLst>
      <p:ext uri="{BB962C8B-B14F-4D97-AF65-F5344CB8AC3E}">
        <p14:creationId xmlns:p14="http://schemas.microsoft.com/office/powerpoint/2010/main" val="72799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this?  Ask</a:t>
            </a:r>
            <a:r>
              <a:rPr lang="en-US" baseline="0" dirty="0"/>
              <a:t> them to share ideas about what they think about Gen Z taking shortcuts and/or writing too fast and being careless.</a:t>
            </a:r>
          </a:p>
          <a:p>
            <a:endParaRPr lang="en-US" baseline="0" dirty="0"/>
          </a:p>
          <a:p>
            <a:r>
              <a:rPr lang="en-US" baseline="0" dirty="0"/>
              <a:t>Discuss what cultural currency means to them.  From Wikipedia:  </a:t>
            </a:r>
            <a:r>
              <a:rPr lang="en-US" dirty="0"/>
              <a:t>In sociology, </a:t>
            </a:r>
            <a:r>
              <a:rPr lang="en-US" b="1" dirty="0"/>
              <a:t>cultural capital</a:t>
            </a:r>
            <a:r>
              <a:rPr lang="en-US" dirty="0"/>
              <a:t> consists of the social assets of a person (education, intellect, style of speech and dress, etc.) that promote </a:t>
            </a:r>
            <a:r>
              <a:rPr lang="en-US" dirty="0">
                <a:hlinkClick r:id="rId3" tooltip="Social mobility"/>
              </a:rPr>
              <a:t>social mobility</a:t>
            </a:r>
            <a:r>
              <a:rPr lang="en-US" dirty="0"/>
              <a:t> in a stratified society.</a:t>
            </a:r>
            <a:r>
              <a:rPr lang="en-US" baseline="30000" dirty="0">
                <a:hlinkClick r:id="rId4"/>
              </a:rPr>
              <a:t>[</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23</a:t>
            </a:fld>
            <a:endParaRPr lang="en-US" dirty="0"/>
          </a:p>
        </p:txBody>
      </p:sp>
    </p:spTree>
    <p:extLst>
      <p:ext uri="{BB962C8B-B14F-4D97-AF65-F5344CB8AC3E}">
        <p14:creationId xmlns:p14="http://schemas.microsoft.com/office/powerpoint/2010/main" val="197526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25</a:t>
            </a:fld>
            <a:endParaRPr lang="en-US" dirty="0"/>
          </a:p>
        </p:txBody>
      </p:sp>
    </p:spTree>
    <p:extLst>
      <p:ext uri="{BB962C8B-B14F-4D97-AF65-F5344CB8AC3E}">
        <p14:creationId xmlns:p14="http://schemas.microsoft.com/office/powerpoint/2010/main" val="369921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 of other things that you could do?</a:t>
            </a:r>
          </a:p>
        </p:txBody>
      </p:sp>
      <p:sp>
        <p:nvSpPr>
          <p:cNvPr id="4" name="Slide Number Placeholder 3"/>
          <p:cNvSpPr>
            <a:spLocks noGrp="1"/>
          </p:cNvSpPr>
          <p:nvPr>
            <p:ph type="sldNum" sz="quarter" idx="10"/>
          </p:nvPr>
        </p:nvSpPr>
        <p:spPr/>
        <p:txBody>
          <a:bodyPr/>
          <a:lstStyle/>
          <a:p>
            <a:fld id="{EFE885A9-17A4-8A4C-9B90-71243EE148B4}" type="slidenum">
              <a:rPr lang="en-US" smtClean="0"/>
              <a:t>29</a:t>
            </a:fld>
            <a:endParaRPr lang="en-US" dirty="0"/>
          </a:p>
        </p:txBody>
      </p:sp>
    </p:spTree>
    <p:extLst>
      <p:ext uri="{BB962C8B-B14F-4D97-AF65-F5344CB8AC3E}">
        <p14:creationId xmlns:p14="http://schemas.microsoft.com/office/powerpoint/2010/main" val="232509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a:t>
            </a:r>
            <a:r>
              <a:rPr lang="en-US" baseline="0" dirty="0"/>
              <a:t> and Gen Z are the most avid users of technology.</a:t>
            </a:r>
          </a:p>
          <a:p>
            <a:endParaRPr lang="en-US" baseline="0" dirty="0"/>
          </a:p>
          <a:p>
            <a:r>
              <a:rPr lang="en-US" baseline="0" dirty="0"/>
              <a:t>Please note the start and end dates of each generation are within a year or so of each other as there are many definitions of the begin and end dates for each generation.  So the begin and end dates are blended.</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3</a:t>
            </a:fld>
            <a:endParaRPr lang="en-US"/>
          </a:p>
        </p:txBody>
      </p:sp>
    </p:spTree>
    <p:extLst>
      <p:ext uri="{BB962C8B-B14F-4D97-AF65-F5344CB8AC3E}">
        <p14:creationId xmlns:p14="http://schemas.microsoft.com/office/powerpoint/2010/main" val="218687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few slides we will highlight the trends</a:t>
            </a:r>
            <a:r>
              <a:rPr lang="en-US" baseline="0" dirty="0"/>
              <a:t> in marketing for Millennials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10</a:t>
            </a:fld>
            <a:endParaRPr lang="en-US"/>
          </a:p>
        </p:txBody>
      </p:sp>
    </p:spTree>
    <p:extLst>
      <p:ext uri="{BB962C8B-B14F-4D97-AF65-F5344CB8AC3E}">
        <p14:creationId xmlns:p14="http://schemas.microsoft.com/office/powerpoint/2010/main" val="74049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11</a:t>
            </a:fld>
            <a:endParaRPr lang="en-US"/>
          </a:p>
        </p:txBody>
      </p:sp>
    </p:spTree>
    <p:extLst>
      <p:ext uri="{BB962C8B-B14F-4D97-AF65-F5344CB8AC3E}">
        <p14:creationId xmlns:p14="http://schemas.microsoft.com/office/powerpoint/2010/main" val="290335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note on Trend #3</a:t>
            </a:r>
          </a:p>
          <a:p>
            <a:r>
              <a:rPr lang="en-US" dirty="0"/>
              <a:t>While the Millennial</a:t>
            </a:r>
            <a:r>
              <a:rPr lang="en-US" baseline="0" dirty="0"/>
              <a:t>  will rather spend money on an experience and more importantly on one that no one else had while the Gen Z person would rather spend money on something to own like a house or car or other stuff. </a:t>
            </a:r>
          </a:p>
          <a:p>
            <a:r>
              <a:rPr lang="en-US" baseline="0" dirty="0"/>
              <a:t>Gen Z would rather own than the Millennial that chooses to rent or lease.</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12</a:t>
            </a:fld>
            <a:endParaRPr lang="en-US"/>
          </a:p>
        </p:txBody>
      </p:sp>
    </p:spTree>
    <p:extLst>
      <p:ext uri="{BB962C8B-B14F-4D97-AF65-F5344CB8AC3E}">
        <p14:creationId xmlns:p14="http://schemas.microsoft.com/office/powerpoint/2010/main" val="118903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span of semester,</a:t>
            </a:r>
            <a:r>
              <a:rPr lang="en-US" baseline="0" dirty="0"/>
              <a:t> students from both institution type reported significant decreases in reported financial monitoring behaviors.</a:t>
            </a:r>
          </a:p>
          <a:p>
            <a:endParaRPr lang="en-US" baseline="0" dirty="0"/>
          </a:p>
          <a:p>
            <a:r>
              <a:rPr lang="en-US" baseline="0" dirty="0"/>
              <a:t>Low rates of using money managing tools across both institution types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16</a:t>
            </a:fld>
            <a:endParaRPr lang="en-US"/>
          </a:p>
        </p:txBody>
      </p:sp>
    </p:spTree>
    <p:extLst>
      <p:ext uri="{BB962C8B-B14F-4D97-AF65-F5344CB8AC3E}">
        <p14:creationId xmlns:p14="http://schemas.microsoft.com/office/powerpoint/2010/main" val="420757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subset is</a:t>
            </a:r>
            <a:r>
              <a:rPr lang="en-US" baseline="0" dirty="0"/>
              <a:t> still emerging. The start date most articles reference is 2000 however, some researchers say Gen Z is as early as those born in 1996.</a:t>
            </a:r>
          </a:p>
          <a:p>
            <a:endParaRPr lang="en-US" baseline="0" dirty="0"/>
          </a:p>
          <a:p>
            <a:r>
              <a:rPr lang="en-US" baseline="0" dirty="0"/>
              <a:t>While </a:t>
            </a:r>
            <a:r>
              <a:rPr lang="en-US" baseline="0" dirty="0" err="1"/>
              <a:t>GenY</a:t>
            </a:r>
            <a:r>
              <a:rPr lang="en-US" baseline="0" dirty="0"/>
              <a:t>/Millennials initiate text messages as a norm, Gen Z/</a:t>
            </a:r>
            <a:r>
              <a:rPr lang="en-US" baseline="0" dirty="0" err="1"/>
              <a:t>iGen</a:t>
            </a:r>
            <a:r>
              <a:rPr lang="en-US" baseline="0" dirty="0"/>
              <a:t> utilize images, icons, and more symbols</a:t>
            </a:r>
          </a:p>
          <a:p>
            <a:endParaRPr lang="en-US" baseline="0" dirty="0"/>
          </a:p>
          <a:p>
            <a:r>
              <a:rPr lang="en-US" baseline="0" dirty="0"/>
              <a:t>While Gen Y/Millennials prefer to spend money on experiences, </a:t>
            </a:r>
            <a:r>
              <a:rPr lang="en-US" baseline="0" dirty="0" err="1"/>
              <a:t>GenZ</a:t>
            </a:r>
            <a:r>
              <a:rPr lang="en-US" baseline="0" dirty="0"/>
              <a:t>/</a:t>
            </a:r>
            <a:r>
              <a:rPr lang="en-US" baseline="0" dirty="0" err="1"/>
              <a:t>iGen</a:t>
            </a:r>
            <a:r>
              <a:rPr lang="en-US" baseline="0" dirty="0"/>
              <a:t> prefers t traditional ownership and wants to own both houses and cars.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19</a:t>
            </a:fld>
            <a:endParaRPr lang="en-US"/>
          </a:p>
        </p:txBody>
      </p:sp>
    </p:spTree>
    <p:extLst>
      <p:ext uri="{BB962C8B-B14F-4D97-AF65-F5344CB8AC3E}">
        <p14:creationId xmlns:p14="http://schemas.microsoft.com/office/powerpoint/2010/main" val="196456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20</a:t>
            </a:fld>
            <a:endParaRPr lang="en-US" dirty="0"/>
          </a:p>
        </p:txBody>
      </p:sp>
    </p:spTree>
    <p:extLst>
      <p:ext uri="{BB962C8B-B14F-4D97-AF65-F5344CB8AC3E}">
        <p14:creationId xmlns:p14="http://schemas.microsoft.com/office/powerpoint/2010/main" val="403160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seen this happen?  Share any personal experiences you may have with Gen Z and their use of YouTube and other social media sites.  </a:t>
            </a:r>
          </a:p>
          <a:p>
            <a:endParaRPr lang="en-US" dirty="0"/>
          </a:p>
          <a:p>
            <a:r>
              <a:rPr lang="en-US" dirty="0"/>
              <a:t>Also, Baby</a:t>
            </a:r>
            <a:r>
              <a:rPr lang="en-US" baseline="0" dirty="0"/>
              <a:t> Boomers will remember researching by going to library and using “reference” books that could not be checked out of the library along with encyclopedias.   Where do you find encyclopedias now?  </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21</a:t>
            </a:fld>
            <a:endParaRPr lang="en-US" dirty="0"/>
          </a:p>
        </p:txBody>
      </p:sp>
    </p:spTree>
    <p:extLst>
      <p:ext uri="{BB962C8B-B14F-4D97-AF65-F5344CB8AC3E}">
        <p14:creationId xmlns:p14="http://schemas.microsoft.com/office/powerpoint/2010/main" val="196993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Option_0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6767" y="806091"/>
            <a:ext cx="891790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10" name="Text Placeholder 6"/>
          <p:cNvSpPr>
            <a:spLocks noGrp="1"/>
          </p:cNvSpPr>
          <p:nvPr>
            <p:ph type="body" sz="quarter" idx="10" hasCustomPrompt="1"/>
          </p:nvPr>
        </p:nvSpPr>
        <p:spPr>
          <a:xfrm>
            <a:off x="56769" y="5433298"/>
            <a:ext cx="70044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245187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5912219"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4" name="Text Placeholder 7"/>
          <p:cNvSpPr>
            <a:spLocks noGrp="1"/>
          </p:cNvSpPr>
          <p:nvPr>
            <p:ph type="body" sz="quarter" idx="11" hasCustomPrompt="1"/>
          </p:nvPr>
        </p:nvSpPr>
        <p:spPr>
          <a:xfrm>
            <a:off x="587194" y="1429522"/>
            <a:ext cx="5912219" cy="5042398"/>
          </a:xfrm>
          <a:prstGeom prst="rect">
            <a:avLst/>
          </a:prstGeom>
        </p:spPr>
        <p:txBody>
          <a:bodyPr vert="horz">
            <a:normAutofit/>
          </a:bodyPr>
          <a:lstStyle>
            <a:lvl1pPr marL="0" marR="0" indent="0" algn="l" defTabSz="457200" rtl="0" eaLnBrk="1" fontAlgn="auto" latinLnBrk="0" hangingPunct="1">
              <a:lnSpc>
                <a:spcPct val="100000"/>
              </a:lnSpc>
              <a:spcBef>
                <a:spcPct val="20000"/>
              </a:spcBef>
              <a:spcAft>
                <a:spcPts val="0"/>
              </a:spcAft>
              <a:buClr>
                <a:schemeClr val="tx1">
                  <a:lumMod val="95000"/>
                  <a:lumOff val="5000"/>
                </a:schemeClr>
              </a:buClr>
              <a:buSzTx/>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285750" indent="-285750">
              <a:buFont typeface="Arial"/>
              <a:buChar char="•"/>
            </a:pPr>
            <a:r>
              <a:rPr lang="en-US" dirty="0"/>
              <a:t>Bullet number 1</a:t>
            </a:r>
          </a:p>
          <a:p>
            <a:pPr marL="285750" indent="-285750">
              <a:buFont typeface="Arial"/>
              <a:buChar char="•"/>
            </a:pPr>
            <a:r>
              <a:rPr lang="en-US" dirty="0"/>
              <a:t>Bullet number 2</a:t>
            </a:r>
          </a:p>
          <a:p>
            <a:pPr marL="285750" indent="-285750">
              <a:buFont typeface="Arial"/>
              <a:buChar char="•"/>
            </a:pPr>
            <a:r>
              <a:rPr lang="en-US" dirty="0"/>
              <a:t>Bullet number 3</a:t>
            </a:r>
          </a:p>
          <a:p>
            <a:pPr marL="285750" indent="-285750">
              <a:buFont typeface="Arial"/>
              <a:buChar char="•"/>
            </a:pPr>
            <a:r>
              <a:rPr lang="en-US" dirty="0"/>
              <a:t>Bullet number 4</a:t>
            </a:r>
          </a:p>
          <a:p>
            <a:pPr marL="285750" indent="-285750">
              <a:buFont typeface="Arial"/>
              <a:buChar char="•"/>
            </a:pPr>
            <a:r>
              <a:rPr lang="en-US" dirty="0"/>
              <a:t>Bullet number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6" name="Picture Placeholder 5"/>
          <p:cNvSpPr>
            <a:spLocks noGrp="1"/>
          </p:cNvSpPr>
          <p:nvPr>
            <p:ph type="pic" sz="quarter" idx="12" hasCustomPrompt="1"/>
          </p:nvPr>
        </p:nvSpPr>
        <p:spPr>
          <a:xfrm>
            <a:off x="6700838" y="426230"/>
            <a:ext cx="2241550" cy="6045690"/>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2" name="TextBox 11"/>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384757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016430" y="503624"/>
            <a:ext cx="4822315" cy="1451204"/>
          </a:xfrm>
          <a:prstGeom prst="rect">
            <a:avLst/>
          </a:prstGeom>
        </p:spPr>
        <p:txBody>
          <a:bodyPr vert="horz" anchor="b" anchorCtr="0"/>
          <a:lstStyle>
            <a:lvl1pPr marL="0" indent="0">
              <a:lnSpc>
                <a:spcPts val="3400"/>
              </a:lnSpc>
              <a:spcBef>
                <a:spcPts val="0"/>
              </a:spcBef>
              <a:buNone/>
              <a:defRPr sz="2800" b="1" i="0" kern="1200" spc="0" baseline="0">
                <a:solidFill>
                  <a:srgbClr val="032D7A"/>
                </a:solidFill>
                <a:latin typeface="Arial"/>
              </a:defRPr>
            </a:lvl1pPr>
          </a:lstStyle>
          <a:p>
            <a:pPr lvl="0"/>
            <a:r>
              <a:rPr lang="en-US" dirty="0"/>
              <a:t>Large image on left side</a:t>
            </a:r>
          </a:p>
        </p:txBody>
      </p:sp>
      <p:sp>
        <p:nvSpPr>
          <p:cNvPr id="4" name="Text Placeholder 7"/>
          <p:cNvSpPr>
            <a:spLocks noGrp="1"/>
          </p:cNvSpPr>
          <p:nvPr>
            <p:ph type="body" sz="quarter" idx="11" hasCustomPrompt="1"/>
          </p:nvPr>
        </p:nvSpPr>
        <p:spPr>
          <a:xfrm>
            <a:off x="4016430" y="2265149"/>
            <a:ext cx="4822315" cy="4248846"/>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tx1"/>
              </a:buClr>
              <a:buSzTx/>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285750" indent="-285750">
              <a:buFont typeface="Arial"/>
              <a:buChar char="•"/>
            </a:pPr>
            <a:r>
              <a:rPr lang="en-US" dirty="0"/>
              <a:t>Bullet number 1</a:t>
            </a:r>
          </a:p>
          <a:p>
            <a:pPr marL="285750" indent="-285750">
              <a:buFont typeface="Arial"/>
              <a:buChar char="•"/>
            </a:pPr>
            <a:r>
              <a:rPr lang="en-US" dirty="0"/>
              <a:t>Bullet number 2</a:t>
            </a:r>
          </a:p>
          <a:p>
            <a:pPr marL="285750" indent="-285750">
              <a:buFont typeface="Arial"/>
              <a:buChar char="•"/>
            </a:pPr>
            <a:r>
              <a:rPr lang="en-US" dirty="0"/>
              <a:t>Bullet number 3</a:t>
            </a:r>
          </a:p>
          <a:p>
            <a:pPr marL="285750" indent="-285750">
              <a:buFont typeface="Arial"/>
              <a:buChar char="•"/>
            </a:pPr>
            <a:r>
              <a:rPr lang="en-US" dirty="0"/>
              <a:t>Bullet number 4</a:t>
            </a:r>
          </a:p>
          <a:p>
            <a:pPr marL="285750" indent="-285750">
              <a:buFont typeface="Arial"/>
              <a:buChar char="•"/>
            </a:pPr>
            <a:r>
              <a:rPr lang="en-US" dirty="0"/>
              <a:t>Bullet number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5" name="Picture Placeholder 5"/>
          <p:cNvSpPr>
            <a:spLocks noGrp="1"/>
          </p:cNvSpPr>
          <p:nvPr>
            <p:ph type="pic" sz="quarter" idx="12" hasCustomPrompt="1"/>
          </p:nvPr>
        </p:nvSpPr>
        <p:spPr>
          <a:xfrm>
            <a:off x="293822" y="408821"/>
            <a:ext cx="3336293" cy="6105174"/>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2" name="TextBox 11"/>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380720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8277406"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4" name="Picture Placeholder 5"/>
          <p:cNvSpPr>
            <a:spLocks noGrp="1"/>
          </p:cNvSpPr>
          <p:nvPr>
            <p:ph type="pic" sz="quarter" idx="12" hasCustomPrompt="1"/>
          </p:nvPr>
        </p:nvSpPr>
        <p:spPr>
          <a:xfrm>
            <a:off x="587193" y="1369564"/>
            <a:ext cx="8211367" cy="5112516"/>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02445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587194" y="1361440"/>
            <a:ext cx="8250513" cy="5088544"/>
          </a:xfrm>
          <a:prstGeom prst="rect">
            <a:avLst/>
          </a:prstGeom>
        </p:spPr>
        <p:txBody>
          <a:bodyPr vert="horz" anchor="ctr" anchorCtr="0"/>
          <a:lstStyle>
            <a:lvl1pPr marL="0" indent="0" algn="ctr">
              <a:buNone/>
              <a:defRPr sz="3000" baseline="0">
                <a:solidFill>
                  <a:schemeClr val="bg1">
                    <a:lumMod val="75000"/>
                  </a:schemeClr>
                </a:solidFill>
                <a:latin typeface="Arial"/>
              </a:defRPr>
            </a:lvl1pPr>
          </a:lstStyle>
          <a:p>
            <a:r>
              <a:rPr lang="en-US" dirty="0"/>
              <a:t>Image/chart </a:t>
            </a:r>
          </a:p>
          <a:p>
            <a:r>
              <a:rPr lang="en-US" dirty="0"/>
              <a:t>could go here</a:t>
            </a:r>
          </a:p>
        </p:txBody>
      </p:sp>
      <p:sp>
        <p:nvSpPr>
          <p:cNvPr id="6" name="Text Placeholder 2"/>
          <p:cNvSpPr>
            <a:spLocks noGrp="1"/>
          </p:cNvSpPr>
          <p:nvPr>
            <p:ph type="body" sz="quarter" idx="10" hasCustomPrompt="1"/>
          </p:nvPr>
        </p:nvSpPr>
        <p:spPr>
          <a:xfrm>
            <a:off x="587193" y="427002"/>
            <a:ext cx="825051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77344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843052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comparison slide</a:t>
            </a:r>
          </a:p>
        </p:txBody>
      </p:sp>
      <p:sp>
        <p:nvSpPr>
          <p:cNvPr id="16" name="TextBox 15"/>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
        <p:nvSpPr>
          <p:cNvPr id="27" name="Text Placeholder 4"/>
          <p:cNvSpPr>
            <a:spLocks noGrp="1"/>
          </p:cNvSpPr>
          <p:nvPr>
            <p:ph type="body" sz="quarter" idx="25" hasCustomPrompt="1"/>
          </p:nvPr>
        </p:nvSpPr>
        <p:spPr>
          <a:xfrm>
            <a:off x="5705066" y="1427949"/>
            <a:ext cx="1600200" cy="3835400"/>
          </a:xfrm>
          <a:prstGeom prst="rect">
            <a:avLst/>
          </a:prstGeom>
        </p:spPr>
        <p:txBody>
          <a:bodyPr/>
          <a:lstStyle>
            <a:lvl1pPr marL="0" indent="0">
              <a:buNone/>
              <a:defRPr baseline="0"/>
            </a:lvl1pPr>
          </a:lstStyle>
          <a:p>
            <a:pPr lvl="0"/>
            <a:r>
              <a:rPr lang="en-US" dirty="0"/>
              <a:t>Topic 04</a:t>
            </a:r>
          </a:p>
          <a:p>
            <a:pPr lvl="0"/>
            <a:endParaRPr lang="en-US" dirty="0"/>
          </a:p>
          <a:p>
            <a:pPr lvl="0"/>
            <a:r>
              <a:rPr lang="en-US" dirty="0"/>
              <a:t>This is where all of the content will go. Content goes here. This is where the content goes.</a:t>
            </a:r>
          </a:p>
        </p:txBody>
      </p:sp>
      <p:sp>
        <p:nvSpPr>
          <p:cNvPr id="28" name="Text Placeholder 4"/>
          <p:cNvSpPr>
            <a:spLocks noGrp="1"/>
          </p:cNvSpPr>
          <p:nvPr>
            <p:ph type="body" sz="quarter" idx="26" hasCustomPrompt="1"/>
          </p:nvPr>
        </p:nvSpPr>
        <p:spPr>
          <a:xfrm>
            <a:off x="7417517" y="1428750"/>
            <a:ext cx="1600200" cy="3835400"/>
          </a:xfrm>
          <a:prstGeom prst="rect">
            <a:avLst/>
          </a:prstGeom>
        </p:spPr>
        <p:txBody>
          <a:bodyPr/>
          <a:lstStyle>
            <a:lvl1pPr marL="0" indent="0">
              <a:buNone/>
              <a:defRPr baseline="0"/>
            </a:lvl1pPr>
          </a:lstStyle>
          <a:p>
            <a:pPr lvl="0"/>
            <a:r>
              <a:rPr lang="en-US" dirty="0"/>
              <a:t>Topic 05</a:t>
            </a:r>
          </a:p>
          <a:p>
            <a:pPr lvl="0"/>
            <a:endParaRPr lang="en-US" dirty="0"/>
          </a:p>
          <a:p>
            <a:pPr lvl="0"/>
            <a:r>
              <a:rPr lang="en-US" dirty="0"/>
              <a:t>This is where all of the content will go. Content goes here. This is where the content goes.</a:t>
            </a:r>
          </a:p>
        </p:txBody>
      </p:sp>
      <p:sp>
        <p:nvSpPr>
          <p:cNvPr id="21" name="Text Placeholder 4"/>
          <p:cNvSpPr>
            <a:spLocks noGrp="1"/>
          </p:cNvSpPr>
          <p:nvPr>
            <p:ph type="body" sz="quarter" idx="27" hasCustomPrompt="1"/>
          </p:nvPr>
        </p:nvSpPr>
        <p:spPr>
          <a:xfrm>
            <a:off x="587194" y="1427949"/>
            <a:ext cx="1600200" cy="3835400"/>
          </a:xfrm>
          <a:prstGeom prst="rect">
            <a:avLst/>
          </a:prstGeom>
        </p:spPr>
        <p:txBody>
          <a:bodyPr/>
          <a:lstStyle>
            <a:lvl1pPr marL="0" indent="0">
              <a:buNone/>
              <a:defRPr baseline="0"/>
            </a:lvl1pPr>
          </a:lstStyle>
          <a:p>
            <a:pPr lvl="0"/>
            <a:r>
              <a:rPr lang="en-US" dirty="0"/>
              <a:t>Topic 01</a:t>
            </a:r>
          </a:p>
          <a:p>
            <a:pPr lvl="0"/>
            <a:endParaRPr lang="en-US" dirty="0"/>
          </a:p>
          <a:p>
            <a:pPr lvl="0"/>
            <a:r>
              <a:rPr lang="en-US" dirty="0"/>
              <a:t>This is where all of the content will go. Content goes here. This is where the content goes.</a:t>
            </a:r>
          </a:p>
        </p:txBody>
      </p:sp>
      <p:sp>
        <p:nvSpPr>
          <p:cNvPr id="22" name="Text Placeholder 4"/>
          <p:cNvSpPr>
            <a:spLocks noGrp="1"/>
          </p:cNvSpPr>
          <p:nvPr>
            <p:ph type="body" sz="quarter" idx="28" hasCustomPrompt="1"/>
          </p:nvPr>
        </p:nvSpPr>
        <p:spPr>
          <a:xfrm>
            <a:off x="2299645" y="1428750"/>
            <a:ext cx="1600200" cy="3835400"/>
          </a:xfrm>
          <a:prstGeom prst="rect">
            <a:avLst/>
          </a:prstGeom>
        </p:spPr>
        <p:txBody>
          <a:bodyPr/>
          <a:lstStyle>
            <a:lvl1pPr marL="0" indent="0">
              <a:buNone/>
              <a:defRPr baseline="0"/>
            </a:lvl1pPr>
          </a:lstStyle>
          <a:p>
            <a:pPr lvl="0"/>
            <a:r>
              <a:rPr lang="en-US" dirty="0"/>
              <a:t>Topic 02</a:t>
            </a:r>
          </a:p>
          <a:p>
            <a:pPr lvl="0"/>
            <a:endParaRPr lang="en-US" dirty="0"/>
          </a:p>
          <a:p>
            <a:pPr lvl="0"/>
            <a:r>
              <a:rPr lang="en-US" dirty="0"/>
              <a:t>This is where all of the content will go. Content goes here. This is where the content goes.</a:t>
            </a:r>
          </a:p>
        </p:txBody>
      </p:sp>
      <p:sp>
        <p:nvSpPr>
          <p:cNvPr id="23" name="Text Placeholder 4"/>
          <p:cNvSpPr>
            <a:spLocks noGrp="1"/>
          </p:cNvSpPr>
          <p:nvPr>
            <p:ph type="body" sz="quarter" idx="29" hasCustomPrompt="1"/>
          </p:nvPr>
        </p:nvSpPr>
        <p:spPr>
          <a:xfrm>
            <a:off x="4008821" y="1427744"/>
            <a:ext cx="1600200" cy="3835400"/>
          </a:xfrm>
          <a:prstGeom prst="rect">
            <a:avLst/>
          </a:prstGeom>
        </p:spPr>
        <p:txBody>
          <a:bodyPr/>
          <a:lstStyle>
            <a:lvl1pPr marL="0" indent="0">
              <a:buNone/>
              <a:defRPr baseline="0"/>
            </a:lvl1pPr>
          </a:lstStyle>
          <a:p>
            <a:pPr lvl="0"/>
            <a:r>
              <a:rPr lang="en-US" dirty="0"/>
              <a:t>Topic 03</a:t>
            </a:r>
          </a:p>
          <a:p>
            <a:pPr lvl="0"/>
            <a:endParaRPr lang="en-US" dirty="0"/>
          </a:p>
          <a:p>
            <a:pPr lvl="0"/>
            <a:r>
              <a:rPr lang="en-US" dirty="0"/>
              <a:t>This is where all of the content will go. Content goes here. This is where the content goes.</a:t>
            </a:r>
          </a:p>
        </p:txBody>
      </p:sp>
    </p:spTree>
    <p:extLst>
      <p:ext uri="{BB962C8B-B14F-4D97-AF65-F5344CB8AC3E}">
        <p14:creationId xmlns:p14="http://schemas.microsoft.com/office/powerpoint/2010/main" val="298841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cxnSp>
        <p:nvCxnSpPr>
          <p:cNvPr id="3" name="Straight Connector 2"/>
          <p:cNvCxnSpPr/>
          <p:nvPr userDrawn="1"/>
        </p:nvCxnSpPr>
        <p:spPr>
          <a:xfrm>
            <a:off x="4502150" y="1406803"/>
            <a:ext cx="0" cy="4985824"/>
          </a:xfrm>
          <a:prstGeom prst="line">
            <a:avLst/>
          </a:prstGeom>
          <a:noFill/>
          <a:ln w="25400" cap="flat" cmpd="sng" algn="ctr">
            <a:solidFill>
              <a:srgbClr val="FFBF00"/>
            </a:solidFill>
            <a:prstDash val="solid"/>
          </a:ln>
          <a:effectLst/>
        </p:spPr>
      </p:cxnSp>
      <p:cxnSp>
        <p:nvCxnSpPr>
          <p:cNvPr id="4" name="Straight Connector 3"/>
          <p:cNvCxnSpPr/>
          <p:nvPr userDrawn="1"/>
        </p:nvCxnSpPr>
        <p:spPr>
          <a:xfrm flipH="1">
            <a:off x="871601" y="3908637"/>
            <a:ext cx="7406510" cy="0"/>
          </a:xfrm>
          <a:prstGeom prst="line">
            <a:avLst/>
          </a:prstGeom>
          <a:noFill/>
          <a:ln w="25400" cap="flat" cmpd="sng" algn="ctr">
            <a:solidFill>
              <a:srgbClr val="FFBF00"/>
            </a:solidFill>
            <a:prstDash val="solid"/>
          </a:ln>
          <a:effectLst/>
        </p:spPr>
      </p:cxnSp>
      <p:sp>
        <p:nvSpPr>
          <p:cNvPr id="17" name="Text Placeholder 2"/>
          <p:cNvSpPr>
            <a:spLocks noGrp="1"/>
          </p:cNvSpPr>
          <p:nvPr>
            <p:ph type="body" sz="quarter" idx="10" hasCustomPrompt="1"/>
          </p:nvPr>
        </p:nvSpPr>
        <p:spPr>
          <a:xfrm>
            <a:off x="587194" y="427002"/>
            <a:ext cx="8328206"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quadrant slide</a:t>
            </a:r>
          </a:p>
        </p:txBody>
      </p:sp>
      <p:sp>
        <p:nvSpPr>
          <p:cNvPr id="19" name="TextBox 18"/>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
        <p:nvSpPr>
          <p:cNvPr id="24" name="Text Placeholder 7"/>
          <p:cNvSpPr>
            <a:spLocks noGrp="1"/>
          </p:cNvSpPr>
          <p:nvPr>
            <p:ph type="body" sz="quarter" idx="11" hasCustomPrompt="1"/>
          </p:nvPr>
        </p:nvSpPr>
        <p:spPr>
          <a:xfrm>
            <a:off x="871600" y="1429522"/>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tx1"/>
              </a:buClr>
              <a:buSzPct val="100000"/>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first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6" name="Text Placeholder 7"/>
          <p:cNvSpPr>
            <a:spLocks noGrp="1"/>
          </p:cNvSpPr>
          <p:nvPr>
            <p:ph type="body" sz="quarter" idx="14" hasCustomPrompt="1"/>
          </p:nvPr>
        </p:nvSpPr>
        <p:spPr>
          <a:xfrm>
            <a:off x="871601" y="4244825"/>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third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7" name="Text Placeholder 7"/>
          <p:cNvSpPr>
            <a:spLocks noGrp="1"/>
          </p:cNvSpPr>
          <p:nvPr>
            <p:ph type="body" sz="quarter" idx="15" hasCustomPrompt="1"/>
          </p:nvPr>
        </p:nvSpPr>
        <p:spPr>
          <a:xfrm>
            <a:off x="4850389" y="4222106"/>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lumMod val="75000"/>
                    <a:lumOff val="25000"/>
                  </a:schemeClr>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04</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fourth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14" name="Text Placeholder 7"/>
          <p:cNvSpPr>
            <a:spLocks noGrp="1"/>
          </p:cNvSpPr>
          <p:nvPr>
            <p:ph type="body" sz="quarter" idx="16" hasCustomPrompt="1"/>
          </p:nvPr>
        </p:nvSpPr>
        <p:spPr>
          <a:xfrm>
            <a:off x="4850389" y="1445060"/>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lumMod val="75000"/>
                    <a:lumOff val="25000"/>
                  </a:schemeClr>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fourth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Tree>
    <p:extLst>
      <p:ext uri="{BB962C8B-B14F-4D97-AF65-F5344CB8AC3E}">
        <p14:creationId xmlns:p14="http://schemas.microsoft.com/office/powerpoint/2010/main" val="400086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89967" y="1357142"/>
            <a:ext cx="8415365"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309544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89968" y="1357142"/>
            <a:ext cx="8322232"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132470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89967" y="1357142"/>
            <a:ext cx="8415365"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295904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1134" y="1360897"/>
            <a:ext cx="8212666" cy="3734398"/>
          </a:xfrm>
          <a:prstGeom prst="rect">
            <a:avLst/>
          </a:prstGeom>
        </p:spPr>
        <p:txBody>
          <a:bodyPr vert="horz" anchor="ctr" anchorCtr="0"/>
          <a:lstStyle>
            <a:lvl1pPr>
              <a:defRPr sz="5000" b="1" i="0" cap="all" baseline="0">
                <a:solidFill>
                  <a:srgbClr val="032D7A"/>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82534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Option_0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6766" y="806091"/>
            <a:ext cx="8960233"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8"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61047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90257" y="2119722"/>
            <a:ext cx="5242859" cy="1639543"/>
          </a:xfrm>
          <a:prstGeom prst="rect">
            <a:avLst/>
          </a:prstGeom>
        </p:spPr>
        <p:txBody>
          <a:bodyPr vert="horz" anchor="ctr" anchorCtr="0"/>
          <a:lstStyle>
            <a:lvl1pPr>
              <a:defRPr sz="5000" b="1" i="0" cap="none" baseline="0">
                <a:solidFill>
                  <a:srgbClr val="032D7A"/>
                </a:solidFill>
                <a:latin typeface="Arial"/>
              </a:defRPr>
            </a:lvl1pPr>
          </a:lstStyle>
          <a:p>
            <a:r>
              <a:rPr lang="en-US" dirty="0"/>
              <a:t>Questions?</a:t>
            </a:r>
          </a:p>
        </p:txBody>
      </p:sp>
    </p:spTree>
    <p:extLst>
      <p:ext uri="{BB962C8B-B14F-4D97-AF65-F5344CB8AC3E}">
        <p14:creationId xmlns:p14="http://schemas.microsoft.com/office/powerpoint/2010/main" val="192040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1134" y="1360897"/>
            <a:ext cx="8212666" cy="3734398"/>
          </a:xfrm>
          <a:prstGeom prst="rect">
            <a:avLst/>
          </a:prstGeom>
        </p:spPr>
        <p:txBody>
          <a:bodyPr vert="horz" anchor="ctr" anchorCtr="0"/>
          <a:lstStyle>
            <a:lvl1pPr>
              <a:defRPr sz="5000" b="1" i="0" cap="all" baseline="0">
                <a:solidFill>
                  <a:srgbClr val="032D7A"/>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1238065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3" y="427002"/>
            <a:ext cx="838747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no image</a:t>
            </a:r>
          </a:p>
        </p:txBody>
      </p:sp>
      <p:sp>
        <p:nvSpPr>
          <p:cNvPr id="8" name="Text Placeholder 7"/>
          <p:cNvSpPr>
            <a:spLocks noGrp="1"/>
          </p:cNvSpPr>
          <p:nvPr>
            <p:ph type="body" sz="quarter" idx="11" hasCustomPrompt="1"/>
          </p:nvPr>
        </p:nvSpPr>
        <p:spPr>
          <a:xfrm>
            <a:off x="587193" y="1227944"/>
            <a:ext cx="8294339" cy="5308323"/>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This is where all of the content will go. Content goes here. </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65413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5912219"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4" name="Text Placeholder 7"/>
          <p:cNvSpPr>
            <a:spLocks noGrp="1"/>
          </p:cNvSpPr>
          <p:nvPr>
            <p:ph type="body" sz="quarter" idx="11" hasCustomPrompt="1"/>
          </p:nvPr>
        </p:nvSpPr>
        <p:spPr>
          <a:xfrm>
            <a:off x="587194" y="1429522"/>
            <a:ext cx="5912219" cy="5042398"/>
          </a:xfrm>
          <a:prstGeom prst="rect">
            <a:avLst/>
          </a:prstGeom>
        </p:spPr>
        <p:txBody>
          <a:bodyPr vert="horz">
            <a:normAutofit/>
          </a:bodyPr>
          <a:lstStyle>
            <a:lvl1pPr marL="0" marR="0" indent="0" algn="l" defTabSz="457200" rtl="0" eaLnBrk="1" fontAlgn="auto" latinLnBrk="0" hangingPunct="1">
              <a:lnSpc>
                <a:spcPct val="100000"/>
              </a:lnSpc>
              <a:spcBef>
                <a:spcPct val="20000"/>
              </a:spcBef>
              <a:spcAft>
                <a:spcPts val="0"/>
              </a:spcAft>
              <a:buClr>
                <a:schemeClr val="tx1">
                  <a:lumMod val="95000"/>
                  <a:lumOff val="5000"/>
                </a:schemeClr>
              </a:buClr>
              <a:buSzTx/>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285750" indent="-285750">
              <a:buFont typeface="Arial"/>
              <a:buChar char="•"/>
            </a:pPr>
            <a:r>
              <a:rPr lang="en-US" dirty="0"/>
              <a:t>Bullet number 1</a:t>
            </a:r>
          </a:p>
          <a:p>
            <a:pPr marL="285750" indent="-285750">
              <a:buFont typeface="Arial"/>
              <a:buChar char="•"/>
            </a:pPr>
            <a:r>
              <a:rPr lang="en-US" dirty="0"/>
              <a:t>Bullet number 2</a:t>
            </a:r>
          </a:p>
          <a:p>
            <a:pPr marL="285750" indent="-285750">
              <a:buFont typeface="Arial"/>
              <a:buChar char="•"/>
            </a:pPr>
            <a:r>
              <a:rPr lang="en-US" dirty="0"/>
              <a:t>Bullet number 3</a:t>
            </a:r>
          </a:p>
          <a:p>
            <a:pPr marL="285750" indent="-285750">
              <a:buFont typeface="Arial"/>
              <a:buChar char="•"/>
            </a:pPr>
            <a:r>
              <a:rPr lang="en-US" dirty="0"/>
              <a:t>Bullet number 4</a:t>
            </a:r>
          </a:p>
          <a:p>
            <a:pPr marL="285750" indent="-285750">
              <a:buFont typeface="Arial"/>
              <a:buChar char="•"/>
            </a:pPr>
            <a:r>
              <a:rPr lang="en-US" dirty="0"/>
              <a:t>Bullet number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6" name="Picture Placeholder 5"/>
          <p:cNvSpPr>
            <a:spLocks noGrp="1"/>
          </p:cNvSpPr>
          <p:nvPr>
            <p:ph type="pic" sz="quarter" idx="12" hasCustomPrompt="1"/>
          </p:nvPr>
        </p:nvSpPr>
        <p:spPr>
          <a:xfrm>
            <a:off x="6700838" y="426230"/>
            <a:ext cx="2241550" cy="6045690"/>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2" name="TextBox 11"/>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87007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467" y="806091"/>
            <a:ext cx="8930600" cy="3174610"/>
          </a:xfrm>
          <a:prstGeom prst="rect">
            <a:avLst/>
          </a:prstGeom>
        </p:spPr>
        <p:txBody>
          <a:bodyPr vert="horz" anchor="ctr" anchorCtr="0"/>
          <a:lstStyle>
            <a:lvl1pPr algn="l">
              <a:defRPr sz="5000" b="1" i="0" cap="all" baseline="0">
                <a:solidFill>
                  <a:schemeClr val="tx1">
                    <a:lumMod val="75000"/>
                    <a:lumOff val="25000"/>
                  </a:schemeClr>
                </a:solidFill>
                <a:latin typeface="Arial"/>
              </a:defRPr>
            </a:lvl1pPr>
          </a:lstStyle>
          <a:p>
            <a:r>
              <a:rPr lang="en-US" dirty="0"/>
              <a:t>The deck title name goes here</a:t>
            </a:r>
          </a:p>
        </p:txBody>
      </p:sp>
      <p:sp>
        <p:nvSpPr>
          <p:cNvPr id="5" name="Text Placeholder 6"/>
          <p:cNvSpPr>
            <a:spLocks noGrp="1"/>
          </p:cNvSpPr>
          <p:nvPr>
            <p:ph type="body" sz="quarter" idx="10" hasCustomPrompt="1"/>
          </p:nvPr>
        </p:nvSpPr>
        <p:spPr>
          <a:xfrm>
            <a:off x="56769" y="5433298"/>
            <a:ext cx="69790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5704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767" y="806091"/>
            <a:ext cx="481704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10" name="Text Placeholder 6"/>
          <p:cNvSpPr>
            <a:spLocks noGrp="1"/>
          </p:cNvSpPr>
          <p:nvPr>
            <p:ph type="body" sz="quarter" idx="10" hasCustomPrompt="1"/>
          </p:nvPr>
        </p:nvSpPr>
        <p:spPr>
          <a:xfrm>
            <a:off x="440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5441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67" y="806091"/>
            <a:ext cx="9002566"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5"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33153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66" y="806091"/>
            <a:ext cx="9087233"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4" name="Text Placeholder 6"/>
          <p:cNvSpPr>
            <a:spLocks noGrp="1"/>
          </p:cNvSpPr>
          <p:nvPr>
            <p:ph type="body" sz="quarter" idx="10" hasCustomPrompt="1"/>
          </p:nvPr>
        </p:nvSpPr>
        <p:spPr>
          <a:xfrm>
            <a:off x="567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0042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67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
        <p:nvSpPr>
          <p:cNvPr id="8" name="Title 1"/>
          <p:cNvSpPr>
            <a:spLocks noGrp="1"/>
          </p:cNvSpPr>
          <p:nvPr>
            <p:ph type="title" hasCustomPrompt="1"/>
          </p:nvPr>
        </p:nvSpPr>
        <p:spPr>
          <a:xfrm>
            <a:off x="56767" y="806091"/>
            <a:ext cx="889250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Tree>
    <p:extLst>
      <p:ext uri="{BB962C8B-B14F-4D97-AF65-F5344CB8AC3E}">
        <p14:creationId xmlns:p14="http://schemas.microsoft.com/office/powerpoint/2010/main" val="120225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6767" y="806091"/>
            <a:ext cx="8892500" cy="3174610"/>
          </a:xfrm>
          <a:prstGeom prst="rect">
            <a:avLst/>
          </a:prstGeom>
        </p:spPr>
        <p:txBody>
          <a:bodyPr vert="horz" anchor="ctr" anchorCtr="0"/>
          <a:lstStyle>
            <a:lvl1pPr algn="l">
              <a:defRPr sz="5000" b="1" i="0" cap="all" baseline="0">
                <a:solidFill>
                  <a:srgbClr val="0F79BD"/>
                </a:solidFill>
                <a:latin typeface="Arial"/>
              </a:defRPr>
            </a:lvl1pPr>
          </a:lstStyle>
          <a:p>
            <a:r>
              <a:rPr lang="en-US" dirty="0"/>
              <a:t>The deck title name goes here</a:t>
            </a:r>
          </a:p>
        </p:txBody>
      </p:sp>
      <p:sp>
        <p:nvSpPr>
          <p:cNvPr id="9"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rgbClr val="0F79BD"/>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397170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3" y="427002"/>
            <a:ext cx="838747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no image</a:t>
            </a:r>
          </a:p>
        </p:txBody>
      </p:sp>
      <p:sp>
        <p:nvSpPr>
          <p:cNvPr id="8" name="Text Placeholder 7"/>
          <p:cNvSpPr>
            <a:spLocks noGrp="1"/>
          </p:cNvSpPr>
          <p:nvPr>
            <p:ph type="body" sz="quarter" idx="11" hasCustomPrompt="1"/>
          </p:nvPr>
        </p:nvSpPr>
        <p:spPr>
          <a:xfrm>
            <a:off x="587193" y="1227944"/>
            <a:ext cx="8294339" cy="5308323"/>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This is where all of the content will go. Content goes here. </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117442905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4043095" y="6560745"/>
            <a:ext cx="5049520" cy="215444"/>
          </a:xfrm>
          <a:prstGeom prst="rect">
            <a:avLst/>
          </a:prstGeom>
        </p:spPr>
        <p:txBody>
          <a:bodyPr wrap="square">
            <a:spAutoFit/>
          </a:bodyPr>
          <a:lstStyle/>
          <a:p>
            <a:pPr algn="r"/>
            <a:r>
              <a:rPr lang="en-US" sz="800" kern="1200" dirty="0">
                <a:solidFill>
                  <a:schemeClr val="bg1">
                    <a:alpha val="50000"/>
                  </a:schemeClr>
                </a:solidFill>
                <a:latin typeface="+mn-lt"/>
                <a:ea typeface="+mn-ea"/>
                <a:cs typeface="+mn-cs"/>
              </a:rPr>
              <a:t>Confidential and proprietary information © 2016 Sallie Mae Bank. All rights reserved.</a:t>
            </a:r>
            <a:endParaRPr lang="en-US" sz="800" dirty="0">
              <a:solidFill>
                <a:schemeClr val="bg1">
                  <a:alpha val="50000"/>
                </a:schemeClr>
              </a:solidFill>
            </a:endParaRPr>
          </a:p>
        </p:txBody>
      </p:sp>
      <p:sp>
        <p:nvSpPr>
          <p:cNvPr id="15" name="Rectangle 14"/>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56510447"/>
      </p:ext>
    </p:extLst>
  </p:cSld>
  <p:clrMap bg1="lt1" tx1="dk1" bg2="lt2" tx2="dk2" accent1="accent1" accent2="accent2" accent3="accent3" accent4="accent4" accent5="accent5" accent6="accent6" hlink="hlink" folHlink="folHlink"/>
  <p:txStyles>
    <p:titleStyle>
      <a:lvl1pPr algn="r" defTabSz="457200" rtl="0" eaLnBrk="1" latinLnBrk="0" hangingPunct="1">
        <a:spcBef>
          <a:spcPct val="0"/>
        </a:spcBef>
        <a:buNone/>
        <a:defRPr sz="700" kern="1200">
          <a:solidFill>
            <a:schemeClr val="bg1">
              <a:lumMod val="65000"/>
            </a:schemeClr>
          </a:solidFill>
          <a:latin typeface="Arial"/>
          <a:ea typeface="+mj-ea"/>
          <a:cs typeface="+mj-cs"/>
        </a:defRPr>
      </a:lvl1pPr>
    </p:titleStyle>
    <p:bodyStyle>
      <a:lvl1pPr marL="0" indent="0" algn="r" defTabSz="457200" rtl="0" eaLnBrk="1" latinLnBrk="0" hangingPunct="1">
        <a:spcBef>
          <a:spcPct val="20000"/>
        </a:spcBef>
        <a:buFont typeface="Arial"/>
        <a:buNone/>
        <a:defRPr sz="800" kern="1200" baseline="0">
          <a:solidFill>
            <a:schemeClr val="bg1">
              <a:lumMod val="65000"/>
            </a:schemeClr>
          </a:solidFill>
          <a:latin typeface="Arial"/>
          <a:ea typeface="+mn-ea"/>
          <a:cs typeface="+mn-cs"/>
        </a:defRPr>
      </a:lvl1pPr>
      <a:lvl2pPr marL="742950" indent="-28575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2pPr>
      <a:lvl3pPr marL="11430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3pPr>
      <a:lvl4pPr marL="16002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4pPr>
      <a:lvl5pPr marL="20574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
        <p:nvSpPr>
          <p:cNvPr id="6" name="Rectangle 5"/>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ext Placeholder 2"/>
          <p:cNvSpPr>
            <a:spLocks noGrp="1"/>
          </p:cNvSpPr>
          <p:nvPr>
            <p:ph type="body" idx="1"/>
          </p:nvPr>
        </p:nvSpPr>
        <p:spPr>
          <a:xfrm>
            <a:off x="457199" y="499533"/>
            <a:ext cx="8373533" cy="5997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487299"/>
      </p:ext>
    </p:extLst>
  </p:cSld>
  <p:clrMap bg1="lt1" tx1="dk1" bg2="lt2" tx2="dk2" accent1="accent1" accent2="accent2" accent3="accent3" accent4="accent4" accent5="accent5" accent6="accent6" hlink="hlink" folHlink="folHlink"/>
  <p:sldLayoutIdLst>
    <p:sldLayoutId id="2147483811" r:id="rId1"/>
    <p:sldLayoutId id="2147483898" r:id="rId2"/>
    <p:sldLayoutId id="2147483901" r:id="rId3"/>
    <p:sldLayoutId id="2147483899" r:id="rId4"/>
    <p:sldLayoutId id="2147483900" r:id="rId5"/>
    <p:sldLayoutId id="2147483897" r:id="rId6"/>
    <p:sldLayoutId id="214748381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1pPr>
      <a:lvl2pPr marL="742950" indent="-28575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2pPr>
      <a:lvl3pPr marL="11430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3pPr>
      <a:lvl4pPr marL="16002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4pPr>
      <a:lvl5pPr marL="20574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1280" y="-94733"/>
            <a:ext cx="9316719" cy="7050849"/>
          </a:xfrm>
          <a:prstGeom prst="rect">
            <a:avLst/>
          </a:prstGeom>
          <a:solidFill>
            <a:srgbClr val="FFBF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256495"/>
      </p:ext>
    </p:extLst>
  </p:cSld>
  <p:clrMap bg1="lt1" tx1="dk1" bg2="lt2" tx2="dk2" accent1="accent1" accent2="accent2" accent3="accent3" accent4="accent4" accent5="accent5" accent6="accent6" hlink="hlink" folHlink="folHlink"/>
  <p:sldLayoutIdLst>
    <p:sldLayoutId id="214748382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1280" y="-135333"/>
            <a:ext cx="9316720" cy="7091449"/>
          </a:xfrm>
          <a:prstGeom prst="rect">
            <a:avLst/>
          </a:prstGeom>
          <a:solidFill>
            <a:srgbClr val="2A6AC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116160"/>
      </p:ext>
    </p:extLst>
  </p:cSld>
  <p:clrMap bg1="lt1" tx1="dk1" bg2="lt2" tx2="dk2" accent1="accent1" accent2="accent2" accent3="accent3" accent4="accent4" accent5="accent5" accent6="accent6" hlink="hlink" folHlink="folHlink"/>
  <p:sldLayoutIdLst>
    <p:sldLayoutId id="214748384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81280" y="-108266"/>
            <a:ext cx="9306560" cy="7077914"/>
          </a:xfrm>
          <a:prstGeom prst="rect">
            <a:avLst/>
          </a:prstGeom>
          <a:solidFill>
            <a:srgbClr val="00237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16493"/>
      </p:ext>
    </p:extLst>
  </p:cSld>
  <p:clrMap bg1="lt1" tx1="dk1" bg2="lt2" tx2="dk2" accent1="accent1" accent2="accent2" accent3="accent3" accent4="accent4" accent5="accent5" accent6="accent6" hlink="hlink" folHlink="folHlink"/>
  <p:sldLayoutIdLst>
    <p:sldLayoutId id="21474838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Tree>
    <p:extLst>
      <p:ext uri="{BB962C8B-B14F-4D97-AF65-F5344CB8AC3E}">
        <p14:creationId xmlns:p14="http://schemas.microsoft.com/office/powerpoint/2010/main" val="986439680"/>
      </p:ext>
    </p:extLst>
  </p:cSld>
  <p:clrMap bg1="lt1" tx1="dk1" bg2="lt2" tx2="dk2" accent1="accent1" accent2="accent2" accent3="accent3" accent4="accent4" accent5="accent5" accent6="accent6" hlink="hlink" folHlink="folHlink"/>
  <p:sldLayoutIdLst>
    <p:sldLayoutId id="21474838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Opti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5400"/>
            <a:ext cx="9512299" cy="6946900"/>
          </a:xfrm>
          <a:prstGeom prst="rect">
            <a:avLst/>
          </a:prstGeom>
        </p:spPr>
      </p:pic>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Tree>
    <p:extLst>
      <p:ext uri="{BB962C8B-B14F-4D97-AF65-F5344CB8AC3E}">
        <p14:creationId xmlns:p14="http://schemas.microsoft.com/office/powerpoint/2010/main" val="4022756395"/>
      </p:ext>
    </p:extLst>
  </p:cSld>
  <p:clrMap bg1="lt1" tx1="dk1" bg2="lt2" tx2="dk2" accent1="accent1" accent2="accent2" accent3="accent3" accent4="accent4" accent5="accent5" accent6="accent6" hlink="hlink" folHlink="folHlink"/>
  <p:sldLayoutIdLst>
    <p:sldLayoutId id="21474838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Tree>
    <p:extLst>
      <p:ext uri="{BB962C8B-B14F-4D97-AF65-F5344CB8AC3E}">
        <p14:creationId xmlns:p14="http://schemas.microsoft.com/office/powerpoint/2010/main" val="395456545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itleImage0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1540" y="3221590"/>
            <a:ext cx="2539415" cy="1924896"/>
          </a:xfrm>
          <a:prstGeom prst="rect">
            <a:avLst/>
          </a:prstGeom>
        </p:spPr>
      </p:pic>
      <p:sp>
        <p:nvSpPr>
          <p:cNvPr id="8" name="Rectangle 7"/>
          <p:cNvSpPr/>
          <p:nvPr userDrawn="1"/>
        </p:nvSpPr>
        <p:spPr>
          <a:xfrm>
            <a:off x="-106947" y="5229099"/>
            <a:ext cx="9301162"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50000"/>
                  </a:schemeClr>
                </a:solidFill>
                <a:latin typeface="+mn-lt"/>
                <a:ea typeface="+mn-ea"/>
                <a:cs typeface="+mn-cs"/>
              </a:rPr>
              <a:t>Confidential and proprietary information © 2016 Sallie Mae Bank. All rights reserved.</a:t>
            </a:r>
            <a:endParaRPr lang="en-US" sz="800" dirty="0">
              <a:solidFill>
                <a:schemeClr val="bg1">
                  <a:alpha val="50000"/>
                </a:schemeClr>
              </a:solidFill>
            </a:endParaRPr>
          </a:p>
        </p:txBody>
      </p:sp>
      <p:pic>
        <p:nvPicPr>
          <p:cNvPr id="2" name="Picture 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1469596661"/>
      </p:ext>
    </p:extLst>
  </p:cSld>
  <p:clrMap bg1="lt1" tx1="dk1" bg2="lt2" tx2="dk2" accent1="accent1" accent2="accent2" accent3="accent3" accent4="accent4" accent5="accent5" accent6="accent6" hlink="hlink" folHlink="folHlink"/>
  <p:sldLayoutIdLst>
    <p:sldLayoutId id="21474838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933" y="3764201"/>
            <a:ext cx="2217682" cy="1656354"/>
          </a:xfrm>
          <a:prstGeom prst="rect">
            <a:avLst/>
          </a:prstGeom>
        </p:spPr>
      </p:pic>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
        <p:nvSpPr>
          <p:cNvPr id="9" name="Rectangle 8"/>
          <p:cNvSpPr/>
          <p:nvPr userDrawn="1"/>
        </p:nvSpPr>
        <p:spPr>
          <a:xfrm>
            <a:off x="0" y="5391820"/>
            <a:ext cx="9144000"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5260" y="5516028"/>
            <a:ext cx="1787355" cy="1108217"/>
          </a:xfrm>
          <a:prstGeom prst="rect">
            <a:avLst/>
          </a:prstGeom>
        </p:spPr>
      </p:pic>
    </p:spTree>
    <p:extLst>
      <p:ext uri="{BB962C8B-B14F-4D97-AF65-F5344CB8AC3E}">
        <p14:creationId xmlns:p14="http://schemas.microsoft.com/office/powerpoint/2010/main" val="1864931058"/>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1799" y="3504026"/>
            <a:ext cx="2219155" cy="1642460"/>
          </a:xfrm>
          <a:prstGeom prst="rect">
            <a:avLst/>
          </a:prstGeom>
        </p:spPr>
      </p:pic>
      <p:sp>
        <p:nvSpPr>
          <p:cNvPr id="9" name="Rectangle 8"/>
          <p:cNvSpPr/>
          <p:nvPr userDrawn="1"/>
        </p:nvSpPr>
        <p:spPr>
          <a:xfrm>
            <a:off x="-88900" y="5229099"/>
            <a:ext cx="9283115" cy="1275744"/>
          </a:xfrm>
          <a:prstGeom prst="rect">
            <a:avLst/>
          </a:prstGeom>
          <a:solidFill>
            <a:schemeClr val="bg1">
              <a:alpha val="74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pic>
        <p:nvPicPr>
          <p:cNvPr id="12" name="Picture 1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863798805"/>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7983" y="3481541"/>
            <a:ext cx="2274632" cy="1705101"/>
          </a:xfrm>
          <a:prstGeom prst="rect">
            <a:avLst/>
          </a:prstGeom>
        </p:spPr>
      </p:pic>
      <p:sp>
        <p:nvSpPr>
          <p:cNvPr id="9" name="Rectangle 8"/>
          <p:cNvSpPr/>
          <p:nvPr userDrawn="1"/>
        </p:nvSpPr>
        <p:spPr>
          <a:xfrm>
            <a:off x="169333" y="5229099"/>
            <a:ext cx="8974667"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1" name="Picture 10"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049932506"/>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7690" y="3194918"/>
            <a:ext cx="2544925" cy="1900767"/>
          </a:xfrm>
          <a:prstGeom prst="rect">
            <a:avLst/>
          </a:prstGeom>
        </p:spPr>
      </p:pic>
      <p:sp>
        <p:nvSpPr>
          <p:cNvPr id="9" name="Rectangle 8"/>
          <p:cNvSpPr/>
          <p:nvPr userDrawn="1"/>
        </p:nvSpPr>
        <p:spPr>
          <a:xfrm>
            <a:off x="0" y="5229099"/>
            <a:ext cx="9092616"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1" name="Picture 10"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176243496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2601" y="3415554"/>
            <a:ext cx="2260014" cy="1694143"/>
          </a:xfrm>
          <a:prstGeom prst="rect">
            <a:avLst/>
          </a:prstGeom>
        </p:spPr>
      </p:pic>
      <p:sp>
        <p:nvSpPr>
          <p:cNvPr id="9" name="Rectangle 8"/>
          <p:cNvSpPr/>
          <p:nvPr userDrawn="1"/>
        </p:nvSpPr>
        <p:spPr>
          <a:xfrm>
            <a:off x="0" y="5229099"/>
            <a:ext cx="9092616"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2" name="Picture 1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903663660"/>
      </p:ext>
    </p:extLst>
  </p:cSld>
  <p:clrMap bg1="lt1" tx1="dk1" bg2="lt2" tx2="dk2" accent1="accent1" accent2="accent2" accent3="accent3" accent4="accent4" accent5="accent5" accent6="accent6" hlink="hlink" folHlink="folHlink"/>
  <p:sldLayoutIdLst>
    <p:sldLayoutId id="214748374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TitleImage00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 y="-16388"/>
            <a:ext cx="9301161" cy="6923548"/>
          </a:xfrm>
          <a:prstGeom prst="rect">
            <a:avLst/>
          </a:prstGeom>
        </p:spPr>
      </p:pic>
      <p:sp>
        <p:nvSpPr>
          <p:cNvPr id="7" name="Rectangle 6"/>
          <p:cNvSpPr/>
          <p:nvPr userDrawn="1"/>
        </p:nvSpPr>
        <p:spPr>
          <a:xfrm>
            <a:off x="-106947" y="5229099"/>
            <a:ext cx="9301162"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2017 Sallie Mae Bank. All rights reserved.</a:t>
            </a:r>
            <a:endParaRPr lang="en-US" sz="800" dirty="0">
              <a:solidFill>
                <a:schemeClr val="bg1">
                  <a:alpha val="80000"/>
                </a:schemeClr>
              </a:solidFill>
            </a:endParaRPr>
          </a:p>
        </p:txBody>
      </p:sp>
      <p:pic>
        <p:nvPicPr>
          <p:cNvPr id="9" name="Picture 8"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4157062362"/>
      </p:ext>
    </p:extLst>
  </p:cSld>
  <p:clrMap bg1="lt1" tx1="dk1" bg2="lt2" tx2="dk2" accent1="accent1" accent2="accent2" accent3="accent3" accent4="accent4" accent5="accent5" accent6="accent6" hlink="hlink" folHlink="folHlink"/>
  <p:sldLayoutIdLst>
    <p:sldLayoutId id="21474839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M_BridgeLogo_LetsMakeCollegeHappen_#008dc9_Ver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
        <p:nvSpPr>
          <p:cNvPr id="8" name="Rectangle 7"/>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2017 Sallie Mae Bank. All rights reserved.</a:t>
            </a:r>
            <a:endParaRPr lang="en-US" sz="800" dirty="0">
              <a:solidFill>
                <a:schemeClr val="tx1">
                  <a:alpha val="65000"/>
                </a:schemeClr>
              </a:solidFill>
            </a:endParaRPr>
          </a:p>
        </p:txBody>
      </p:sp>
      <p:sp>
        <p:nvSpPr>
          <p:cNvPr id="9" name="Rectangle 8"/>
          <p:cNvSpPr/>
          <p:nvPr userDrawn="1"/>
        </p:nvSpPr>
        <p:spPr>
          <a:xfrm rot="5400000">
            <a:off x="4532637" y="662691"/>
            <a:ext cx="64796" cy="8876071"/>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5" name="Picture 4" descr="TitleImage00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6323" y="3161212"/>
            <a:ext cx="2274632" cy="1705101"/>
          </a:xfrm>
          <a:prstGeom prst="rect">
            <a:avLst/>
          </a:prstGeom>
        </p:spPr>
      </p:pic>
    </p:spTree>
    <p:extLst>
      <p:ext uri="{BB962C8B-B14F-4D97-AF65-F5344CB8AC3E}">
        <p14:creationId xmlns:p14="http://schemas.microsoft.com/office/powerpoint/2010/main" val="1976964979"/>
      </p:ext>
    </p:extLst>
  </p:cSld>
  <p:clrMap bg1="lt1" tx1="dk1" bg2="lt2" tx2="dk2" accent1="accent1" accent2="accent2" accent3="accent3" accent4="accent4" accent5="accent5" accent6="accent6" hlink="hlink" folHlink="folHlink"/>
  <p:sldLayoutIdLst>
    <p:sldLayoutId id="21474837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growingleaders.com/blog/generation-z-differs-generation-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opi.mt.gov/pub/rti/EssentialComponents/Leadership/Present/Understanding%20Generational%20Differences.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wmfc.org/uploads/GenerationalDifferencesChart.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www.ryan-jenkins.com/2013/09/16/22-shocking-stats-about-millennials-to-help-you-chart-tomorrows-change/" TargetMode="External"/><Relationship Id="rId2" Type="http://schemas.openxmlformats.org/officeDocument/2006/relationships/hyperlink" Target="http://www.pewsocialtrends.org/2014/03/07/millennials-in-adulthood/" TargetMode="External"/><Relationship Id="rId1" Type="http://schemas.openxmlformats.org/officeDocument/2006/relationships/slideLayout" Target="../slideLayouts/slideLayout9.xml"/><Relationship Id="rId4" Type="http://schemas.openxmlformats.org/officeDocument/2006/relationships/hyperlink" Target="http://www.nielsen.com/us/en/insights/reports/2014/millennials-breaking-the-myth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79BD"/>
                </a:solidFill>
              </a:rPr>
              <a:t>Millennials and Beyond</a:t>
            </a:r>
          </a:p>
        </p:txBody>
      </p:sp>
      <p:sp>
        <p:nvSpPr>
          <p:cNvPr id="3" name="Text Placeholder 2"/>
          <p:cNvSpPr>
            <a:spLocks noGrp="1"/>
          </p:cNvSpPr>
          <p:nvPr>
            <p:ph type="body" sz="quarter" idx="10"/>
          </p:nvPr>
        </p:nvSpPr>
        <p:spPr/>
        <p:txBody>
          <a:bodyPr/>
          <a:lstStyle/>
          <a:p>
            <a:r>
              <a:rPr lang="en-US" dirty="0"/>
              <a:t>David Haygood</a:t>
            </a:r>
          </a:p>
          <a:p>
            <a:r>
              <a:rPr lang="en-US" dirty="0"/>
              <a:t>March 30, 2018</a:t>
            </a:r>
          </a:p>
        </p:txBody>
      </p:sp>
    </p:spTree>
    <p:extLst>
      <p:ext uri="{BB962C8B-B14F-4D97-AF65-F5344CB8AC3E}">
        <p14:creationId xmlns:p14="http://schemas.microsoft.com/office/powerpoint/2010/main" val="404860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a:t>
            </a:r>
          </a:p>
        </p:txBody>
      </p:sp>
      <p:sp>
        <p:nvSpPr>
          <p:cNvPr id="6" name="Text Placeholder 5"/>
          <p:cNvSpPr>
            <a:spLocks noGrp="1"/>
          </p:cNvSpPr>
          <p:nvPr>
            <p:ph type="body" sz="quarter" idx="11"/>
          </p:nvPr>
        </p:nvSpPr>
        <p:spPr>
          <a:xfrm>
            <a:off x="587193" y="1002766"/>
            <a:ext cx="8294339" cy="5308323"/>
          </a:xfrm>
        </p:spPr>
        <p:txBody>
          <a:bodyPr/>
          <a:lstStyle/>
          <a:p>
            <a:pPr marL="285750" indent="-285750">
              <a:buFont typeface="Arial" panose="020B0604020202020204" pitchFamily="34" charset="0"/>
              <a:buChar char="•"/>
            </a:pPr>
            <a:r>
              <a:rPr lang="en-US" dirty="0"/>
              <a:t>Forbes released a study about Millennial consumer tendencies and compiled a list of trends that have enough momentum to be cornerstones of marketing to </a:t>
            </a:r>
            <a:r>
              <a:rPr lang="en-US" dirty="0" err="1"/>
              <a:t>Millennilsa</a:t>
            </a:r>
            <a:endParaRPr lang="en-US" dirty="0"/>
          </a:p>
          <a:p>
            <a:pPr indent="285750"/>
            <a:endParaRPr lang="en-US" dirty="0"/>
          </a:p>
          <a:p>
            <a:pPr indent="285750"/>
            <a:r>
              <a:rPr lang="en-US" dirty="0"/>
              <a:t>Millennials: </a:t>
            </a:r>
          </a:p>
          <a:p>
            <a:pPr marL="803275" indent="-174625"/>
            <a:r>
              <a:rPr lang="en-US" dirty="0"/>
              <a:t>- want to engage with a brand on social network</a:t>
            </a:r>
          </a:p>
          <a:p>
            <a:pPr marL="803275" indent="-174625"/>
            <a:r>
              <a:rPr lang="en-US" dirty="0"/>
              <a:t>- want to help companies develop future products</a:t>
            </a:r>
          </a:p>
          <a:p>
            <a:pPr marL="803275" indent="-174625"/>
            <a:r>
              <a:rPr lang="en-US" dirty="0"/>
              <a:t>- strive for a healthier lifestyle</a:t>
            </a:r>
          </a:p>
          <a:p>
            <a:pPr marL="628650"/>
            <a:r>
              <a:rPr lang="en-US" dirty="0"/>
              <a:t>- value authenticity more than content</a:t>
            </a:r>
          </a:p>
          <a:p>
            <a:pPr marL="628650"/>
            <a:r>
              <a:rPr lang="en-US" dirty="0"/>
              <a:t>- utilize multiple tech devices (87% use between 2-3 devices at least once daily)</a:t>
            </a:r>
          </a:p>
          <a:p>
            <a:pPr marL="628650"/>
            <a:r>
              <a:rPr lang="en-US" dirty="0"/>
              <a:t>- expect companies to give back to society</a:t>
            </a:r>
          </a:p>
          <a:p>
            <a:pPr marL="285750" indent="-285750">
              <a:buFontTx/>
              <a:buChar char="-"/>
            </a:pPr>
            <a:endParaRPr lang="en-US" sz="1200" dirty="0">
              <a:solidFill>
                <a:srgbClr val="FF0000"/>
              </a:solidFill>
            </a:endParaRPr>
          </a:p>
          <a:p>
            <a:pPr marL="285750" indent="-285750">
              <a:buFont typeface="Arial" panose="020B0604020202020204" pitchFamily="34" charset="0"/>
              <a:buChar char="•"/>
            </a:pPr>
            <a:r>
              <a:rPr lang="en-US" dirty="0"/>
              <a:t>Some of the most well known brands are already adapting to these trends, but so are the newest brands to the market place</a:t>
            </a:r>
          </a:p>
          <a:p>
            <a:endParaRPr lang="en-US" dirty="0"/>
          </a:p>
        </p:txBody>
      </p:sp>
      <p:pic>
        <p:nvPicPr>
          <p:cNvPr id="4" name="Picture 3"/>
          <p:cNvPicPr>
            <a:picLocks noChangeAspect="1"/>
          </p:cNvPicPr>
          <p:nvPr/>
        </p:nvPicPr>
        <p:blipFill>
          <a:blip r:embed="rId3"/>
          <a:stretch>
            <a:fillRect/>
          </a:stretch>
        </p:blipFill>
        <p:spPr>
          <a:xfrm>
            <a:off x="1344349" y="4643174"/>
            <a:ext cx="1771574" cy="1027381"/>
          </a:xfrm>
          <a:prstGeom prst="rect">
            <a:avLst/>
          </a:prstGeom>
        </p:spPr>
      </p:pic>
      <p:pic>
        <p:nvPicPr>
          <p:cNvPr id="7" name="Picture 6"/>
          <p:cNvPicPr>
            <a:picLocks noChangeAspect="1"/>
          </p:cNvPicPr>
          <p:nvPr/>
        </p:nvPicPr>
        <p:blipFill>
          <a:blip r:embed="rId4"/>
          <a:stretch>
            <a:fillRect/>
          </a:stretch>
        </p:blipFill>
        <p:spPr>
          <a:xfrm>
            <a:off x="3441056" y="4903619"/>
            <a:ext cx="1116262" cy="1116262"/>
          </a:xfrm>
          <a:prstGeom prst="rect">
            <a:avLst/>
          </a:prstGeom>
        </p:spPr>
      </p:pic>
      <p:pic>
        <p:nvPicPr>
          <p:cNvPr id="8" name="Picture 7"/>
          <p:cNvPicPr>
            <a:picLocks noChangeAspect="1"/>
          </p:cNvPicPr>
          <p:nvPr/>
        </p:nvPicPr>
        <p:blipFill>
          <a:blip r:embed="rId5"/>
          <a:stretch>
            <a:fillRect/>
          </a:stretch>
        </p:blipFill>
        <p:spPr>
          <a:xfrm>
            <a:off x="5082020" y="4284173"/>
            <a:ext cx="1417017" cy="1426042"/>
          </a:xfrm>
          <a:prstGeom prst="rect">
            <a:avLst/>
          </a:prstGeom>
        </p:spPr>
      </p:pic>
      <p:pic>
        <p:nvPicPr>
          <p:cNvPr id="9" name="Picture 8"/>
          <p:cNvPicPr>
            <a:picLocks noChangeAspect="1"/>
          </p:cNvPicPr>
          <p:nvPr/>
        </p:nvPicPr>
        <p:blipFill>
          <a:blip r:embed="rId6"/>
          <a:stretch>
            <a:fillRect/>
          </a:stretch>
        </p:blipFill>
        <p:spPr>
          <a:xfrm>
            <a:off x="6944000" y="4917915"/>
            <a:ext cx="1093873" cy="1114256"/>
          </a:xfrm>
          <a:prstGeom prst="rect">
            <a:avLst/>
          </a:prstGeom>
        </p:spPr>
      </p:pic>
      <p:sp>
        <p:nvSpPr>
          <p:cNvPr id="10" name="TextBox 9"/>
          <p:cNvSpPr txBox="1"/>
          <p:nvPr/>
        </p:nvSpPr>
        <p:spPr>
          <a:xfrm>
            <a:off x="528636" y="5965426"/>
            <a:ext cx="8411451" cy="589486"/>
          </a:xfrm>
          <a:prstGeom prst="rect">
            <a:avLst/>
          </a:prstGeom>
        </p:spPr>
        <p:txBody>
          <a:bodyPr wrap="square" rtlCol="0">
            <a:noAutofit/>
          </a:bodyPr>
          <a:lstStyle/>
          <a:p>
            <a:pPr defTabSz="343220">
              <a:spcBef>
                <a:spcPct val="0"/>
              </a:spcBef>
            </a:pPr>
            <a:r>
              <a:rPr lang="en-US" sz="1000" dirty="0">
                <a:solidFill>
                  <a:prstClr val="black"/>
                </a:solidFill>
                <a:latin typeface="Arial" panose="020B0604020202020204" pitchFamily="34" charset="0"/>
                <a:cs typeface="Arial" panose="020B0604020202020204" pitchFamily="34" charset="0"/>
              </a:rPr>
              <a:t>Source: Information gathered 8/2016 from http://www.forbes.com/sites/danschawbel/2015/01/20/10-new-findings-about-the-millennial-consumer/2/#1ff6fd6342b8 Forbes article 2015 and </a:t>
            </a:r>
            <a:r>
              <a:rPr lang="en-US" sz="1000" dirty="0">
                <a:latin typeface="Arial" panose="020B0604020202020204" pitchFamily="34" charset="0"/>
                <a:cs typeface="Arial" panose="020B0604020202020204" pitchFamily="34" charset="0"/>
              </a:rPr>
              <a:t>Mindy Weinstein; founder and president of Market </a:t>
            </a:r>
            <a:r>
              <a:rPr lang="en-US" sz="1000" dirty="0" err="1">
                <a:latin typeface="Arial" panose="020B0604020202020204" pitchFamily="34" charset="0"/>
                <a:cs typeface="Arial" panose="020B0604020202020204" pitchFamily="34" charset="0"/>
              </a:rPr>
              <a:t>MindShift</a:t>
            </a:r>
            <a:r>
              <a:rPr lang="en-US" sz="1000" dirty="0">
                <a:latin typeface="Arial" panose="020B0604020202020204" pitchFamily="34" charset="0"/>
                <a:cs typeface="Arial" panose="020B0604020202020204" pitchFamily="34" charset="0"/>
              </a:rPr>
              <a:t>: https://www.searchenginejournal.com/trillion-dollar-demographic-10-brands-got-millennial-marketing-right/135969/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58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Continued (Forbes)</a:t>
            </a:r>
          </a:p>
        </p:txBody>
      </p:sp>
      <p:sp>
        <p:nvSpPr>
          <p:cNvPr id="6" name="Text Placeholder 5"/>
          <p:cNvSpPr>
            <a:spLocks noGrp="1"/>
          </p:cNvSpPr>
          <p:nvPr>
            <p:ph type="body" sz="quarter" idx="11"/>
          </p:nvPr>
        </p:nvSpPr>
        <p:spPr/>
        <p:txBody>
          <a:bodyPr/>
          <a:lstStyle/>
          <a:p>
            <a:pPr marL="285750" indent="-285750">
              <a:buFont typeface="Arial" panose="020B0604020202020204" pitchFamily="34" charset="0"/>
              <a:buChar char="•"/>
            </a:pPr>
            <a:r>
              <a:rPr lang="en-US" dirty="0"/>
              <a:t>Trend #1- Tech Immersion</a:t>
            </a:r>
          </a:p>
          <a:p>
            <a:pPr lvl="1">
              <a:buFont typeface="Arial" panose="020B0604020202020204" pitchFamily="34" charset="0"/>
              <a:buChar char="–"/>
            </a:pPr>
            <a:r>
              <a:rPr lang="en-US" dirty="0">
                <a:solidFill>
                  <a:schemeClr val="tx1"/>
                </a:solidFill>
              </a:rPr>
              <a:t>Wearable tech is the new trend that did not stick with millennials right away, but as the price point becomes more “Millennial friendly,” we will see young adults sporting more tech innovations on their wrists</a:t>
            </a:r>
          </a:p>
          <a:p>
            <a:pPr lvl="1">
              <a:buFont typeface="Arial" panose="020B0604020202020204" pitchFamily="34" charset="0"/>
              <a:buChar char="–"/>
            </a:pPr>
            <a:r>
              <a:rPr lang="en-US" dirty="0">
                <a:solidFill>
                  <a:schemeClr val="tx1"/>
                </a:solidFill>
              </a:rPr>
              <a:t>Wearable tech will truly take off in the healthy living space where brands like Jawbone Up and Fitbit have already experienced the highest rates of success</a:t>
            </a:r>
          </a:p>
          <a:p>
            <a:endParaRPr lang="en-US" dirty="0">
              <a:solidFill>
                <a:srgbClr val="FF0000"/>
              </a:solidFill>
            </a:endParaRPr>
          </a:p>
          <a:p>
            <a:pPr marL="285750" indent="-285750">
              <a:buFont typeface="Arial" panose="020B0604020202020204" pitchFamily="34" charset="0"/>
              <a:buChar char="•"/>
            </a:pPr>
            <a:r>
              <a:rPr lang="en-US" dirty="0"/>
              <a:t>Trend #2- Mobile Payment Will Become the Norm</a:t>
            </a:r>
          </a:p>
          <a:p>
            <a:pPr lvl="1">
              <a:buFont typeface="Arial" panose="020B0604020202020204" pitchFamily="34" charset="0"/>
              <a:buChar char="–"/>
            </a:pPr>
            <a:r>
              <a:rPr lang="en-US" dirty="0">
                <a:solidFill>
                  <a:schemeClr val="tx1"/>
                </a:solidFill>
              </a:rPr>
              <a:t>Millennials are the most on-the-go generation to date and are constantly seeking out ways to streamline their busy lives </a:t>
            </a:r>
          </a:p>
          <a:p>
            <a:pPr lvl="1">
              <a:buFont typeface="Arial" panose="020B0604020202020204" pitchFamily="34" charset="0"/>
              <a:buChar char="–"/>
            </a:pPr>
            <a:r>
              <a:rPr lang="en-US" dirty="0" err="1">
                <a:solidFill>
                  <a:schemeClr val="tx1"/>
                </a:solidFill>
              </a:rPr>
              <a:t>Venmo</a:t>
            </a:r>
            <a:r>
              <a:rPr lang="en-US" dirty="0">
                <a:solidFill>
                  <a:schemeClr val="tx1"/>
                </a:solidFill>
              </a:rPr>
              <a:t>, Apple Pay and Snapcash make it easy for them to transfer money while shopping and to one another</a:t>
            </a:r>
          </a:p>
          <a:p>
            <a:pPr lvl="1">
              <a:buFont typeface="Arial" panose="020B0604020202020204" pitchFamily="34" charset="0"/>
              <a:buChar char="–"/>
            </a:pPr>
            <a:r>
              <a:rPr lang="en-US" dirty="0">
                <a:solidFill>
                  <a:schemeClr val="tx1"/>
                </a:solidFill>
              </a:rPr>
              <a:t>The platforms are designed to make the payment process even more efficient and remove the fees that many associate with mobile or online payment options</a:t>
            </a:r>
          </a:p>
          <a:p>
            <a:pPr lvl="1">
              <a:buFont typeface="Arial" panose="020B0604020202020204" pitchFamily="34" charset="0"/>
              <a:buChar char="–"/>
            </a:pPr>
            <a:r>
              <a:rPr lang="en-US" dirty="0">
                <a:solidFill>
                  <a:schemeClr val="tx1"/>
                </a:solidFill>
              </a:rPr>
              <a:t>According to data released by Forrester, mobile payments will reach close to $90 billion by 2017 </a:t>
            </a:r>
          </a:p>
          <a:p>
            <a:endParaRPr lang="en-US" dirty="0"/>
          </a:p>
        </p:txBody>
      </p:sp>
      <p:sp>
        <p:nvSpPr>
          <p:cNvPr id="4" name="TextBox 3"/>
          <p:cNvSpPr txBox="1"/>
          <p:nvPr/>
        </p:nvSpPr>
        <p:spPr>
          <a:xfrm>
            <a:off x="768878" y="6290046"/>
            <a:ext cx="7047122" cy="246221"/>
          </a:xfrm>
          <a:prstGeom prst="rect">
            <a:avLst/>
          </a:prstGeom>
          <a:noFill/>
        </p:spPr>
        <p:txBody>
          <a:bodyPr wrap="none" rtlCol="0">
            <a:spAutoFit/>
          </a:bodyPr>
          <a:lstStyle/>
          <a:p>
            <a:r>
              <a:rPr lang="en-US" sz="1000" dirty="0"/>
              <a:t>Source: information gathered 8/2016 from Forbes Jeff Fromm “Five Millennial Trends That Will Pave The Way for Marketers in 2015</a:t>
            </a:r>
          </a:p>
        </p:txBody>
      </p:sp>
    </p:spTree>
    <p:extLst>
      <p:ext uri="{BB962C8B-B14F-4D97-AF65-F5344CB8AC3E}">
        <p14:creationId xmlns:p14="http://schemas.microsoft.com/office/powerpoint/2010/main" val="354813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Continued (Forbes)</a:t>
            </a:r>
          </a:p>
        </p:txBody>
      </p:sp>
      <p:sp>
        <p:nvSpPr>
          <p:cNvPr id="6" name="Text Placeholder 5"/>
          <p:cNvSpPr>
            <a:spLocks noGrp="1"/>
          </p:cNvSpPr>
          <p:nvPr>
            <p:ph type="body" sz="quarter" idx="11"/>
          </p:nvPr>
        </p:nvSpPr>
        <p:spPr/>
        <p:txBody>
          <a:bodyPr/>
          <a:lstStyle/>
          <a:p>
            <a:pPr marL="342900" indent="-342900">
              <a:buFont typeface="Arial" panose="020B0604020202020204" pitchFamily="34" charset="0"/>
              <a:buChar char="•"/>
            </a:pPr>
            <a:r>
              <a:rPr lang="en-US" dirty="0"/>
              <a:t>Trend#3 – Value Experiences</a:t>
            </a:r>
          </a:p>
          <a:p>
            <a:pPr lvl="1">
              <a:buFont typeface="Arial" panose="020B0604020202020204" pitchFamily="34" charset="0"/>
              <a:buChar char="–"/>
            </a:pPr>
            <a:r>
              <a:rPr lang="en-US" dirty="0">
                <a:solidFill>
                  <a:schemeClr val="tx1"/>
                </a:solidFill>
              </a:rPr>
              <a:t>Rather have a great experience than buy an expensive pair of shoes</a:t>
            </a:r>
          </a:p>
          <a:p>
            <a:endParaRPr lang="en-US" sz="1200" dirty="0"/>
          </a:p>
          <a:p>
            <a:pPr marL="342900" indent="-342900">
              <a:buFont typeface="Arial" panose="020B0604020202020204" pitchFamily="34" charset="0"/>
              <a:buChar char="•"/>
            </a:pPr>
            <a:r>
              <a:rPr lang="en-US" dirty="0"/>
              <a:t>Trend #4 – Re-imagination of Social Marketing</a:t>
            </a:r>
          </a:p>
          <a:p>
            <a:pPr lvl="1">
              <a:buFont typeface="Arial" panose="020B0604020202020204" pitchFamily="34" charset="0"/>
              <a:buChar char="–"/>
            </a:pPr>
            <a:r>
              <a:rPr lang="en-US" dirty="0">
                <a:solidFill>
                  <a:schemeClr val="tx1"/>
                </a:solidFill>
              </a:rPr>
              <a:t>Facebook has dominated Social Marketing since its origination, but other brands have begun finding ways to engage younger demographics </a:t>
            </a:r>
          </a:p>
          <a:p>
            <a:pPr lvl="1">
              <a:buFont typeface="Arial" panose="020B0604020202020204" pitchFamily="34" charset="0"/>
              <a:buChar char="–"/>
            </a:pPr>
            <a:r>
              <a:rPr lang="en-US" dirty="0">
                <a:solidFill>
                  <a:schemeClr val="tx1"/>
                </a:solidFill>
              </a:rPr>
              <a:t>Three in ten </a:t>
            </a:r>
            <a:r>
              <a:rPr lang="en-US" dirty="0" err="1">
                <a:solidFill>
                  <a:schemeClr val="tx1"/>
                </a:solidFill>
              </a:rPr>
              <a:t>Facebookers</a:t>
            </a:r>
            <a:r>
              <a:rPr lang="en-US" dirty="0">
                <a:solidFill>
                  <a:schemeClr val="tx1"/>
                </a:solidFill>
              </a:rPr>
              <a:t> say they have “un-liked” a brand within the last 30 days, while 38 percent of 16-24 year olds have done the same </a:t>
            </a:r>
          </a:p>
          <a:p>
            <a:pPr lvl="2">
              <a:buSzPct val="75000"/>
              <a:buFont typeface="Courier New" panose="02070309020205020404" pitchFamily="49" charset="0"/>
              <a:buChar char="o"/>
            </a:pPr>
            <a:r>
              <a:rPr lang="en-US" dirty="0">
                <a:solidFill>
                  <a:schemeClr val="tx1"/>
                </a:solidFill>
              </a:rPr>
              <a:t>This ratio is worse than Twitter and even Google+</a:t>
            </a:r>
          </a:p>
          <a:p>
            <a:pPr lvl="1">
              <a:buFont typeface="Arial" panose="020B0604020202020204" pitchFamily="34" charset="0"/>
              <a:buChar char="–"/>
            </a:pPr>
            <a:r>
              <a:rPr lang="en-US" dirty="0">
                <a:solidFill>
                  <a:schemeClr val="tx1"/>
                </a:solidFill>
              </a:rPr>
              <a:t>The faster brands are able to respond in real-time to consumers, the faster they will convert them into loyal brand partners</a:t>
            </a:r>
          </a:p>
          <a:p>
            <a:pPr marL="457200" lvl="1" indent="0">
              <a:buNone/>
            </a:pPr>
            <a:endParaRPr lang="en-US" sz="1200" dirty="0">
              <a:solidFill>
                <a:schemeClr val="tx1"/>
              </a:solidFill>
            </a:endParaRPr>
          </a:p>
          <a:p>
            <a:pPr marL="342900" indent="-342900">
              <a:buFont typeface="Arial" panose="020B0604020202020204" pitchFamily="34" charset="0"/>
              <a:buChar char="•"/>
            </a:pPr>
            <a:r>
              <a:rPr lang="en-US" dirty="0"/>
              <a:t>Trend #5 – Fast Casual</a:t>
            </a:r>
          </a:p>
          <a:p>
            <a:pPr lvl="1">
              <a:buFont typeface="Arial" panose="020B0604020202020204" pitchFamily="34" charset="0"/>
              <a:buChar char="–"/>
            </a:pPr>
            <a:r>
              <a:rPr lang="en-US" dirty="0">
                <a:solidFill>
                  <a:schemeClr val="tx1"/>
                </a:solidFill>
              </a:rPr>
              <a:t>Chains traditionally labeled fast food are now creating in-store atmospheres that are more fast casual</a:t>
            </a:r>
          </a:p>
          <a:p>
            <a:pPr lvl="1">
              <a:buFont typeface="Arial" panose="020B0604020202020204" pitchFamily="34" charset="0"/>
              <a:buChar char="–"/>
            </a:pPr>
            <a:r>
              <a:rPr lang="en-US" dirty="0">
                <a:solidFill>
                  <a:schemeClr val="tx1"/>
                </a:solidFill>
              </a:rPr>
              <a:t>Brands that create this higher quality (fast) food with a sit down and enjoy atmosphere will set themselves apart (Chipotle)</a:t>
            </a:r>
          </a:p>
        </p:txBody>
      </p:sp>
      <p:sp>
        <p:nvSpPr>
          <p:cNvPr id="7" name="TextBox 6"/>
          <p:cNvSpPr txBox="1"/>
          <p:nvPr/>
        </p:nvSpPr>
        <p:spPr>
          <a:xfrm>
            <a:off x="974361" y="6355830"/>
            <a:ext cx="6793848" cy="246221"/>
          </a:xfrm>
          <a:prstGeom prst="rect">
            <a:avLst/>
          </a:prstGeom>
          <a:noFill/>
        </p:spPr>
        <p:txBody>
          <a:bodyPr wrap="none" rtlCol="0">
            <a:spAutoFit/>
          </a:bodyPr>
          <a:lstStyle/>
          <a:p>
            <a:r>
              <a:rPr lang="en-US" sz="1000" dirty="0"/>
              <a:t>Source: Information gathered 8/2016 Forbes  Jeff Fromm “Five Millennial Trends That Will Pave The Way for Marketers in 2015</a:t>
            </a:r>
          </a:p>
        </p:txBody>
      </p:sp>
    </p:spTree>
    <p:extLst>
      <p:ext uri="{BB962C8B-B14F-4D97-AF65-F5344CB8AC3E}">
        <p14:creationId xmlns:p14="http://schemas.microsoft.com/office/powerpoint/2010/main" val="280144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Reach Millennials on your College Campus</a:t>
            </a:r>
          </a:p>
        </p:txBody>
      </p:sp>
    </p:spTree>
    <p:extLst>
      <p:ext uri="{BB962C8B-B14F-4D97-AF65-F5344CB8AC3E}">
        <p14:creationId xmlns:p14="http://schemas.microsoft.com/office/powerpoint/2010/main" val="405883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63574" y="301718"/>
            <a:ext cx="8387473" cy="699526"/>
          </a:xfrm>
        </p:spPr>
        <p:txBody>
          <a:bodyPr>
            <a:normAutofit fontScale="92500"/>
          </a:bodyPr>
          <a:lstStyle/>
          <a:p>
            <a:r>
              <a:rPr lang="en-US" dirty="0"/>
              <a:t>Success with The Millennial Generation on Campus</a:t>
            </a:r>
          </a:p>
        </p:txBody>
      </p:sp>
      <p:sp>
        <p:nvSpPr>
          <p:cNvPr id="6" name="Text Placeholder 5"/>
          <p:cNvSpPr>
            <a:spLocks noGrp="1"/>
          </p:cNvSpPr>
          <p:nvPr>
            <p:ph type="body" sz="quarter" idx="11"/>
          </p:nvPr>
        </p:nvSpPr>
        <p:spPr/>
        <p:txBody>
          <a:bodyPr/>
          <a:lstStyle/>
          <a:p>
            <a:r>
              <a:rPr lang="en-US" sz="2000" dirty="0"/>
              <a:t>Admissions and Marketing:</a:t>
            </a:r>
          </a:p>
          <a:p>
            <a:endParaRPr lang="en-US" sz="1600" dirty="0"/>
          </a:p>
          <a:p>
            <a:pPr marL="285750" indent="-285750">
              <a:buFont typeface="Wingdings" panose="05000000000000000000" pitchFamily="2" charset="2"/>
              <a:buChar char="q"/>
            </a:pPr>
            <a:r>
              <a:rPr lang="en-US" sz="1600" dirty="0"/>
              <a:t>Support from parent(s)/family about decision around higher education. Colleges are recruiting families too.</a:t>
            </a:r>
          </a:p>
          <a:p>
            <a:pPr marL="285750" indent="-285750">
              <a:buFont typeface="Wingdings" panose="05000000000000000000" pitchFamily="2" charset="2"/>
              <a:buChar char="q"/>
            </a:pPr>
            <a:r>
              <a:rPr lang="en-US" sz="1600" dirty="0"/>
              <a:t>Photos and Videos of campus must appeal to parents. Families need to protect in new environment. Safety on campus is important. </a:t>
            </a:r>
          </a:p>
          <a:p>
            <a:pPr marL="285750" indent="-285750">
              <a:buFont typeface="Wingdings" panose="05000000000000000000" pitchFamily="2" charset="2"/>
              <a:buChar char="q"/>
            </a:pPr>
            <a:r>
              <a:rPr lang="en-US" sz="1600" dirty="0"/>
              <a:t>Decisions around Higher Ed are made based on parent’s perspective and what peers are doing. Recruitment of one well known student causes a ripple effect on others from same high school.</a:t>
            </a:r>
          </a:p>
          <a:p>
            <a:pPr marL="285750" indent="-285750">
              <a:buFont typeface="Wingdings" panose="05000000000000000000" pitchFamily="2" charset="2"/>
              <a:buChar char="q"/>
            </a:pPr>
            <a:r>
              <a:rPr lang="en-US" sz="1600" dirty="0"/>
              <a:t>Millennials are team and traditional-oriented. Videos and photos must appeal to these traits engaged in campus wide activities not of a student sitting along studying in a library.</a:t>
            </a:r>
          </a:p>
          <a:p>
            <a:pPr marL="285750" indent="-285750">
              <a:buFont typeface="Wingdings" panose="05000000000000000000" pitchFamily="2" charset="2"/>
              <a:buChar char="q"/>
            </a:pPr>
            <a:r>
              <a:rPr lang="en-US" sz="1600" dirty="0"/>
              <a:t>Stay in front of prospective students as much as you can. If you aren’t they will go elsewhere.</a:t>
            </a:r>
          </a:p>
          <a:p>
            <a:pPr marL="285750" indent="-285750">
              <a:buFont typeface="Wingdings" panose="05000000000000000000" pitchFamily="2" charset="2"/>
              <a:buChar char="q"/>
            </a:pPr>
            <a:r>
              <a:rPr lang="en-US" sz="1600" dirty="0"/>
              <a:t>Be tech-savvy and don’t fake it! </a:t>
            </a:r>
          </a:p>
          <a:p>
            <a:endParaRPr lang="en-US" dirty="0"/>
          </a:p>
        </p:txBody>
      </p:sp>
      <p:sp>
        <p:nvSpPr>
          <p:cNvPr id="7" name="TextBox 6"/>
          <p:cNvSpPr txBox="1"/>
          <p:nvPr/>
        </p:nvSpPr>
        <p:spPr>
          <a:xfrm>
            <a:off x="563574" y="5909457"/>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350685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63574" y="250288"/>
            <a:ext cx="8847126" cy="699526"/>
          </a:xfrm>
        </p:spPr>
        <p:txBody>
          <a:bodyPr>
            <a:normAutofit fontScale="85000" lnSpcReduction="10000"/>
          </a:bodyPr>
          <a:lstStyle/>
          <a:p>
            <a:r>
              <a:rPr lang="en-US" dirty="0"/>
              <a:t>Success with The Millennial Generation on Campus, cont.</a:t>
            </a:r>
          </a:p>
        </p:txBody>
      </p:sp>
      <p:sp>
        <p:nvSpPr>
          <p:cNvPr id="6" name="Text Placeholder 5"/>
          <p:cNvSpPr>
            <a:spLocks noGrp="1"/>
          </p:cNvSpPr>
          <p:nvPr>
            <p:ph type="body" sz="quarter" idx="11"/>
          </p:nvPr>
        </p:nvSpPr>
        <p:spPr/>
        <p:txBody>
          <a:bodyPr/>
          <a:lstStyle/>
          <a:p>
            <a:pPr marL="342900" indent="-342900">
              <a:buFont typeface="Wingdings" panose="05000000000000000000" pitchFamily="2" charset="2"/>
              <a:buChar char="q"/>
            </a:pPr>
            <a:r>
              <a:rPr lang="en-US" sz="1600" dirty="0"/>
              <a:t>Service Oriented Generation:  Do you have an active AmeriCorps Program?</a:t>
            </a:r>
          </a:p>
          <a:p>
            <a:pPr marL="342900" indent="-342900">
              <a:buFont typeface="Wingdings" panose="05000000000000000000" pitchFamily="2" charset="2"/>
              <a:buChar char="q"/>
            </a:pPr>
            <a:r>
              <a:rPr lang="en-US" sz="1600" dirty="0"/>
              <a:t>Generation that has largest amount of discretionary time - Fill it!</a:t>
            </a:r>
          </a:p>
          <a:p>
            <a:pPr marL="342900" indent="-342900">
              <a:buFont typeface="Wingdings" panose="05000000000000000000" pitchFamily="2" charset="2"/>
              <a:buChar char="q"/>
            </a:pPr>
            <a:r>
              <a:rPr lang="en-US" sz="1600" dirty="0"/>
              <a:t>Traditional hallway-styled residence halls out the window??</a:t>
            </a:r>
          </a:p>
          <a:p>
            <a:pPr marL="342900" indent="-342900">
              <a:buFont typeface="Wingdings" panose="05000000000000000000" pitchFamily="2" charset="2"/>
              <a:buChar char="q"/>
            </a:pPr>
            <a:r>
              <a:rPr lang="en-US" sz="1600" dirty="0"/>
              <a:t>Not interested in the traditional food service program.  “Grab &amp; Go” generation; 24/7 service</a:t>
            </a:r>
          </a:p>
          <a:p>
            <a:pPr marL="342900" indent="-342900">
              <a:buFont typeface="Wingdings" panose="05000000000000000000" pitchFamily="2" charset="2"/>
              <a:buChar char="q"/>
            </a:pPr>
            <a:r>
              <a:rPr lang="en-US" sz="1600" dirty="0"/>
              <a:t>Burnout for this generation is strong. Expand personal counseling services on campus</a:t>
            </a:r>
          </a:p>
          <a:p>
            <a:pPr marL="342900" indent="-342900">
              <a:buFont typeface="Wingdings" panose="05000000000000000000" pitchFamily="2" charset="2"/>
              <a:buChar char="q"/>
            </a:pPr>
            <a:r>
              <a:rPr lang="en-US" sz="1600" dirty="0"/>
              <a:t>Move as many services as you can on-line!</a:t>
            </a:r>
          </a:p>
          <a:p>
            <a:pPr marL="342900" indent="-342900">
              <a:buFont typeface="Wingdings" panose="05000000000000000000" pitchFamily="2" charset="2"/>
              <a:buChar char="q"/>
            </a:pPr>
            <a:r>
              <a:rPr lang="en-US" sz="1600" dirty="0"/>
              <a:t>Remember to provide services for parents; stay connected to them!</a:t>
            </a:r>
          </a:p>
          <a:p>
            <a:endParaRPr lang="en-US" dirty="0"/>
          </a:p>
        </p:txBody>
      </p:sp>
      <p:sp>
        <p:nvSpPr>
          <p:cNvPr id="7" name="TextBox 6"/>
          <p:cNvSpPr txBox="1"/>
          <p:nvPr/>
        </p:nvSpPr>
        <p:spPr>
          <a:xfrm>
            <a:off x="563574" y="5869175"/>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110338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Comparing Four-year and Two-year institutions </a:t>
            </a:r>
          </a:p>
        </p:txBody>
      </p:sp>
      <p:sp>
        <p:nvSpPr>
          <p:cNvPr id="6" name="Text Placeholder 5"/>
          <p:cNvSpPr>
            <a:spLocks noGrp="1"/>
          </p:cNvSpPr>
          <p:nvPr>
            <p:ph type="body" sz="quarter" idx="11"/>
          </p:nvPr>
        </p:nvSpPr>
        <p:spPr>
          <a:xfrm>
            <a:off x="760288" y="1913647"/>
            <a:ext cx="3665063" cy="3880978"/>
          </a:xfrm>
        </p:spPr>
        <p:txBody>
          <a:bodyPr/>
          <a:lstStyle/>
          <a:p>
            <a:pPr marL="285750" lvl="1"/>
            <a:r>
              <a:rPr lang="en-US" sz="1400" dirty="0"/>
              <a:t>Only 45% of students say they feel prepared to manage their money</a:t>
            </a:r>
          </a:p>
          <a:p>
            <a:pPr marL="285750" lvl="1"/>
            <a:r>
              <a:rPr lang="en-US" sz="1400" dirty="0"/>
              <a:t>70% don’t use budgets</a:t>
            </a:r>
          </a:p>
          <a:p>
            <a:pPr marL="285750" lvl="1"/>
            <a:r>
              <a:rPr lang="en-US" sz="1400" dirty="0"/>
              <a:t>Experience increase in college preparedness after the first year, not so for 2-year students</a:t>
            </a:r>
          </a:p>
          <a:p>
            <a:pPr marL="285750" lvl="1"/>
            <a:r>
              <a:rPr lang="en-US" sz="1400" dirty="0"/>
              <a:t>17% agree that their parents manage their finances as compared  to 11% for two-year students</a:t>
            </a:r>
          </a:p>
          <a:p>
            <a:pPr marL="285750" lvl="1"/>
            <a:r>
              <a:rPr lang="en-US" sz="1400" dirty="0"/>
              <a:t>Financial literacy should teach them the basics of budgeting and saving as well as introducing them to more complex issues such as investing and planning for the future</a:t>
            </a:r>
          </a:p>
          <a:p>
            <a:endParaRPr lang="en-US" dirty="0"/>
          </a:p>
        </p:txBody>
      </p:sp>
      <p:sp>
        <p:nvSpPr>
          <p:cNvPr id="7" name="Content Placeholder 2"/>
          <p:cNvSpPr txBox="1">
            <a:spLocks/>
          </p:cNvSpPr>
          <p:nvPr/>
        </p:nvSpPr>
        <p:spPr>
          <a:xfrm>
            <a:off x="4332238" y="1876614"/>
            <a:ext cx="4359699" cy="3995824"/>
          </a:xfrm>
          <a:prstGeom prst="rect">
            <a:avLst/>
          </a:prstGeom>
        </p:spPr>
        <p:txBody>
          <a:bodyPr>
            <a:noAutofit/>
          </a:bodyPr>
          <a:lstStyle>
            <a:lvl1pPr marL="342900" indent="-3429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1pPr>
            <a:lvl2pPr marL="742950" indent="-28575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2pPr>
            <a:lvl3pPr marL="11430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3pPr>
            <a:lvl4pPr marL="16002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4pPr>
            <a:lvl5pPr marL="20574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60% of students said they check their account balances (compared to 50% of 4-year students)</a:t>
            </a:r>
          </a:p>
          <a:p>
            <a:pPr lvl="1"/>
            <a:r>
              <a:rPr lang="en-US" sz="1400" dirty="0"/>
              <a:t>40% of two-year students say they use budgets (compared to 30% of 4-year students)</a:t>
            </a:r>
          </a:p>
          <a:p>
            <a:pPr lvl="1"/>
            <a:r>
              <a:rPr lang="en-US" sz="1400" dirty="0"/>
              <a:t>41% of students are 21 years or older while 51% of 4-year students were 18 years old</a:t>
            </a:r>
          </a:p>
          <a:p>
            <a:pPr lvl="1"/>
            <a:r>
              <a:rPr lang="en-US" sz="1400" dirty="0"/>
              <a:t>Displayed healthier financial attitudes and were more cautious, more adverse to debt, more utilitarian, and less materialistic</a:t>
            </a:r>
          </a:p>
          <a:p>
            <a:pPr lvl="1"/>
            <a:r>
              <a:rPr lang="en-US" sz="1400" dirty="0"/>
              <a:t>Experience more financial stress, on average, and have fewer resources</a:t>
            </a:r>
          </a:p>
          <a:p>
            <a:pPr lvl="1"/>
            <a:r>
              <a:rPr lang="en-US" sz="1400" dirty="0"/>
              <a:t>Could also use additional support in regards to credit card behaviors as they tend to have more cards and outstanding debt and are likely to pay late</a:t>
            </a:r>
          </a:p>
          <a:p>
            <a:pPr lvl="1"/>
            <a:endParaRPr lang="en-US" sz="1800" dirty="0"/>
          </a:p>
        </p:txBody>
      </p:sp>
      <p:sp>
        <p:nvSpPr>
          <p:cNvPr id="9" name="TextBox 8"/>
          <p:cNvSpPr txBox="1"/>
          <p:nvPr/>
        </p:nvSpPr>
        <p:spPr>
          <a:xfrm>
            <a:off x="678047" y="1365723"/>
            <a:ext cx="3657002" cy="369332"/>
          </a:xfrm>
          <a:prstGeom prst="rect">
            <a:avLst/>
          </a:prstGeom>
          <a:gradFill>
            <a:gsLst>
              <a:gs pos="0">
                <a:srgbClr val="00237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Four-Year Institutions </a:t>
            </a:r>
          </a:p>
        </p:txBody>
      </p:sp>
      <p:sp>
        <p:nvSpPr>
          <p:cNvPr id="11" name="TextBox 10"/>
          <p:cNvSpPr txBox="1"/>
          <p:nvPr/>
        </p:nvSpPr>
        <p:spPr>
          <a:xfrm>
            <a:off x="4780928" y="1365723"/>
            <a:ext cx="3819607" cy="369332"/>
          </a:xfrm>
          <a:prstGeom prst="rect">
            <a:avLst/>
          </a:prstGeom>
          <a:gradFill>
            <a:gsLst>
              <a:gs pos="0">
                <a:srgbClr val="00237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Two-Year Institutions </a:t>
            </a:r>
          </a:p>
        </p:txBody>
      </p:sp>
      <p:sp>
        <p:nvSpPr>
          <p:cNvPr id="10" name="TextBox 9"/>
          <p:cNvSpPr txBox="1"/>
          <p:nvPr/>
        </p:nvSpPr>
        <p:spPr>
          <a:xfrm>
            <a:off x="698407" y="6195673"/>
            <a:ext cx="7426417" cy="426851"/>
          </a:xfrm>
          <a:prstGeom prst="rect">
            <a:avLst/>
          </a:prstGeom>
        </p:spPr>
        <p:txBody>
          <a:bodyPr wrap="square" rtlCol="0">
            <a:normAutofit fontScale="92500"/>
          </a:bodyPr>
          <a:lstStyle/>
          <a:p>
            <a:pPr defTabSz="343220">
              <a:spcBef>
                <a:spcPct val="0"/>
              </a:spcBef>
            </a:pPr>
            <a:r>
              <a:rPr lang="en-US" sz="1200" dirty="0">
                <a:latin typeface="Arial" panose="020B0604020202020204" pitchFamily="34" charset="0"/>
                <a:cs typeface="Arial" panose="020B0604020202020204" pitchFamily="34" charset="0"/>
              </a:rPr>
              <a:t>Source: information gathered 8/2016 from 2016 </a:t>
            </a:r>
            <a:r>
              <a:rPr lang="en-US" sz="1200" dirty="0" err="1">
                <a:latin typeface="Arial" panose="020B0604020202020204" pitchFamily="34" charset="0"/>
                <a:cs typeface="Arial" panose="020B0604020202020204" pitchFamily="34" charset="0"/>
              </a:rPr>
              <a:t>Everfi</a:t>
            </a:r>
            <a:r>
              <a:rPr lang="en-US" sz="1200" dirty="0">
                <a:latin typeface="Arial" panose="020B0604020202020204" pitchFamily="34" charset="0"/>
                <a:cs typeface="Arial" panose="020B0604020202020204" pitchFamily="34" charset="0"/>
              </a:rPr>
              <a:t>, Higher One White Paper  “Money Matters on Campus” http://moneymattersoncampus.org/wp-content/uploads/2016/04/EverFi_WhitePaper_2016_FINAL-Web.pdf</a:t>
            </a:r>
          </a:p>
        </p:txBody>
      </p:sp>
    </p:spTree>
    <p:extLst>
      <p:ext uri="{BB962C8B-B14F-4D97-AF65-F5344CB8AC3E}">
        <p14:creationId xmlns:p14="http://schemas.microsoft.com/office/powerpoint/2010/main" val="178368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comes Gen Z?</a:t>
            </a:r>
          </a:p>
        </p:txBody>
      </p:sp>
    </p:spTree>
    <p:extLst>
      <p:ext uri="{BB962C8B-B14F-4D97-AF65-F5344CB8AC3E}">
        <p14:creationId xmlns:p14="http://schemas.microsoft.com/office/powerpoint/2010/main" val="87566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4000" dirty="0"/>
              <a:t>Meet Generation Z</a:t>
            </a:r>
          </a:p>
        </p:txBody>
      </p:sp>
      <p:sp>
        <p:nvSpPr>
          <p:cNvPr id="3" name="Text Placeholder 2"/>
          <p:cNvSpPr>
            <a:spLocks noGrp="1"/>
          </p:cNvSpPr>
          <p:nvPr>
            <p:ph type="body" sz="quarter" idx="11"/>
          </p:nvPr>
        </p:nvSpPr>
        <p:spPr>
          <a:xfrm>
            <a:off x="587194" y="1475242"/>
            <a:ext cx="8384086" cy="5042398"/>
          </a:xfrm>
        </p:spPr>
        <p:txBody>
          <a:bodyPr/>
          <a:lstStyle/>
          <a:p>
            <a:pPr marL="285750" indent="-285750">
              <a:buFont typeface="Arial" panose="020B0604020202020204" pitchFamily="34" charset="0"/>
              <a:buChar char="•"/>
            </a:pPr>
            <a:r>
              <a:rPr lang="en-US" sz="1800" dirty="0">
                <a:solidFill>
                  <a:schemeClr val="bg1">
                    <a:lumMod val="50000"/>
                  </a:schemeClr>
                </a:solidFill>
              </a:rPr>
              <a:t>Americans born after Millennials who are currently under the age of 18.</a:t>
            </a:r>
          </a:p>
          <a:p>
            <a:pPr marL="285750" indent="-285750">
              <a:buFont typeface="Arial" panose="020B0604020202020204" pitchFamily="34" charset="0"/>
              <a:buChar char="•"/>
            </a:pPr>
            <a:r>
              <a:rPr lang="en-US" sz="1800" dirty="0">
                <a:solidFill>
                  <a:schemeClr val="bg1">
                    <a:lumMod val="50000"/>
                  </a:schemeClr>
                </a:solidFill>
              </a:rPr>
              <a:t>Marketers have been focused on Millennials for more than a decade.</a:t>
            </a:r>
          </a:p>
          <a:p>
            <a:pPr marL="285750" indent="-285750">
              <a:buFont typeface="Arial" panose="020B0604020202020204" pitchFamily="34" charset="0"/>
              <a:buChar char="•"/>
            </a:pPr>
            <a:r>
              <a:rPr lang="en-US" sz="1800" dirty="0">
                <a:solidFill>
                  <a:schemeClr val="bg1">
                    <a:lumMod val="50000"/>
                  </a:schemeClr>
                </a:solidFill>
              </a:rPr>
              <a:t>Millennials = Most researched generation in history.</a:t>
            </a:r>
          </a:p>
          <a:p>
            <a:pPr marL="285750" indent="-285750">
              <a:buFont typeface="Arial" panose="020B0604020202020204" pitchFamily="34" charset="0"/>
              <a:buChar char="•"/>
            </a:pPr>
            <a:endParaRPr lang="en-US" sz="1800" dirty="0">
              <a:solidFill>
                <a:schemeClr val="bg1">
                  <a:lumMod val="50000"/>
                </a:schemeClr>
              </a:solidFill>
            </a:endParaRPr>
          </a:p>
          <a:p>
            <a:pPr marL="285750" indent="-285750">
              <a:buFont typeface="Arial" panose="020B0604020202020204" pitchFamily="34" charset="0"/>
              <a:buChar char="•"/>
            </a:pPr>
            <a:r>
              <a:rPr lang="en-US" sz="1800" b="1" dirty="0">
                <a:solidFill>
                  <a:schemeClr val="bg1">
                    <a:lumMod val="50000"/>
                  </a:schemeClr>
                </a:solidFill>
              </a:rPr>
              <a:t>Gen Z </a:t>
            </a:r>
            <a:r>
              <a:rPr lang="en-US" sz="1800" dirty="0">
                <a:solidFill>
                  <a:schemeClr val="bg1">
                    <a:lumMod val="50000"/>
                  </a:schemeClr>
                </a:solidFill>
              </a:rPr>
              <a:t>is different from Millennials – They are almost the </a:t>
            </a:r>
            <a:r>
              <a:rPr lang="en-US" sz="1800" i="1" dirty="0">
                <a:solidFill>
                  <a:schemeClr val="bg1">
                    <a:lumMod val="50000"/>
                  </a:schemeClr>
                </a:solidFill>
              </a:rPr>
              <a:t>OPPOSITE</a:t>
            </a:r>
            <a:r>
              <a:rPr lang="en-US" sz="1800" dirty="0">
                <a:solidFill>
                  <a:schemeClr val="bg1">
                    <a:lumMod val="50000"/>
                  </a:schemeClr>
                </a:solidFill>
              </a:rPr>
              <a:t> or extreme versions of Millennials.</a:t>
            </a:r>
          </a:p>
          <a:p>
            <a:pPr marL="285750" indent="-285750">
              <a:buFont typeface="Arial" panose="020B0604020202020204" pitchFamily="34" charset="0"/>
              <a:buChar char="•"/>
            </a:pPr>
            <a:r>
              <a:rPr lang="en-US" sz="1800" dirty="0">
                <a:solidFill>
                  <a:schemeClr val="bg1">
                    <a:lumMod val="50000"/>
                  </a:schemeClr>
                </a:solidFill>
              </a:rPr>
              <a:t>Marketers will need to adjust to </a:t>
            </a:r>
            <a:r>
              <a:rPr lang="en-US" sz="1800" b="1" dirty="0">
                <a:solidFill>
                  <a:schemeClr val="bg1">
                    <a:lumMod val="50000"/>
                  </a:schemeClr>
                </a:solidFill>
              </a:rPr>
              <a:t>Gen Z</a:t>
            </a:r>
            <a:endParaRPr lang="en-US" dirty="0">
              <a:solidFill>
                <a:schemeClr val="bg1">
                  <a:lumMod val="50000"/>
                </a:schemeClr>
              </a:solidFill>
            </a:endParaRPr>
          </a:p>
          <a:p>
            <a:pPr marL="285750" indent="-285750">
              <a:buFont typeface="Arial" panose="020B0604020202020204" pitchFamily="34" charset="0"/>
              <a:buChar char="•"/>
            </a:pPr>
            <a:r>
              <a:rPr lang="en-US" sz="1800" b="1" dirty="0">
                <a:solidFill>
                  <a:schemeClr val="bg1">
                    <a:lumMod val="50000"/>
                  </a:schemeClr>
                </a:solidFill>
              </a:rPr>
              <a:t>We are just beginning to understand Gen Z and their impact on the future</a:t>
            </a:r>
          </a:p>
          <a:p>
            <a:endParaRPr lang="en-US" sz="1800" b="1" i="1" dirty="0">
              <a:solidFill>
                <a:schemeClr val="bg1">
                  <a:lumMod val="50000"/>
                </a:schemeClr>
              </a:solidFill>
            </a:endParaRPr>
          </a:p>
          <a:p>
            <a:r>
              <a:rPr lang="en-US" sz="1800" b="1" i="1" dirty="0">
                <a:solidFill>
                  <a:schemeClr val="bg1">
                    <a:lumMod val="50000"/>
                  </a:schemeClr>
                </a:solidFill>
              </a:rPr>
              <a:t>	</a:t>
            </a:r>
            <a:r>
              <a:rPr lang="en-US" sz="2800" b="1" i="1" dirty="0">
                <a:solidFill>
                  <a:schemeClr val="bg1">
                    <a:lumMod val="50000"/>
                  </a:schemeClr>
                </a:solidFill>
              </a:rPr>
              <a:t>but here is what we know and foresee….</a:t>
            </a:r>
          </a:p>
          <a:p>
            <a:endParaRPr lang="en-US" dirty="0"/>
          </a:p>
        </p:txBody>
      </p:sp>
    </p:spTree>
    <p:extLst>
      <p:ext uri="{BB962C8B-B14F-4D97-AF65-F5344CB8AC3E}">
        <p14:creationId xmlns:p14="http://schemas.microsoft.com/office/powerpoint/2010/main" val="392762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Generation Z</a:t>
            </a:r>
          </a:p>
        </p:txBody>
      </p:sp>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sz="1600" dirty="0"/>
              <a:t>Born 2000-today</a:t>
            </a:r>
          </a:p>
          <a:p>
            <a:pPr marL="285750" indent="-285750">
              <a:buFont typeface="Arial" panose="020B0604020202020204" pitchFamily="34" charset="0"/>
              <a:buChar char="•"/>
            </a:pPr>
            <a:r>
              <a:rPr lang="en-US" sz="1600" dirty="0"/>
              <a:t>Post 9/11 reality: early loss of innocence</a:t>
            </a:r>
          </a:p>
          <a:p>
            <a:pPr marL="285750" indent="-285750">
              <a:buFont typeface="Arial" panose="020B0604020202020204" pitchFamily="34" charset="0"/>
              <a:buChar char="•"/>
            </a:pPr>
            <a:r>
              <a:rPr lang="en-US" sz="1600" dirty="0"/>
              <a:t>Most tech savvy generation; touchscreens</a:t>
            </a:r>
          </a:p>
          <a:p>
            <a:pPr marL="285750" indent="-285750">
              <a:buFont typeface="Arial" panose="020B0604020202020204" pitchFamily="34" charset="0"/>
              <a:buChar char="•"/>
            </a:pPr>
            <a:r>
              <a:rPr lang="en-US" sz="1600" dirty="0"/>
              <a:t>Prefers incognito and anonymous social networks (Whisper, Snapchat, and Secret as opposed to Facebook)</a:t>
            </a:r>
          </a:p>
          <a:p>
            <a:pPr marL="285750" indent="-285750">
              <a:buFont typeface="Arial" panose="020B0604020202020204" pitchFamily="34" charset="0"/>
              <a:buChar char="•"/>
            </a:pPr>
            <a:r>
              <a:rPr lang="en-US" sz="1600" dirty="0"/>
              <a:t>8-second attention spans </a:t>
            </a:r>
          </a:p>
          <a:p>
            <a:pPr marL="285750" indent="-285750">
              <a:buFont typeface="Arial" panose="020B0604020202020204" pitchFamily="34" charset="0"/>
              <a:buChar char="•"/>
            </a:pPr>
            <a:r>
              <a:rPr lang="en-US" sz="1600" dirty="0"/>
              <a:t>PSA - Phone Separation Anxiety</a:t>
            </a:r>
          </a:p>
          <a:p>
            <a:pPr marL="285750" indent="-285750">
              <a:buFont typeface="Arial" panose="020B0604020202020204" pitchFamily="34" charset="0"/>
              <a:buChar char="•"/>
            </a:pPr>
            <a:r>
              <a:rPr lang="en-US" sz="1600" dirty="0"/>
              <a:t>Politically liberal, social equality biggest concern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221" y="3158992"/>
            <a:ext cx="1645921" cy="1645921"/>
          </a:xfrm>
          <a:prstGeom prst="rect">
            <a:avLst/>
          </a:prstGeom>
        </p:spPr>
      </p:pic>
      <p:sp>
        <p:nvSpPr>
          <p:cNvPr id="7" name="TextBox 6"/>
          <p:cNvSpPr txBox="1"/>
          <p:nvPr/>
        </p:nvSpPr>
        <p:spPr>
          <a:xfrm>
            <a:off x="587193" y="5852474"/>
            <a:ext cx="8015760"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Information gathered 8/2016 from Gettinggenz.com “Getting to Know Generation Z”</a:t>
            </a:r>
          </a:p>
          <a:p>
            <a:r>
              <a:rPr lang="en-US" sz="1000" dirty="0">
                <a:solidFill>
                  <a:srgbClr val="FF0000"/>
                </a:solidFill>
                <a:latin typeface="Arial" panose="020B0604020202020204" pitchFamily="34" charset="0"/>
                <a:cs typeface="Arial" panose="020B0604020202020204" pitchFamily="34" charset="0"/>
                <a:hlinkClick r:id="rId4"/>
              </a:rPr>
              <a:t>http://growingleaders.com/blog/generation-z-differs-generation-y/</a:t>
            </a:r>
            <a:endParaRPr lang="en-US" sz="1000" dirty="0">
              <a:solidFill>
                <a:srgbClr val="FF0000"/>
              </a:solidFill>
              <a:latin typeface="Arial" panose="020B0604020202020204" pitchFamily="34" charset="0"/>
              <a:cs typeface="Arial" panose="020B0604020202020204" pitchFamily="34" charset="0"/>
            </a:endParaRPr>
          </a:p>
          <a:p>
            <a:endParaRPr lang="en-US"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34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Defining the Generations</a:t>
            </a:r>
          </a:p>
        </p:txBody>
      </p:sp>
    </p:spTree>
    <p:extLst>
      <p:ext uri="{BB962C8B-B14F-4D97-AF65-F5344CB8AC3E}">
        <p14:creationId xmlns:p14="http://schemas.microsoft.com/office/powerpoint/2010/main" val="428430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4" y="252248"/>
            <a:ext cx="8023406" cy="606272"/>
          </a:xfrm>
        </p:spPr>
        <p:txBody>
          <a:bodyPr/>
          <a:lstStyle/>
          <a:p>
            <a:r>
              <a:rPr lang="en-US" dirty="0"/>
              <a:t>There is a Population Tsunami Approaching </a:t>
            </a:r>
          </a:p>
        </p:txBody>
      </p:sp>
      <p:sp>
        <p:nvSpPr>
          <p:cNvPr id="3" name="Text Placeholder 2"/>
          <p:cNvSpPr>
            <a:spLocks noGrp="1"/>
          </p:cNvSpPr>
          <p:nvPr>
            <p:ph type="body" sz="quarter" idx="11"/>
          </p:nvPr>
        </p:nvSpPr>
        <p:spPr>
          <a:xfrm>
            <a:off x="587194" y="767256"/>
            <a:ext cx="8079286" cy="5969876"/>
          </a:xfrm>
        </p:spPr>
        <p:txBody>
          <a:bodyPr>
            <a:normAutofit fontScale="40000" lnSpcReduction="20000"/>
          </a:bodyPr>
          <a:lstStyle/>
          <a:p>
            <a:pPr algn="ctr"/>
            <a:endParaRPr lang="en-US" sz="4800" b="1" dirty="0">
              <a:ln w="22225">
                <a:solidFill>
                  <a:schemeClr val="accent2"/>
                </a:solidFill>
                <a:prstDash val="solid"/>
              </a:ln>
              <a:solidFill>
                <a:srgbClr val="7030A0"/>
              </a:solidFill>
            </a:endParaRPr>
          </a:p>
          <a:p>
            <a:pPr algn="ctr"/>
            <a:endParaRPr lang="en-US" sz="4800" b="1" dirty="0">
              <a:ln w="22225">
                <a:solidFill>
                  <a:schemeClr val="accent2"/>
                </a:solidFill>
                <a:prstDash val="solid"/>
              </a:ln>
              <a:solidFill>
                <a:srgbClr val="7030A0"/>
              </a:solidFill>
            </a:endParaRPr>
          </a:p>
          <a:p>
            <a:pPr algn="ctr"/>
            <a:endParaRPr lang="en-US" sz="4800" b="1" dirty="0">
              <a:ln w="22225">
                <a:solidFill>
                  <a:schemeClr val="accent2"/>
                </a:solidFill>
                <a:prstDash val="solid"/>
              </a:ln>
              <a:solidFill>
                <a:srgbClr val="7030A0"/>
              </a:solidFill>
            </a:endParaRPr>
          </a:p>
          <a:p>
            <a:pPr algn="ctr"/>
            <a:endParaRPr lang="en-US" sz="4800" b="1" dirty="0">
              <a:ln w="22225">
                <a:solidFill>
                  <a:schemeClr val="accent2"/>
                </a:solidFill>
                <a:prstDash val="solid"/>
              </a:ln>
              <a:solidFill>
                <a:srgbClr val="7030A0"/>
              </a:solidFill>
            </a:endParaRPr>
          </a:p>
          <a:p>
            <a:pPr algn="ctr"/>
            <a:endParaRPr lang="en-US" sz="4800" b="1" dirty="0">
              <a:ln w="22225">
                <a:solidFill>
                  <a:schemeClr val="accent2"/>
                </a:solidFill>
                <a:prstDash val="solid"/>
              </a:ln>
              <a:solidFill>
                <a:srgbClr val="7030A0"/>
              </a:solidFill>
            </a:endParaRPr>
          </a:p>
          <a:p>
            <a:pPr algn="ctr"/>
            <a:endParaRPr lang="en-US" sz="2500" b="1" dirty="0">
              <a:ln w="22225">
                <a:solidFill>
                  <a:schemeClr val="accent2"/>
                </a:solidFill>
                <a:prstDash val="solid"/>
              </a:ln>
              <a:solidFill>
                <a:srgbClr val="7030A0"/>
              </a:solidFill>
            </a:endParaRPr>
          </a:p>
          <a:p>
            <a:pPr algn="ctr"/>
            <a:r>
              <a:rPr lang="en-US" sz="6700" b="1" dirty="0">
                <a:ln w="22225">
                  <a:solidFill>
                    <a:schemeClr val="accent2"/>
                  </a:solidFill>
                  <a:prstDash val="solid"/>
                </a:ln>
                <a:solidFill>
                  <a:schemeClr val="bg1">
                    <a:lumMod val="50000"/>
                  </a:schemeClr>
                </a:solidFill>
              </a:rPr>
              <a:t>361,000</a:t>
            </a:r>
          </a:p>
          <a:p>
            <a:pPr algn="ctr"/>
            <a:r>
              <a:rPr lang="en-US" sz="3500" dirty="0">
                <a:solidFill>
                  <a:schemeClr val="bg1">
                    <a:lumMod val="50000"/>
                  </a:schemeClr>
                </a:solidFill>
              </a:rPr>
              <a:t>Approximate number of babies born in the world each day</a:t>
            </a:r>
          </a:p>
          <a:p>
            <a:pPr algn="ctr"/>
            <a:endParaRPr lang="en-US" sz="3500" dirty="0">
              <a:solidFill>
                <a:schemeClr val="bg1">
                  <a:lumMod val="50000"/>
                </a:schemeClr>
              </a:solidFill>
            </a:endParaRPr>
          </a:p>
          <a:p>
            <a:endParaRPr lang="en-US" sz="3500" dirty="0">
              <a:solidFill>
                <a:schemeClr val="bg1">
                  <a:lumMod val="50000"/>
                </a:schemeClr>
              </a:solidFill>
            </a:endParaRPr>
          </a:p>
          <a:p>
            <a:pPr algn="ctr"/>
            <a:r>
              <a:rPr lang="en-US" sz="3500" dirty="0">
                <a:solidFill>
                  <a:schemeClr val="bg1">
                    <a:lumMod val="50000"/>
                  </a:schemeClr>
                </a:solidFill>
              </a:rPr>
              <a:t>More than a quarter of America’s population belongs to </a:t>
            </a:r>
          </a:p>
          <a:p>
            <a:pPr algn="ctr"/>
            <a:r>
              <a:rPr lang="en-US" sz="5000" b="1" dirty="0">
                <a:ln w="22225">
                  <a:solidFill>
                    <a:schemeClr val="accent2"/>
                  </a:solidFill>
                  <a:prstDash val="solid"/>
                </a:ln>
                <a:solidFill>
                  <a:srgbClr val="7030A0"/>
                </a:solidFill>
              </a:rPr>
              <a:t>Gen Z,</a:t>
            </a:r>
          </a:p>
          <a:p>
            <a:pPr algn="ctr"/>
            <a:r>
              <a:rPr lang="en-US" sz="3500" dirty="0">
                <a:solidFill>
                  <a:schemeClr val="bg1">
                    <a:lumMod val="50000"/>
                  </a:schemeClr>
                </a:solidFill>
              </a:rPr>
              <a:t>and with each birth, the segment is growing</a:t>
            </a:r>
          </a:p>
          <a:p>
            <a:endParaRPr lang="en-US" sz="3500" dirty="0">
              <a:solidFill>
                <a:schemeClr val="bg1">
                  <a:lumMod val="50000"/>
                </a:schemeClr>
              </a:solidFill>
            </a:endParaRPr>
          </a:p>
          <a:p>
            <a:r>
              <a:rPr lang="en-US" sz="3500" dirty="0">
                <a:solidFill>
                  <a:schemeClr val="bg1">
                    <a:lumMod val="50000"/>
                  </a:schemeClr>
                </a:solidFill>
              </a:rPr>
              <a:t>Swing Generation (69+) = 10.5%</a:t>
            </a:r>
          </a:p>
          <a:p>
            <a:endParaRPr lang="en-US" sz="3500" dirty="0">
              <a:solidFill>
                <a:schemeClr val="bg1">
                  <a:lumMod val="50000"/>
                </a:schemeClr>
              </a:solidFill>
            </a:endParaRPr>
          </a:p>
          <a:p>
            <a:r>
              <a:rPr lang="en-US" sz="3500" dirty="0">
                <a:solidFill>
                  <a:schemeClr val="bg1">
                    <a:lumMod val="50000"/>
                  </a:schemeClr>
                </a:solidFill>
              </a:rPr>
              <a:t>Baby Boomers (50 – 68) = 23.6%                       GEN Z (&lt;19) = 25.9%</a:t>
            </a:r>
          </a:p>
          <a:p>
            <a:r>
              <a:rPr lang="en-US" sz="3500" dirty="0">
                <a:solidFill>
                  <a:schemeClr val="bg1">
                    <a:lumMod val="50000"/>
                  </a:schemeClr>
                </a:solidFill>
              </a:rPr>
              <a:t>                       </a:t>
            </a:r>
          </a:p>
          <a:p>
            <a:r>
              <a:rPr lang="en-US" sz="3500" dirty="0">
                <a:solidFill>
                  <a:schemeClr val="bg1">
                    <a:lumMod val="50000"/>
                  </a:schemeClr>
                </a:solidFill>
              </a:rPr>
              <a:t>Gen X (38 – 49) = 15.4%</a:t>
            </a:r>
          </a:p>
          <a:p>
            <a:endParaRPr lang="en-US" sz="3500" dirty="0">
              <a:solidFill>
                <a:schemeClr val="bg1">
                  <a:lumMod val="50000"/>
                </a:schemeClr>
              </a:solidFill>
            </a:endParaRPr>
          </a:p>
          <a:p>
            <a:r>
              <a:rPr lang="en-US" sz="3500" dirty="0">
                <a:solidFill>
                  <a:schemeClr val="bg1">
                    <a:lumMod val="50000"/>
                  </a:schemeClr>
                </a:solidFill>
              </a:rPr>
              <a:t>Millennials (20 – 37) = 24.5%</a:t>
            </a:r>
          </a:p>
          <a:p>
            <a:endParaRPr lang="en-US" sz="2500" dirty="0">
              <a:solidFill>
                <a:srgbClr val="7030A0"/>
              </a:solidFill>
            </a:endParaRPr>
          </a:p>
          <a:p>
            <a:endParaRPr lang="en-US" sz="2100" dirty="0">
              <a:solidFill>
                <a:schemeClr val="bg1">
                  <a:lumMod val="50000"/>
                </a:schemeClr>
              </a:solidFill>
            </a:endParaRPr>
          </a:p>
          <a:p>
            <a:endParaRPr lang="en-US" sz="2100" dirty="0">
              <a:solidFill>
                <a:schemeClr val="bg1">
                  <a:lumMod val="50000"/>
                </a:schemeClr>
              </a:solidFill>
            </a:endParaRPr>
          </a:p>
          <a:p>
            <a:r>
              <a:rPr lang="en-US" sz="2500" dirty="0">
                <a:solidFill>
                  <a:schemeClr val="bg1">
                    <a:lumMod val="50000"/>
                  </a:schemeClr>
                </a:solidFill>
              </a:rPr>
              <a:t>Source: Information gathered 8/2017.   U. S. Census Bureau, 2012 </a:t>
            </a:r>
          </a:p>
          <a:p>
            <a:endParaRPr lang="en-US" sz="1000" dirty="0"/>
          </a:p>
          <a:p>
            <a:pPr algn="ctr"/>
            <a:endParaRPr lang="en-US" sz="2800" dirty="0"/>
          </a:p>
        </p:txBody>
      </p:sp>
      <p:sp>
        <p:nvSpPr>
          <p:cNvPr id="6" name="TextBox 5"/>
          <p:cNvSpPr txBox="1"/>
          <p:nvPr/>
        </p:nvSpPr>
        <p:spPr>
          <a:xfrm>
            <a:off x="4937760" y="204724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762000" y="858521"/>
            <a:ext cx="7570342" cy="1558052"/>
          </a:xfrm>
          <a:prstGeom prst="rect">
            <a:avLst/>
          </a:prstGeom>
        </p:spPr>
      </p:pic>
    </p:spTree>
    <p:extLst>
      <p:ext uri="{BB962C8B-B14F-4D97-AF65-F5344CB8AC3E}">
        <p14:creationId xmlns:p14="http://schemas.microsoft.com/office/powerpoint/2010/main" val="310014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77" y="-273269"/>
            <a:ext cx="8384086" cy="1382110"/>
          </a:xfrm>
        </p:spPr>
        <p:txBody>
          <a:bodyPr/>
          <a:lstStyle/>
          <a:p>
            <a:r>
              <a:rPr lang="en-US" dirty="0"/>
              <a:t>They Use Social Media as a Research Tool </a:t>
            </a:r>
          </a:p>
        </p:txBody>
      </p:sp>
      <p:sp>
        <p:nvSpPr>
          <p:cNvPr id="3" name="Text Placeholder 2"/>
          <p:cNvSpPr>
            <a:spLocks noGrp="1"/>
          </p:cNvSpPr>
          <p:nvPr>
            <p:ph type="body" sz="quarter" idx="11"/>
          </p:nvPr>
        </p:nvSpPr>
        <p:spPr>
          <a:xfrm>
            <a:off x="587194" y="1429521"/>
            <a:ext cx="8495846" cy="5323375"/>
          </a:xfrm>
        </p:spPr>
        <p:txBody>
          <a:bodyPr/>
          <a:lstStyle/>
          <a:p>
            <a:pPr algn="ctr"/>
            <a:r>
              <a:rPr lang="en-US" sz="8000" b="1" dirty="0">
                <a:ln w="22225">
                  <a:solidFill>
                    <a:schemeClr val="accent2"/>
                  </a:solidFill>
                  <a:prstDash val="solid"/>
                </a:ln>
                <a:solidFill>
                  <a:schemeClr val="accent2">
                    <a:lumMod val="40000"/>
                    <a:lumOff val="60000"/>
                  </a:schemeClr>
                </a:solidFill>
              </a:rPr>
              <a:t>52% </a:t>
            </a:r>
          </a:p>
          <a:p>
            <a:pPr algn="ctr"/>
            <a:r>
              <a:rPr lang="en-US" sz="3600" dirty="0">
                <a:solidFill>
                  <a:srgbClr val="7030A0"/>
                </a:solidFill>
              </a:rPr>
              <a:t>of teens use YouTube </a:t>
            </a:r>
          </a:p>
          <a:p>
            <a:pPr algn="ctr"/>
            <a:r>
              <a:rPr lang="en-US" sz="3600" dirty="0">
                <a:solidFill>
                  <a:srgbClr val="7030A0"/>
                </a:solidFill>
              </a:rPr>
              <a:t>or other Social Media sites </a:t>
            </a:r>
          </a:p>
          <a:p>
            <a:pPr algn="ctr"/>
            <a:r>
              <a:rPr lang="en-US" sz="3600" dirty="0">
                <a:solidFill>
                  <a:srgbClr val="7030A0"/>
                </a:solidFill>
              </a:rPr>
              <a:t>for a typical research assignment in school </a:t>
            </a:r>
          </a:p>
          <a:p>
            <a:endParaRPr lang="en-US" sz="1000" dirty="0">
              <a:solidFill>
                <a:srgbClr val="7030A0"/>
              </a:solidFill>
            </a:endParaRPr>
          </a:p>
          <a:p>
            <a:endParaRPr lang="en-US" sz="1000" dirty="0">
              <a:solidFill>
                <a:srgbClr val="7030A0"/>
              </a:solidFill>
            </a:endParaRPr>
          </a:p>
          <a:p>
            <a:endParaRPr lang="en-US" sz="1000" dirty="0">
              <a:solidFill>
                <a:srgbClr val="7030A0"/>
              </a:solidFill>
            </a:endParaRPr>
          </a:p>
          <a:p>
            <a:endParaRPr lang="en-US" sz="1000" dirty="0">
              <a:solidFill>
                <a:schemeClr val="bg1">
                  <a:lumMod val="50000"/>
                </a:schemeClr>
              </a:solidFill>
            </a:endParaRPr>
          </a:p>
          <a:p>
            <a:endParaRPr lang="en-US" sz="1000" dirty="0">
              <a:solidFill>
                <a:schemeClr val="bg1">
                  <a:lumMod val="50000"/>
                </a:schemeClr>
              </a:solidFill>
            </a:endParaRPr>
          </a:p>
          <a:p>
            <a:r>
              <a:rPr lang="en-US" sz="1000" dirty="0">
                <a:solidFill>
                  <a:schemeClr val="bg1">
                    <a:lumMod val="50000"/>
                  </a:schemeClr>
                </a:solidFill>
              </a:rPr>
              <a:t>Source:  Information gathered 8/2017. Pew Research, “How Teens Do Research in the Digital World”,  2012</a:t>
            </a:r>
          </a:p>
        </p:txBody>
      </p:sp>
    </p:spTree>
    <p:extLst>
      <p:ext uri="{BB962C8B-B14F-4D97-AF65-F5344CB8AC3E}">
        <p14:creationId xmlns:p14="http://schemas.microsoft.com/office/powerpoint/2010/main" val="277695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4" y="220895"/>
            <a:ext cx="8262516" cy="572636"/>
          </a:xfrm>
        </p:spPr>
        <p:txBody>
          <a:bodyPr/>
          <a:lstStyle/>
          <a:p>
            <a:r>
              <a:rPr lang="en-US" sz="2400" dirty="0"/>
              <a:t>Gen Z = Shorter Attention Spans </a:t>
            </a:r>
          </a:p>
        </p:txBody>
      </p:sp>
      <p:sp>
        <p:nvSpPr>
          <p:cNvPr id="3" name="Text Placeholder 2"/>
          <p:cNvSpPr>
            <a:spLocks noGrp="1"/>
          </p:cNvSpPr>
          <p:nvPr>
            <p:ph type="body" sz="quarter" idx="11"/>
          </p:nvPr>
        </p:nvSpPr>
        <p:spPr>
          <a:xfrm>
            <a:off x="587194" y="903890"/>
            <a:ext cx="8372875" cy="5954110"/>
          </a:xfrm>
        </p:spPr>
        <p:txBody>
          <a:bodyPr>
            <a:normAutofit lnSpcReduction="10000"/>
          </a:bodyPr>
          <a:lstStyle/>
          <a:p>
            <a:pPr algn="ctr"/>
            <a:r>
              <a:rPr lang="en-US" dirty="0">
                <a:solidFill>
                  <a:srgbClr val="7030A0"/>
                </a:solidFill>
              </a:rPr>
              <a:t>	</a:t>
            </a:r>
            <a:r>
              <a:rPr lang="en-US" sz="3200" b="1" dirty="0">
                <a:ln w="22225">
                  <a:solidFill>
                    <a:schemeClr val="accent2"/>
                  </a:solidFill>
                  <a:prstDash val="solid"/>
                </a:ln>
                <a:solidFill>
                  <a:srgbClr val="7030A0"/>
                </a:solidFill>
              </a:rPr>
              <a:t>8 seconds</a:t>
            </a:r>
            <a:endParaRPr lang="en-US" dirty="0">
              <a:solidFill>
                <a:srgbClr val="7030A0"/>
              </a:solidFill>
            </a:endParaRPr>
          </a:p>
          <a:p>
            <a:pPr algn="ctr"/>
            <a:r>
              <a:rPr lang="en-US" sz="2000" dirty="0">
                <a:solidFill>
                  <a:schemeClr val="bg1">
                    <a:lumMod val="50000"/>
                  </a:schemeClr>
                </a:solidFill>
              </a:rPr>
              <a:t>is the average American attention span (down from 12 seconds in 2000) </a:t>
            </a:r>
          </a:p>
          <a:p>
            <a:pPr algn="ctr"/>
            <a:endParaRPr lang="en-US" dirty="0">
              <a:solidFill>
                <a:schemeClr val="bg1">
                  <a:lumMod val="50000"/>
                </a:schemeClr>
              </a:solidFill>
            </a:endParaRPr>
          </a:p>
          <a:p>
            <a:pPr algn="ctr"/>
            <a:r>
              <a:rPr lang="en-US" sz="3200" b="1" dirty="0">
                <a:ln w="22225">
                  <a:solidFill>
                    <a:schemeClr val="accent2"/>
                  </a:solidFill>
                  <a:prstDash val="solid"/>
                </a:ln>
                <a:solidFill>
                  <a:srgbClr val="7030A0"/>
                </a:solidFill>
              </a:rPr>
              <a:t>11%</a:t>
            </a:r>
          </a:p>
          <a:p>
            <a:pPr algn="ctr"/>
            <a:r>
              <a:rPr lang="en-US" sz="2000" dirty="0">
                <a:solidFill>
                  <a:schemeClr val="bg1">
                    <a:lumMod val="50000"/>
                  </a:schemeClr>
                </a:solidFill>
              </a:rPr>
              <a:t>of children age 14 – 17 years old </a:t>
            </a:r>
          </a:p>
          <a:p>
            <a:pPr algn="ctr"/>
            <a:r>
              <a:rPr lang="en-US" sz="2000" dirty="0">
                <a:solidFill>
                  <a:schemeClr val="bg1">
                    <a:lumMod val="50000"/>
                  </a:schemeClr>
                </a:solidFill>
              </a:rPr>
              <a:t>have been diagnosed with ADHD</a:t>
            </a:r>
          </a:p>
          <a:p>
            <a:pPr algn="ctr"/>
            <a:r>
              <a:rPr lang="en-US" sz="2000" dirty="0">
                <a:solidFill>
                  <a:schemeClr val="bg1">
                    <a:lumMod val="50000"/>
                  </a:schemeClr>
                </a:solidFill>
              </a:rPr>
              <a:t>(up from 7.8% in 2003)</a:t>
            </a:r>
          </a:p>
          <a:p>
            <a:endParaRPr lang="en-US" dirty="0">
              <a:solidFill>
                <a:schemeClr val="bg1">
                  <a:lumMod val="50000"/>
                </a:schemeClr>
              </a:solidFill>
            </a:endParaRPr>
          </a:p>
          <a:p>
            <a:r>
              <a:rPr lang="en-US" sz="2000" b="1" dirty="0">
                <a:solidFill>
                  <a:schemeClr val="bg1">
                    <a:lumMod val="50000"/>
                  </a:schemeClr>
                </a:solidFill>
              </a:rPr>
              <a:t>Gen Z </a:t>
            </a:r>
            <a:r>
              <a:rPr lang="en-US" sz="2000" dirty="0">
                <a:solidFill>
                  <a:schemeClr val="bg1">
                    <a:lumMod val="50000"/>
                  </a:schemeClr>
                </a:solidFill>
              </a:rPr>
              <a:t>are the ultimate consumers of snack media.  They communicate in </a:t>
            </a:r>
            <a:r>
              <a:rPr lang="en-US" sz="2000" b="1" dirty="0">
                <a:solidFill>
                  <a:schemeClr val="bg1">
                    <a:lumMod val="50000"/>
                  </a:schemeClr>
                </a:solidFill>
              </a:rPr>
              <a:t>bite sizes</a:t>
            </a:r>
            <a:r>
              <a:rPr lang="en-US" sz="2000" dirty="0">
                <a:solidFill>
                  <a:schemeClr val="bg1">
                    <a:lumMod val="50000"/>
                  </a:schemeClr>
                </a:solidFill>
              </a:rPr>
              <a:t>.  Research studies suggest that their brains have evolved to process more information at faster speeds, and are cognitively more nimble to handle bigger mental challenges. </a:t>
            </a:r>
          </a:p>
          <a:p>
            <a:endParaRPr lang="en-US" dirty="0">
              <a:solidFill>
                <a:srgbClr val="7030A0"/>
              </a:solidFill>
            </a:endParaRPr>
          </a:p>
          <a:p>
            <a:pPr algn="ctr"/>
            <a:r>
              <a:rPr lang="en-US" sz="2800" b="1" i="1" dirty="0">
                <a:solidFill>
                  <a:srgbClr val="7030A0"/>
                </a:solidFill>
              </a:rPr>
              <a:t> </a:t>
            </a:r>
            <a:r>
              <a:rPr lang="en-US" sz="2800" b="1" i="1" dirty="0">
                <a:solidFill>
                  <a:schemeClr val="bg1">
                    <a:lumMod val="50000"/>
                  </a:schemeClr>
                </a:solidFill>
              </a:rPr>
              <a:t>But, getting and keeping their attention is challenging. </a:t>
            </a:r>
          </a:p>
          <a:p>
            <a:endParaRPr lang="en-US" sz="1000" dirty="0"/>
          </a:p>
          <a:p>
            <a:r>
              <a:rPr lang="en-US" sz="1000" dirty="0">
                <a:solidFill>
                  <a:schemeClr val="bg1">
                    <a:lumMod val="50000"/>
                  </a:schemeClr>
                </a:solidFill>
              </a:rPr>
              <a:t>Source:  Information gathered 8/2017. National Center for Biotechnology Information, U. S. National Library of Medicine, The Associated Press. Gettinggenz.com “Getting to Know Generation Z”, http://growingleaders.com/blog/generation-z-differs-generation-y/</a:t>
            </a:r>
          </a:p>
          <a:p>
            <a:endParaRPr lang="en-US" sz="1000" dirty="0">
              <a:solidFill>
                <a:srgbClr val="002060"/>
              </a:solidFill>
            </a:endParaRPr>
          </a:p>
          <a:p>
            <a:endParaRPr lang="en-US" sz="1000" dirty="0"/>
          </a:p>
          <a:p>
            <a:pPr algn="ctr"/>
            <a:endParaRPr lang="en-US" sz="2800" b="1" i="1" dirty="0"/>
          </a:p>
        </p:txBody>
      </p:sp>
    </p:spTree>
    <p:extLst>
      <p:ext uri="{BB962C8B-B14F-4D97-AF65-F5344CB8AC3E}">
        <p14:creationId xmlns:p14="http://schemas.microsoft.com/office/powerpoint/2010/main" val="8615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4" y="427002"/>
            <a:ext cx="8162668" cy="699526"/>
          </a:xfrm>
        </p:spPr>
        <p:txBody>
          <a:bodyPr/>
          <a:lstStyle/>
          <a:p>
            <a:r>
              <a:rPr lang="en-US" dirty="0"/>
              <a:t>They Communicate with </a:t>
            </a:r>
            <a:r>
              <a:rPr lang="en-US" i="1" dirty="0"/>
              <a:t>Speed</a:t>
            </a:r>
          </a:p>
        </p:txBody>
      </p:sp>
      <p:sp>
        <p:nvSpPr>
          <p:cNvPr id="3" name="Text Placeholder 2"/>
          <p:cNvSpPr>
            <a:spLocks noGrp="1"/>
          </p:cNvSpPr>
          <p:nvPr>
            <p:ph type="body" sz="quarter" idx="11"/>
          </p:nvPr>
        </p:nvSpPr>
        <p:spPr>
          <a:xfrm>
            <a:off x="587194" y="1087120"/>
            <a:ext cx="8435937" cy="5384800"/>
          </a:xfrm>
        </p:spPr>
        <p:txBody>
          <a:bodyPr>
            <a:normAutofit/>
          </a:bodyPr>
          <a:lstStyle/>
          <a:p>
            <a:pPr algn="ctr"/>
            <a:endParaRPr lang="en-US" sz="3600" b="1" dirty="0">
              <a:ln w="22225">
                <a:solidFill>
                  <a:schemeClr val="accent2"/>
                </a:solidFill>
                <a:prstDash val="solid"/>
              </a:ln>
              <a:solidFill>
                <a:schemeClr val="accent2">
                  <a:lumMod val="40000"/>
                  <a:lumOff val="60000"/>
                </a:schemeClr>
              </a:solidFill>
            </a:endParaRPr>
          </a:p>
          <a:p>
            <a:pPr algn="ctr"/>
            <a:r>
              <a:rPr lang="en-US" sz="3600" b="1" dirty="0">
                <a:ln w="22225">
                  <a:solidFill>
                    <a:schemeClr val="accent2"/>
                  </a:solidFill>
                  <a:prstDash val="solid"/>
                </a:ln>
                <a:solidFill>
                  <a:srgbClr val="002060"/>
                </a:solidFill>
              </a:rPr>
              <a:t>68% </a:t>
            </a:r>
          </a:p>
          <a:p>
            <a:pPr algn="ctr"/>
            <a:r>
              <a:rPr lang="en-US" dirty="0">
                <a:solidFill>
                  <a:schemeClr val="bg1">
                    <a:lumMod val="50000"/>
                  </a:schemeClr>
                </a:solidFill>
              </a:rPr>
              <a:t>of teachers think that digital tools make students more likely to take shortcuts and not put effort into their writing. </a:t>
            </a:r>
          </a:p>
          <a:p>
            <a:endParaRPr lang="en-US" dirty="0">
              <a:solidFill>
                <a:srgbClr val="002060"/>
              </a:solidFill>
            </a:endParaRPr>
          </a:p>
          <a:p>
            <a:pPr algn="ctr"/>
            <a:r>
              <a:rPr lang="en-US" sz="3600" b="1" dirty="0">
                <a:ln w="22225">
                  <a:solidFill>
                    <a:schemeClr val="accent2"/>
                  </a:solidFill>
                  <a:prstDash val="solid"/>
                </a:ln>
                <a:solidFill>
                  <a:srgbClr val="002060"/>
                </a:solidFill>
              </a:rPr>
              <a:t>46% </a:t>
            </a:r>
          </a:p>
          <a:p>
            <a:pPr algn="ctr"/>
            <a:r>
              <a:rPr lang="en-US" dirty="0">
                <a:solidFill>
                  <a:schemeClr val="bg1">
                    <a:lumMod val="50000"/>
                  </a:schemeClr>
                </a:solidFill>
              </a:rPr>
              <a:t>of teachers say digital tools make students more likely to “write too fast and be careless.”</a:t>
            </a:r>
          </a:p>
          <a:p>
            <a:endParaRPr lang="en-US" dirty="0">
              <a:solidFill>
                <a:schemeClr val="bg1">
                  <a:lumMod val="50000"/>
                </a:schemeClr>
              </a:solidFill>
            </a:endParaRPr>
          </a:p>
          <a:p>
            <a:endParaRPr lang="en-US" dirty="0">
              <a:solidFill>
                <a:schemeClr val="bg1">
                  <a:lumMod val="50000"/>
                </a:schemeClr>
              </a:solidFill>
            </a:endParaRPr>
          </a:p>
          <a:p>
            <a:r>
              <a:rPr lang="en-US" b="1" dirty="0">
                <a:solidFill>
                  <a:schemeClr val="bg1">
                    <a:lumMod val="50000"/>
                  </a:schemeClr>
                </a:solidFill>
              </a:rPr>
              <a:t>Gen Z </a:t>
            </a:r>
            <a:r>
              <a:rPr lang="en-US" dirty="0">
                <a:solidFill>
                  <a:schemeClr val="bg1">
                    <a:lumMod val="50000"/>
                  </a:schemeClr>
                </a:solidFill>
              </a:rPr>
              <a:t>are agile communicators:  speed of communication and witty responses garners cultural currency.  They’re accustomed to rapid-fire banter and commentary.  As a result, Gen Z are not precise communicators and leave a lot of room for interpretation.  </a:t>
            </a:r>
          </a:p>
          <a:p>
            <a:endParaRPr lang="en-US" dirty="0"/>
          </a:p>
          <a:p>
            <a:endParaRPr lang="en-US" dirty="0"/>
          </a:p>
          <a:p>
            <a:endParaRPr lang="en-US" dirty="0">
              <a:solidFill>
                <a:schemeClr val="bg1">
                  <a:lumMod val="50000"/>
                </a:schemeClr>
              </a:solidFill>
            </a:endParaRPr>
          </a:p>
          <a:p>
            <a:r>
              <a:rPr lang="en-US" sz="1000" dirty="0">
                <a:solidFill>
                  <a:schemeClr val="bg1">
                    <a:lumMod val="50000"/>
                  </a:schemeClr>
                </a:solidFill>
              </a:rPr>
              <a:t>Source: Information gathered 8/2107.  Pew Research, 2012</a:t>
            </a:r>
          </a:p>
        </p:txBody>
      </p:sp>
    </p:spTree>
    <p:extLst>
      <p:ext uri="{BB962C8B-B14F-4D97-AF65-F5344CB8AC3E}">
        <p14:creationId xmlns:p14="http://schemas.microsoft.com/office/powerpoint/2010/main" val="272304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967" y="1357143"/>
            <a:ext cx="8415365" cy="2731382"/>
          </a:xfrm>
        </p:spPr>
        <p:txBody>
          <a:bodyPr/>
          <a:lstStyle/>
          <a:p>
            <a:r>
              <a:rPr lang="en-US" sz="4800" dirty="0"/>
              <a:t>How to Reach Gen Z</a:t>
            </a:r>
            <a:br>
              <a:rPr lang="en-US" sz="4800" dirty="0"/>
            </a:br>
            <a:r>
              <a:rPr lang="en-US" sz="4800" dirty="0"/>
              <a:t>on your College Campus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l="21301"/>
          <a:stretch/>
        </p:blipFill>
        <p:spPr>
          <a:xfrm>
            <a:off x="3678621" y="3741683"/>
            <a:ext cx="5228896" cy="2874579"/>
          </a:xfrm>
          <a:prstGeom prst="rect">
            <a:avLst/>
          </a:prstGeom>
        </p:spPr>
      </p:pic>
    </p:spTree>
    <p:extLst>
      <p:ext uri="{BB962C8B-B14F-4D97-AF65-F5344CB8AC3E}">
        <p14:creationId xmlns:p14="http://schemas.microsoft.com/office/powerpoint/2010/main" val="63390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3" y="427002"/>
            <a:ext cx="8387473" cy="539156"/>
          </a:xfrm>
        </p:spPr>
        <p:txBody>
          <a:bodyPr/>
          <a:lstStyle/>
          <a:p>
            <a:r>
              <a:rPr lang="en-US" dirty="0"/>
              <a:t>How to Engage Generation Z</a:t>
            </a:r>
          </a:p>
        </p:txBody>
      </p:sp>
      <p:sp>
        <p:nvSpPr>
          <p:cNvPr id="3" name="Text Placeholder 2"/>
          <p:cNvSpPr>
            <a:spLocks noGrp="1"/>
          </p:cNvSpPr>
          <p:nvPr>
            <p:ph type="body" sz="quarter" idx="11"/>
          </p:nvPr>
        </p:nvSpPr>
        <p:spPr>
          <a:xfrm>
            <a:off x="465246" y="1029536"/>
            <a:ext cx="8631366" cy="5828464"/>
          </a:xfrm>
        </p:spPr>
        <p:txBody>
          <a:bodyPr/>
          <a:lstStyle/>
          <a:p>
            <a:pPr marL="285750" indent="-285750">
              <a:buFont typeface="Wingdings" panose="05000000000000000000" pitchFamily="2" charset="2"/>
              <a:buChar char="q"/>
            </a:pPr>
            <a:r>
              <a:rPr lang="en-US" sz="1600" dirty="0">
                <a:solidFill>
                  <a:srgbClr val="002060"/>
                </a:solidFill>
              </a:rPr>
              <a:t>Listen to them.  They want to be heard!</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They need rewards that are changed frequently to meet changing expectations and demands</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Generation Z students use technology to solve problems</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Generation Z students connect with movies such as “The Hunger Games” where kids are expendable and not central to the world around them</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Generation Z students say they would like to attend college for the social connections and network</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Generation Z students are already connecting with people around the world with the use of technology</a:t>
            </a:r>
          </a:p>
          <a:p>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Generation Z students want to shape their own journey with you as their guide</a:t>
            </a:r>
          </a:p>
          <a:p>
            <a:pPr marL="285750" indent="-285750">
              <a:buFont typeface="Wingdings" panose="05000000000000000000" pitchFamily="2" charset="2"/>
              <a:buChar char="q"/>
            </a:pPr>
            <a:endParaRPr lang="en-US" sz="1600" dirty="0">
              <a:solidFill>
                <a:schemeClr val="bg1">
                  <a:lumMod val="50000"/>
                </a:schemeClr>
              </a:solidFill>
            </a:endParaRPr>
          </a:p>
          <a:p>
            <a:r>
              <a:rPr lang="en-US" sz="1100" dirty="0">
                <a:solidFill>
                  <a:schemeClr val="bg1">
                    <a:lumMod val="50000"/>
                  </a:schemeClr>
                </a:solidFill>
              </a:rPr>
              <a:t>Information gathered 8/2017: https://sites.google.com/a/uis.edu/colrs_cook/home/engaging-generation-z-students</a:t>
            </a:r>
          </a:p>
          <a:p>
            <a:pPr marL="285750" indent="-285750">
              <a:buFont typeface="Wingdings" panose="05000000000000000000" pitchFamily="2" charset="2"/>
              <a:buChar char="q"/>
            </a:pPr>
            <a:endParaRPr lang="en-US" sz="1600" dirty="0"/>
          </a:p>
        </p:txBody>
      </p:sp>
    </p:spTree>
    <p:extLst>
      <p:ext uri="{BB962C8B-B14F-4D97-AF65-F5344CB8AC3E}">
        <p14:creationId xmlns:p14="http://schemas.microsoft.com/office/powerpoint/2010/main" val="72749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a:t>Success with Generation Z on Campus</a:t>
            </a:r>
          </a:p>
        </p:txBody>
      </p:sp>
      <p:sp>
        <p:nvSpPr>
          <p:cNvPr id="6" name="Text Placeholder 5"/>
          <p:cNvSpPr>
            <a:spLocks noGrp="1"/>
          </p:cNvSpPr>
          <p:nvPr>
            <p:ph type="body" sz="quarter" idx="11"/>
          </p:nvPr>
        </p:nvSpPr>
        <p:spPr>
          <a:xfrm>
            <a:off x="587193" y="1227944"/>
            <a:ext cx="8294339" cy="5491556"/>
          </a:xfrm>
        </p:spPr>
        <p:txBody>
          <a:bodyPr/>
          <a:lstStyle/>
          <a:p>
            <a:endParaRPr lang="en-US" sz="2000" dirty="0">
              <a:solidFill>
                <a:srgbClr val="002060"/>
              </a:solidFill>
            </a:endParaRPr>
          </a:p>
          <a:p>
            <a:pPr marL="285750" indent="-285750">
              <a:buFont typeface="Wingdings" panose="05000000000000000000" pitchFamily="2" charset="2"/>
              <a:buChar char="q"/>
            </a:pPr>
            <a:r>
              <a:rPr lang="en-US" sz="2000" dirty="0">
                <a:solidFill>
                  <a:srgbClr val="002060"/>
                </a:solidFill>
              </a:rPr>
              <a:t>Gen Z </a:t>
            </a:r>
            <a:r>
              <a:rPr lang="en-US" sz="2000" u="sng" dirty="0">
                <a:solidFill>
                  <a:srgbClr val="002060"/>
                </a:solidFill>
              </a:rPr>
              <a:t>is not</a:t>
            </a:r>
            <a:r>
              <a:rPr lang="en-US" sz="2000" dirty="0">
                <a:solidFill>
                  <a:srgbClr val="002060"/>
                </a:solidFill>
              </a:rPr>
              <a:t> into “Helicopter Parenting” as much as Millennials were.   But schools should still strive to gain parental support.  Families are still involved with decisions about higher education.</a:t>
            </a:r>
          </a:p>
          <a:p>
            <a:pPr marL="285750" indent="-285750">
              <a:buFont typeface="Wingdings" panose="05000000000000000000" pitchFamily="2" charset="2"/>
              <a:buChar char="q"/>
            </a:pPr>
            <a:endParaRPr lang="en-US" sz="2000" dirty="0">
              <a:solidFill>
                <a:srgbClr val="002060"/>
              </a:solidFill>
            </a:endParaRPr>
          </a:p>
          <a:p>
            <a:pPr marL="285750" indent="-285750">
              <a:buFont typeface="Wingdings" panose="05000000000000000000" pitchFamily="2" charset="2"/>
              <a:buChar char="q"/>
            </a:pPr>
            <a:r>
              <a:rPr lang="en-US" sz="2000" dirty="0">
                <a:solidFill>
                  <a:srgbClr val="002060"/>
                </a:solidFill>
              </a:rPr>
              <a:t>Increasingly decisions are being made around what peers are doing. They turn to peers more than higher ed experts. </a:t>
            </a:r>
          </a:p>
          <a:p>
            <a:endParaRPr lang="en-US" sz="2000" dirty="0">
              <a:solidFill>
                <a:srgbClr val="002060"/>
              </a:solidFill>
            </a:endParaRPr>
          </a:p>
          <a:p>
            <a:pPr marL="285750" indent="-285750">
              <a:buFont typeface="Wingdings" panose="05000000000000000000" pitchFamily="2" charset="2"/>
              <a:buChar char="q"/>
            </a:pPr>
            <a:r>
              <a:rPr lang="en-US" sz="2000" dirty="0">
                <a:solidFill>
                  <a:srgbClr val="002060"/>
                </a:solidFill>
              </a:rPr>
              <a:t>Outcomes matter more than traditions and cost to Gen Z.  Appeal to them on what the outcome of their education could offer them. </a:t>
            </a:r>
          </a:p>
          <a:p>
            <a:pPr marL="285750" indent="-285750">
              <a:buFont typeface="Wingdings" panose="05000000000000000000" pitchFamily="2" charset="2"/>
              <a:buChar char="q"/>
            </a:pPr>
            <a:endParaRPr lang="en-US" sz="2000" dirty="0">
              <a:solidFill>
                <a:srgbClr val="002060"/>
              </a:solidFill>
            </a:endParaRPr>
          </a:p>
          <a:p>
            <a:pPr marL="285750" indent="-285750">
              <a:buFont typeface="Wingdings" panose="05000000000000000000" pitchFamily="2" charset="2"/>
              <a:buChar char="q"/>
            </a:pPr>
            <a:r>
              <a:rPr lang="en-US" sz="2000" dirty="0">
                <a:solidFill>
                  <a:srgbClr val="002060"/>
                </a:solidFill>
              </a:rPr>
              <a:t>Materials should be colorful and filled with images – not text.</a:t>
            </a:r>
          </a:p>
          <a:p>
            <a:endParaRPr lang="en-US" sz="2000" dirty="0"/>
          </a:p>
          <a:p>
            <a:endParaRPr lang="en-US" sz="2000" dirty="0"/>
          </a:p>
          <a:p>
            <a:endParaRPr lang="en-US" sz="2000" dirty="0"/>
          </a:p>
          <a:p>
            <a:endParaRPr lang="en-US" dirty="0"/>
          </a:p>
        </p:txBody>
      </p:sp>
      <p:sp>
        <p:nvSpPr>
          <p:cNvPr id="8" name="TextBox 7"/>
          <p:cNvSpPr txBox="1"/>
          <p:nvPr/>
        </p:nvSpPr>
        <p:spPr>
          <a:xfrm>
            <a:off x="715974" y="6641068"/>
            <a:ext cx="822082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753837" y="6525652"/>
            <a:ext cx="822082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682324" y="5735140"/>
            <a:ext cx="819721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Calibri"/>
                <a:ea typeface="+mn-ea"/>
                <a:cs typeface="+mn-cs"/>
              </a:rPr>
              <a:t>Source: Information gathered 8/2017. http://www.eduventures.com/2014/09/recruiting-gen-z/</a:t>
            </a:r>
          </a:p>
        </p:txBody>
      </p:sp>
      <p:sp>
        <p:nvSpPr>
          <p:cNvPr id="11" name="TextBox 10"/>
          <p:cNvSpPr txBox="1"/>
          <p:nvPr/>
        </p:nvSpPr>
        <p:spPr>
          <a:xfrm>
            <a:off x="715974" y="6641068"/>
            <a:ext cx="822082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563574" y="6488668"/>
            <a:ext cx="822082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89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Efforts of One State University in the Northeast to Reach the Traditional Gen Z Population from a Marketing/Admission Perspective</a:t>
            </a:r>
          </a:p>
        </p:txBody>
      </p:sp>
      <p:sp>
        <p:nvSpPr>
          <p:cNvPr id="3" name="Text Placeholder 2"/>
          <p:cNvSpPr>
            <a:spLocks noGrp="1"/>
          </p:cNvSpPr>
          <p:nvPr>
            <p:ph type="body" sz="quarter" idx="11"/>
          </p:nvPr>
        </p:nvSpPr>
        <p:spPr>
          <a:xfrm>
            <a:off x="587193" y="1227944"/>
            <a:ext cx="8294339" cy="5551997"/>
          </a:xfrm>
        </p:spPr>
        <p:txBody>
          <a:bodyPr/>
          <a:lstStyle/>
          <a:p>
            <a:r>
              <a:rPr lang="en-US" u="sng" dirty="0">
                <a:solidFill>
                  <a:schemeClr val="bg1">
                    <a:lumMod val="50000"/>
                  </a:schemeClr>
                </a:solidFill>
              </a:rPr>
              <a:t>Website Re-vamp:  </a:t>
            </a:r>
          </a:p>
          <a:p>
            <a:pPr marL="285750" indent="-285750">
              <a:buFont typeface="Arial" panose="020B0604020202020204" pitchFamily="34" charset="0"/>
              <a:buChar char="•"/>
            </a:pPr>
            <a:r>
              <a:rPr lang="en-US" dirty="0">
                <a:solidFill>
                  <a:schemeClr val="bg1">
                    <a:lumMod val="50000"/>
                  </a:schemeClr>
                </a:solidFill>
              </a:rPr>
              <a:t>	Images, pictures made even bigger for this generation</a:t>
            </a:r>
          </a:p>
          <a:p>
            <a:pPr marL="461963" indent="-461963">
              <a:buFont typeface="Arial" panose="020B0604020202020204" pitchFamily="34" charset="0"/>
              <a:buChar char="•"/>
            </a:pPr>
            <a:r>
              <a:rPr lang="en-US" dirty="0">
                <a:solidFill>
                  <a:schemeClr val="bg1">
                    <a:lumMod val="50000"/>
                  </a:schemeClr>
                </a:solidFill>
              </a:rPr>
              <a:t>Made text even shorter.  Use of more Infographics.   Used more statistics; numbers      (appeals to Gen Z as they consider information “more real”)</a:t>
            </a:r>
          </a:p>
          <a:p>
            <a:pPr marL="285750" indent="-285750">
              <a:buFont typeface="Arial" panose="020B0604020202020204" pitchFamily="34" charset="0"/>
              <a:buChar char="•"/>
            </a:pPr>
            <a:r>
              <a:rPr lang="en-US" dirty="0">
                <a:solidFill>
                  <a:schemeClr val="bg1">
                    <a:lumMod val="50000"/>
                  </a:schemeClr>
                </a:solidFill>
              </a:rPr>
              <a:t>	Made information more career focused.  Included career stats of major.   Highlighted       	Career Services office.  Provided URL link, etc. on the front page of website</a:t>
            </a:r>
          </a:p>
          <a:p>
            <a:r>
              <a:rPr lang="en-US" u="sng" dirty="0">
                <a:solidFill>
                  <a:schemeClr val="bg1">
                    <a:lumMod val="50000"/>
                  </a:schemeClr>
                </a:solidFill>
              </a:rPr>
              <a:t>Print:</a:t>
            </a:r>
          </a:p>
          <a:p>
            <a:r>
              <a:rPr lang="en-US" dirty="0">
                <a:solidFill>
                  <a:schemeClr val="bg1">
                    <a:lumMod val="50000"/>
                  </a:schemeClr>
                </a:solidFill>
              </a:rPr>
              <a:t>Continued to provide colorful brochures.  Created short infographic pieces for mailings.  Remember consumer of paper is generally the parents; other family members who prefer “snail mail”, something tangible</a:t>
            </a:r>
          </a:p>
          <a:p>
            <a:endParaRPr lang="en-US" dirty="0">
              <a:solidFill>
                <a:schemeClr val="bg1">
                  <a:lumMod val="50000"/>
                </a:schemeClr>
              </a:solidFill>
            </a:endParaRPr>
          </a:p>
          <a:p>
            <a:r>
              <a:rPr lang="en-US" u="sng" dirty="0">
                <a:solidFill>
                  <a:schemeClr val="bg1">
                    <a:lumMod val="50000"/>
                  </a:schemeClr>
                </a:solidFill>
              </a:rPr>
              <a:t>Video:  </a:t>
            </a:r>
          </a:p>
          <a:p>
            <a:r>
              <a:rPr lang="en-US" dirty="0">
                <a:solidFill>
                  <a:schemeClr val="bg1">
                    <a:lumMod val="50000"/>
                  </a:schemeClr>
                </a:solidFill>
              </a:rPr>
              <a:t>University spent much of their resources and time on this for this generation.  Video being created to look like a documentary film to capture the vision of the Generation Z individual.</a:t>
            </a:r>
          </a:p>
          <a:p>
            <a:r>
              <a:rPr lang="en-US" dirty="0">
                <a:solidFill>
                  <a:schemeClr val="bg1">
                    <a:lumMod val="50000"/>
                  </a:schemeClr>
                </a:solidFill>
              </a:rPr>
              <a:t>Focus of video was on the Top 5 Characteristics of what defines a Gen Z today:</a:t>
            </a:r>
          </a:p>
          <a:p>
            <a:pPr marL="1085850" lvl="1" indent="-342900">
              <a:buFont typeface="+mj-lt"/>
              <a:buAutoNum type="arabicPeriod"/>
            </a:pPr>
            <a:r>
              <a:rPr lang="en-US" sz="1600" dirty="0">
                <a:solidFill>
                  <a:schemeClr val="bg1">
                    <a:lumMod val="50000"/>
                  </a:schemeClr>
                </a:solidFill>
              </a:rPr>
              <a:t>Pragmatic</a:t>
            </a:r>
          </a:p>
          <a:p>
            <a:pPr marL="1085850" lvl="1" indent="-342900">
              <a:buFont typeface="+mj-lt"/>
              <a:buAutoNum type="arabicPeriod"/>
            </a:pPr>
            <a:r>
              <a:rPr lang="en-US" sz="1600" dirty="0">
                <a:solidFill>
                  <a:schemeClr val="bg1">
                    <a:lumMod val="50000"/>
                  </a:schemeClr>
                </a:solidFill>
              </a:rPr>
              <a:t>Globally Minded</a:t>
            </a:r>
          </a:p>
          <a:p>
            <a:pPr marL="1085850" lvl="1" indent="-342900">
              <a:buFont typeface="+mj-lt"/>
              <a:buAutoNum type="arabicPeriod"/>
            </a:pPr>
            <a:r>
              <a:rPr lang="en-US" sz="1600" dirty="0">
                <a:solidFill>
                  <a:schemeClr val="bg1">
                    <a:lumMod val="50000"/>
                  </a:schemeClr>
                </a:solidFill>
              </a:rPr>
              <a:t>Customizable</a:t>
            </a:r>
          </a:p>
          <a:p>
            <a:pPr marL="1085850" lvl="1" indent="-342900">
              <a:buFont typeface="+mj-lt"/>
              <a:buAutoNum type="arabicPeriod"/>
            </a:pPr>
            <a:r>
              <a:rPr lang="en-US" sz="1600" dirty="0">
                <a:solidFill>
                  <a:schemeClr val="bg1">
                    <a:lumMod val="50000"/>
                  </a:schemeClr>
                </a:solidFill>
              </a:rPr>
              <a:t>Social Media Natives</a:t>
            </a:r>
          </a:p>
          <a:p>
            <a:pPr marL="1085850" lvl="1" indent="-342900">
              <a:buFont typeface="+mj-lt"/>
              <a:buAutoNum type="arabicPeriod"/>
            </a:pPr>
            <a:r>
              <a:rPr lang="en-US" sz="1600" dirty="0">
                <a:solidFill>
                  <a:schemeClr val="bg1">
                    <a:lumMod val="50000"/>
                  </a:schemeClr>
                </a:solidFill>
              </a:rPr>
              <a:t>Digital	</a:t>
            </a:r>
          </a:p>
          <a:p>
            <a:endParaRPr lang="en-US" dirty="0"/>
          </a:p>
          <a:p>
            <a:r>
              <a:rPr lang="en-US" dirty="0"/>
              <a:t>							</a:t>
            </a:r>
          </a:p>
        </p:txBody>
      </p:sp>
    </p:spTree>
    <p:extLst>
      <p:ext uri="{BB962C8B-B14F-4D97-AF65-F5344CB8AC3E}">
        <p14:creationId xmlns:p14="http://schemas.microsoft.com/office/powerpoint/2010/main" val="228871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3" y="100361"/>
            <a:ext cx="8387473" cy="1127583"/>
          </a:xfrm>
        </p:spPr>
        <p:txBody>
          <a:bodyPr/>
          <a:lstStyle/>
          <a:p>
            <a:pPr lvl="0"/>
            <a:r>
              <a:rPr lang="en-US" sz="2000" dirty="0"/>
              <a:t>Efforts of One State University in the Northeast to Reach the Traditional Gen Z from a Marketing/Admission Perspective</a:t>
            </a:r>
          </a:p>
          <a:p>
            <a:r>
              <a:rPr lang="en-US" sz="1100" dirty="0"/>
              <a:t>(cont.)</a:t>
            </a:r>
          </a:p>
        </p:txBody>
      </p:sp>
      <p:sp>
        <p:nvSpPr>
          <p:cNvPr id="3" name="Text Placeholder 2"/>
          <p:cNvSpPr>
            <a:spLocks noGrp="1"/>
          </p:cNvSpPr>
          <p:nvPr>
            <p:ph type="body" sz="quarter" idx="11"/>
          </p:nvPr>
        </p:nvSpPr>
        <p:spPr>
          <a:xfrm>
            <a:off x="587193" y="1187668"/>
            <a:ext cx="8294339" cy="5348599"/>
          </a:xfrm>
        </p:spPr>
        <p:txBody>
          <a:bodyPr/>
          <a:lstStyle/>
          <a:p>
            <a:r>
              <a:rPr lang="en-US" u="sng" dirty="0">
                <a:solidFill>
                  <a:schemeClr val="bg1">
                    <a:lumMod val="50000"/>
                  </a:schemeClr>
                </a:solidFill>
              </a:rPr>
              <a:t>Pragmatic:  </a:t>
            </a:r>
            <a:r>
              <a:rPr lang="en-US" dirty="0">
                <a:solidFill>
                  <a:schemeClr val="bg1">
                    <a:lumMod val="50000"/>
                  </a:schemeClr>
                </a:solidFill>
              </a:rPr>
              <a:t>Gen Z’s grew up during 9/11; Recession; Need to highlight affordability; Careers; ROI</a:t>
            </a:r>
          </a:p>
          <a:p>
            <a:endParaRPr lang="en-US" dirty="0">
              <a:solidFill>
                <a:schemeClr val="bg1">
                  <a:lumMod val="50000"/>
                </a:schemeClr>
              </a:solidFill>
            </a:endParaRPr>
          </a:p>
          <a:p>
            <a:r>
              <a:rPr lang="en-US" u="sng" dirty="0">
                <a:solidFill>
                  <a:schemeClr val="bg1">
                    <a:lumMod val="50000"/>
                  </a:schemeClr>
                </a:solidFill>
              </a:rPr>
              <a:t>Globally Minded:  </a:t>
            </a:r>
            <a:r>
              <a:rPr lang="en-US" dirty="0">
                <a:solidFill>
                  <a:schemeClr val="bg1">
                    <a:lumMod val="50000"/>
                  </a:schemeClr>
                </a:solidFill>
              </a:rPr>
              <a:t>Gen Z’ers want to contribute and have a positive impact on Society as a whole.  They are interested in doing a day of service - giving back to the community.  School will highlight their alternative Spring break; Do a documentary/focus on some international students</a:t>
            </a:r>
          </a:p>
          <a:p>
            <a:endParaRPr lang="en-US" dirty="0">
              <a:solidFill>
                <a:schemeClr val="bg1">
                  <a:lumMod val="50000"/>
                </a:schemeClr>
              </a:solidFill>
            </a:endParaRPr>
          </a:p>
          <a:p>
            <a:r>
              <a:rPr lang="en-US" u="sng" dirty="0">
                <a:solidFill>
                  <a:schemeClr val="bg1">
                    <a:lumMod val="50000"/>
                  </a:schemeClr>
                </a:solidFill>
              </a:rPr>
              <a:t>Notion that things are “Customizable</a:t>
            </a:r>
            <a:r>
              <a:rPr lang="en-US" dirty="0">
                <a:solidFill>
                  <a:schemeClr val="bg1">
                    <a:lumMod val="50000"/>
                  </a:schemeClr>
                </a:solidFill>
              </a:rPr>
              <a:t>:”  There are choices within the framework:</a:t>
            </a:r>
          </a:p>
          <a:p>
            <a:pPr marL="285750" indent="-285750">
              <a:buFont typeface="Arial" panose="020B0604020202020204" pitchFamily="34" charset="0"/>
              <a:buChar char="•"/>
            </a:pPr>
            <a:r>
              <a:rPr lang="en-US" dirty="0">
                <a:solidFill>
                  <a:schemeClr val="bg1">
                    <a:lumMod val="50000"/>
                  </a:schemeClr>
                </a:solidFill>
              </a:rPr>
              <a:t>Meal-Plans are flexible</a:t>
            </a:r>
          </a:p>
          <a:p>
            <a:pPr marL="285750" indent="-285750">
              <a:buFont typeface="Arial" panose="020B0604020202020204" pitchFamily="34" charset="0"/>
              <a:buChar char="•"/>
            </a:pPr>
            <a:r>
              <a:rPr lang="en-US" dirty="0">
                <a:solidFill>
                  <a:schemeClr val="bg1">
                    <a:lumMod val="50000"/>
                  </a:schemeClr>
                </a:solidFill>
              </a:rPr>
              <a:t>Majors are “customizable”</a:t>
            </a:r>
          </a:p>
          <a:p>
            <a:pPr marL="285750" indent="-285750">
              <a:buFont typeface="Arial" panose="020B0604020202020204" pitchFamily="34" charset="0"/>
              <a:buChar char="•"/>
            </a:pPr>
            <a:r>
              <a:rPr lang="en-US" dirty="0">
                <a:solidFill>
                  <a:schemeClr val="bg1">
                    <a:lumMod val="50000"/>
                  </a:schemeClr>
                </a:solidFill>
              </a:rPr>
              <a:t>Schedules are flexible - You can create your own destiny; You can be in charge</a:t>
            </a:r>
          </a:p>
          <a:p>
            <a:endParaRPr lang="en-US" dirty="0">
              <a:solidFill>
                <a:schemeClr val="bg1">
                  <a:lumMod val="50000"/>
                </a:schemeClr>
              </a:solidFill>
            </a:endParaRPr>
          </a:p>
          <a:p>
            <a:r>
              <a:rPr lang="en-US" u="sng" dirty="0">
                <a:solidFill>
                  <a:schemeClr val="bg1">
                    <a:lumMod val="50000"/>
                  </a:schemeClr>
                </a:solidFill>
              </a:rPr>
              <a:t>Social Media Natives</a:t>
            </a:r>
            <a:r>
              <a:rPr lang="en-US" dirty="0">
                <a:solidFill>
                  <a:schemeClr val="bg1">
                    <a:lumMod val="50000"/>
                  </a:schemeClr>
                </a:solidFill>
              </a:rPr>
              <a:t>:  Video to look as non-staged as possible</a:t>
            </a:r>
          </a:p>
          <a:p>
            <a:pPr marL="285750" indent="-285750" algn="just">
              <a:buFont typeface="Arial" panose="020B0604020202020204" pitchFamily="34" charset="0"/>
              <a:buChar char="•"/>
            </a:pPr>
            <a:r>
              <a:rPr lang="en-US" dirty="0">
                <a:solidFill>
                  <a:schemeClr val="bg1">
                    <a:lumMod val="50000"/>
                  </a:schemeClr>
                </a:solidFill>
              </a:rPr>
              <a:t>Create an Authenticity in Video</a:t>
            </a:r>
          </a:p>
          <a:p>
            <a:pPr marL="285750" indent="-285750" algn="just">
              <a:buFont typeface="Arial" panose="020B0604020202020204" pitchFamily="34" charset="0"/>
              <a:buChar char="•"/>
            </a:pPr>
            <a:r>
              <a:rPr lang="en-US" dirty="0">
                <a:solidFill>
                  <a:schemeClr val="bg1">
                    <a:lumMod val="50000"/>
                  </a:schemeClr>
                </a:solidFill>
              </a:rPr>
              <a:t>Students generate content and provide their own YouTube videos</a:t>
            </a:r>
          </a:p>
          <a:p>
            <a:pPr marL="285750" indent="-285750" algn="just">
              <a:buFont typeface="Arial" panose="020B0604020202020204" pitchFamily="34" charset="0"/>
              <a:buChar char="•"/>
            </a:pPr>
            <a:r>
              <a:rPr lang="en-US" dirty="0">
                <a:solidFill>
                  <a:schemeClr val="bg1">
                    <a:lumMod val="50000"/>
                  </a:schemeClr>
                </a:solidFill>
              </a:rPr>
              <a:t>Students take over for “Snatchat” answers</a:t>
            </a:r>
          </a:p>
          <a:p>
            <a:pPr marL="285750" indent="-285750">
              <a:buFont typeface="Arial" panose="020B0604020202020204" pitchFamily="34" charset="0"/>
              <a:buChar char="•"/>
            </a:pPr>
            <a:r>
              <a:rPr lang="en-US" dirty="0">
                <a:solidFill>
                  <a:schemeClr val="bg1">
                    <a:lumMod val="50000"/>
                  </a:schemeClr>
                </a:solidFill>
              </a:rPr>
              <a:t>Students manage content so nothing is “staged“ as this generation can differentiate    between something real/not real</a:t>
            </a:r>
          </a:p>
          <a:p>
            <a:endParaRPr lang="en-US" dirty="0"/>
          </a:p>
          <a:p>
            <a:r>
              <a:rPr lang="en-US" dirty="0"/>
              <a:t>				</a:t>
            </a:r>
          </a:p>
        </p:txBody>
      </p:sp>
    </p:spTree>
    <p:extLst>
      <p:ext uri="{BB962C8B-B14F-4D97-AF65-F5344CB8AC3E}">
        <p14:creationId xmlns:p14="http://schemas.microsoft.com/office/powerpoint/2010/main" val="4141399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193" y="568960"/>
            <a:ext cx="8387473" cy="1249680"/>
          </a:xfrm>
        </p:spPr>
        <p:txBody>
          <a:bodyPr/>
          <a:lstStyle/>
          <a:p>
            <a:pPr lvl="0"/>
            <a:r>
              <a:rPr lang="en-US" sz="2000" dirty="0"/>
              <a:t>Efforts of One State University in the Northeast to Reach the Traditional Gen Z from a Marketing/Admission Perspective</a:t>
            </a:r>
          </a:p>
          <a:p>
            <a:pPr lvl="0"/>
            <a:r>
              <a:rPr lang="en-US" sz="1100" dirty="0"/>
              <a:t>(cont.)</a:t>
            </a:r>
          </a:p>
          <a:p>
            <a:pPr lvl="0"/>
            <a:endParaRPr lang="en-US" sz="2000" dirty="0"/>
          </a:p>
          <a:p>
            <a:endParaRPr lang="en-US" dirty="0"/>
          </a:p>
        </p:txBody>
      </p:sp>
      <p:sp>
        <p:nvSpPr>
          <p:cNvPr id="3" name="Text Placeholder 2"/>
          <p:cNvSpPr>
            <a:spLocks noGrp="1"/>
          </p:cNvSpPr>
          <p:nvPr>
            <p:ph type="body" sz="quarter" idx="11"/>
          </p:nvPr>
        </p:nvSpPr>
        <p:spPr>
          <a:xfrm>
            <a:off x="587193" y="1178560"/>
            <a:ext cx="8294339" cy="5372947"/>
          </a:xfrm>
        </p:spPr>
        <p:txBody>
          <a:bodyPr/>
          <a:lstStyle/>
          <a:p>
            <a:endParaRPr lang="en-US" u="sng" dirty="0"/>
          </a:p>
          <a:p>
            <a:r>
              <a:rPr lang="en-US" u="sng" dirty="0">
                <a:solidFill>
                  <a:schemeClr val="bg1">
                    <a:lumMod val="50000"/>
                  </a:schemeClr>
                </a:solidFill>
              </a:rPr>
              <a:t>Digital:</a:t>
            </a:r>
            <a:r>
              <a:rPr lang="en-US" dirty="0">
                <a:solidFill>
                  <a:schemeClr val="bg1">
                    <a:lumMod val="50000"/>
                  </a:schemeClr>
                </a:solidFill>
              </a:rPr>
              <a:t>   Everything is digital</a:t>
            </a:r>
          </a:p>
          <a:p>
            <a:pPr marL="285750" indent="-285750">
              <a:buFont typeface="Arial" panose="020B0604020202020204" pitchFamily="34" charset="0"/>
              <a:buChar char="•"/>
            </a:pPr>
            <a:r>
              <a:rPr lang="en-US" dirty="0">
                <a:solidFill>
                  <a:schemeClr val="bg1">
                    <a:lumMod val="50000"/>
                  </a:schemeClr>
                </a:solidFill>
              </a:rPr>
              <a:t>Showcased the Library in its new Digital Age</a:t>
            </a:r>
          </a:p>
          <a:p>
            <a:pPr marL="285750" indent="-285750">
              <a:buFont typeface="Arial" panose="020B0604020202020204" pitchFamily="34" charset="0"/>
              <a:buChar char="•"/>
            </a:pPr>
            <a:r>
              <a:rPr lang="en-US" dirty="0">
                <a:solidFill>
                  <a:schemeClr val="bg1">
                    <a:lumMod val="50000"/>
                  </a:schemeClr>
                </a:solidFill>
              </a:rPr>
              <a:t>Showcased the fact that courses are “hybrid” now where you can learn in-person in the classroom or on-line</a:t>
            </a:r>
            <a:r>
              <a:rPr lang="en-US" u="sng" dirty="0">
                <a:solidFill>
                  <a:schemeClr val="bg1">
                    <a:lumMod val="50000"/>
                  </a:schemeClr>
                </a:solidFill>
              </a:rPr>
              <a:t> </a:t>
            </a:r>
          </a:p>
        </p:txBody>
      </p:sp>
    </p:spTree>
    <p:extLst>
      <p:ext uri="{BB962C8B-B14F-4D97-AF65-F5344CB8AC3E}">
        <p14:creationId xmlns:p14="http://schemas.microsoft.com/office/powerpoint/2010/main" val="224327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lstStyle/>
          <a:p>
            <a:r>
              <a:rPr lang="en-US" dirty="0"/>
              <a:t>Who’s Who Over the Years</a:t>
            </a:r>
          </a:p>
        </p:txBody>
      </p:sp>
      <p:graphicFrame>
        <p:nvGraphicFramePr>
          <p:cNvPr id="15" name="Table 14"/>
          <p:cNvGraphicFramePr>
            <a:graphicFrameLocks noGrp="1"/>
          </p:cNvGraphicFramePr>
          <p:nvPr>
            <p:extLst>
              <p:ext uri="{D42A27DB-BD31-4B8C-83A1-F6EECF244321}">
                <p14:modId xmlns:p14="http://schemas.microsoft.com/office/powerpoint/2010/main" val="363948895"/>
              </p:ext>
            </p:extLst>
          </p:nvPr>
        </p:nvGraphicFramePr>
        <p:xfrm>
          <a:off x="669304" y="901493"/>
          <a:ext cx="8223250" cy="5670874"/>
        </p:xfrm>
        <a:graphic>
          <a:graphicData uri="http://schemas.openxmlformats.org/drawingml/2006/table">
            <a:tbl>
              <a:tblPr firstRow="1" firstCol="1" bandRow="1">
                <a:tableStyleId>{5C22544A-7EE6-4342-B048-85BDC9FD1C3A}</a:tableStyleId>
              </a:tblPr>
              <a:tblGrid>
                <a:gridCol w="2055495">
                  <a:extLst>
                    <a:ext uri="{9D8B030D-6E8A-4147-A177-3AD203B41FA5}">
                      <a16:colId xmlns:a16="http://schemas.microsoft.com/office/drawing/2014/main" val="20000"/>
                    </a:ext>
                  </a:extLst>
                </a:gridCol>
                <a:gridCol w="2055495">
                  <a:extLst>
                    <a:ext uri="{9D8B030D-6E8A-4147-A177-3AD203B41FA5}">
                      <a16:colId xmlns:a16="http://schemas.microsoft.com/office/drawing/2014/main" val="20001"/>
                    </a:ext>
                  </a:extLst>
                </a:gridCol>
                <a:gridCol w="2056130">
                  <a:extLst>
                    <a:ext uri="{9D8B030D-6E8A-4147-A177-3AD203B41FA5}">
                      <a16:colId xmlns:a16="http://schemas.microsoft.com/office/drawing/2014/main" val="20002"/>
                    </a:ext>
                  </a:extLst>
                </a:gridCol>
                <a:gridCol w="2056130">
                  <a:extLst>
                    <a:ext uri="{9D8B030D-6E8A-4147-A177-3AD203B41FA5}">
                      <a16:colId xmlns:a16="http://schemas.microsoft.com/office/drawing/2014/main" val="20003"/>
                    </a:ext>
                  </a:extLst>
                </a:gridCol>
              </a:tblGrid>
              <a:tr h="678458">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Baby Boomer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(1945-1964)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Gen X</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(1964-1980)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Millennial or Gen Y</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(1980-2000)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Gen Z </a:t>
                      </a:r>
                      <a:r>
                        <a:rPr lang="en-US" sz="1400" baseline="0" dirty="0">
                          <a:effectLst/>
                          <a:latin typeface="Arial" panose="020B0604020202020204" pitchFamily="34" charset="0"/>
                          <a:cs typeface="Arial" panose="020B0604020202020204" pitchFamily="34" charset="0"/>
                        </a:rPr>
                        <a:t> or </a:t>
                      </a:r>
                      <a:r>
                        <a:rPr lang="en-US" sz="1400" baseline="0" dirty="0" err="1">
                          <a:effectLst/>
                          <a:latin typeface="Arial" panose="020B0604020202020204" pitchFamily="34" charset="0"/>
                          <a:cs typeface="Arial" panose="020B0604020202020204" pitchFamily="34" charset="0"/>
                        </a:rPr>
                        <a:t>iGen</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(2000-Present)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extLst>
                  <a:ext uri="{0D108BD9-81ED-4DB2-BD59-A6C34878D82A}">
                    <a16:rowId xmlns:a16="http://schemas.microsoft.com/office/drawing/2014/main" val="10000"/>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Face-to-Face or Call</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Phone, E-mail or IM</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Just Text Me</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@me (Instagram, Snapchat, Twitter)</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1"/>
                  </a:ext>
                </a:extLst>
              </a:tr>
              <a:tr h="655046">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Live to work</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Work to Live</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Play then Work</a:t>
                      </a:r>
                    </a:p>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Work? What’s work?</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2"/>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Touch-tone phones</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Give</a:t>
                      </a:r>
                      <a:r>
                        <a:rPr lang="en-US" sz="1400" baseline="0" dirty="0">
                          <a:solidFill>
                            <a:schemeClr val="tx1"/>
                          </a:solidFill>
                          <a:effectLst/>
                          <a:latin typeface="Arial" panose="020B0604020202020204" pitchFamily="34" charset="0"/>
                          <a:cs typeface="Arial" panose="020B0604020202020204" pitchFamily="34" charset="0"/>
                        </a:rPr>
                        <a:t> them the latest</a:t>
                      </a:r>
                      <a:endParaRPr lang="en-US" sz="1400" dirty="0">
                        <a:solidFill>
                          <a:schemeClr val="tx1"/>
                        </a:solidFill>
                        <a:effectLst/>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technology</a:t>
                      </a: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I’ll Google it myself, connected</a:t>
                      </a:r>
                    </a:p>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Apps vs. Internet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3"/>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Respect My Title </a:t>
                      </a:r>
                    </a:p>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“Me Generation” </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Respect My Ideas </a:t>
                      </a:r>
                    </a:p>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Independent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Respect &amp; Challenge them, Helicopter</a:t>
                      </a:r>
                      <a:r>
                        <a:rPr lang="en-US" sz="1400" baseline="0" dirty="0">
                          <a:solidFill>
                            <a:schemeClr val="tx1"/>
                          </a:solidFill>
                          <a:effectLst/>
                          <a:latin typeface="Arial" panose="020B0604020202020204" pitchFamily="34" charset="0"/>
                          <a:cs typeface="Arial" panose="020B0604020202020204" pitchFamily="34" charset="0"/>
                        </a:rPr>
                        <a:t> Parents</a:t>
                      </a:r>
                    </a:p>
                    <a:p>
                      <a:pPr marL="0" marR="0" indent="0" algn="ctr">
                        <a:lnSpc>
                          <a:spcPct val="107000"/>
                        </a:lnSpc>
                        <a:spcBef>
                          <a:spcPts val="0"/>
                        </a:spcBef>
                        <a:spcAft>
                          <a:spcPts val="0"/>
                        </a:spcAft>
                        <a:buFontTx/>
                        <a:buNone/>
                      </a:pPr>
                      <a:r>
                        <a:rPr lang="en-US" sz="1400" baseline="0" dirty="0">
                          <a:solidFill>
                            <a:schemeClr val="tx1"/>
                          </a:solidFill>
                          <a:effectLst/>
                          <a:latin typeface="Arial" panose="020B0604020202020204" pitchFamily="34" charset="0"/>
                          <a:cs typeface="Arial" panose="020B0604020202020204" pitchFamily="34" charset="0"/>
                        </a:rPr>
                        <a:t>Prefers Teams</a:t>
                      </a:r>
                      <a:endParaRPr lang="en-US" sz="1400" dirty="0">
                        <a:solidFill>
                          <a:schemeClr val="tx1"/>
                        </a:solidFill>
                        <a:effectLst/>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FontTx/>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Creative</a:t>
                      </a:r>
                      <a:r>
                        <a:rPr lang="en-US" sz="1400" baseline="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Helicopter parents</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Relationship focused at</a:t>
                      </a:r>
                    </a:p>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work</a:t>
                      </a: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Output focused</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Focus on involvement and Digital</a:t>
                      </a:r>
                      <a:r>
                        <a:rPr lang="en-US" sz="1400" baseline="0" dirty="0">
                          <a:effectLst/>
                          <a:latin typeface="Arial" panose="020B0604020202020204" pitchFamily="34" charset="0"/>
                          <a:cs typeface="Arial" panose="020B0604020202020204" pitchFamily="34" charset="0"/>
                        </a:rPr>
                        <a:t> Natives – </a:t>
                      </a:r>
                      <a:r>
                        <a:rPr lang="en-US" sz="1400" baseline="0" dirty="0">
                          <a:solidFill>
                            <a:schemeClr val="tx1"/>
                          </a:solidFill>
                          <a:effectLst/>
                          <a:latin typeface="Arial" panose="020B0604020202020204" pitchFamily="34" charset="0"/>
                          <a:cs typeface="Arial" panose="020B0604020202020204" pitchFamily="34" charset="0"/>
                        </a:rPr>
                        <a:t>Wi-Fi</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Digital Natives – 5 Screens </a:t>
                      </a:r>
                      <a:r>
                        <a:rPr lang="en-US" sz="1400" dirty="0">
                          <a:solidFill>
                            <a:schemeClr val="tx1"/>
                          </a:solidFill>
                          <a:effectLst/>
                          <a:latin typeface="Arial" panose="020B0604020202020204" pitchFamily="34" charset="0"/>
                          <a:cs typeface="Arial" panose="020B0604020202020204" pitchFamily="34" charset="0"/>
                        </a:rPr>
                        <a:t>–</a:t>
                      </a:r>
                      <a:r>
                        <a:rPr lang="en-US" sz="1400" baseline="0" dirty="0">
                          <a:solidFill>
                            <a:schemeClr val="tx1"/>
                          </a:solidFill>
                          <a:effectLst/>
                          <a:latin typeface="Arial" panose="020B0604020202020204" pitchFamily="34" charset="0"/>
                          <a:cs typeface="Arial" panose="020B0604020202020204" pitchFamily="34" charset="0"/>
                        </a:rPr>
                        <a:t> Touch Screen</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5"/>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Work Comes First (Career,</a:t>
                      </a:r>
                      <a:r>
                        <a:rPr lang="en-US" sz="1400" b="0" kern="1200" baseline="0" dirty="0">
                          <a:solidFill>
                            <a:schemeClr val="tx1"/>
                          </a:solidFill>
                          <a:effectLst/>
                          <a:latin typeface="Arial" panose="020B0604020202020204" pitchFamily="34" charset="0"/>
                          <a:ea typeface="+mn-ea"/>
                          <a:cs typeface="Arial" panose="020B0604020202020204" pitchFamily="34" charset="0"/>
                        </a:rPr>
                        <a:t> Title, Money)</a:t>
                      </a:r>
                      <a:endParaRPr lang="en-US" sz="1400" b="0" kern="1200" dirty="0">
                        <a:solidFill>
                          <a:schemeClr val="tx1"/>
                        </a:solidFill>
                        <a:effectLst/>
                        <a:latin typeface="Arial" panose="020B0604020202020204" pitchFamily="34" charset="0"/>
                        <a:ea typeface="+mn-ea"/>
                        <a:cs typeface="Arial" panose="020B0604020202020204" pitchFamily="34" charset="0"/>
                      </a:endParaRP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Family comes first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Friends comes first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TBD –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still coming of age</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6"/>
                  </a:ext>
                </a:extLst>
              </a:tr>
              <a:tr h="0">
                <a:tc>
                  <a:txBody>
                    <a:bodyPr/>
                    <a:lstStyle/>
                    <a:p>
                      <a:pPr marL="0" marR="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endParaRPr lang="en-US" sz="1400" dirty="0">
                        <a:effectLst/>
                        <a:latin typeface="Arial" panose="020B06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7"/>
                  </a:ext>
                </a:extLst>
              </a:tr>
            </a:tbl>
          </a:graphicData>
        </a:graphic>
      </p:graphicFrame>
      <p:sp>
        <p:nvSpPr>
          <p:cNvPr id="18" name="TextBox 17"/>
          <p:cNvSpPr txBox="1"/>
          <p:nvPr/>
        </p:nvSpPr>
        <p:spPr>
          <a:xfrm>
            <a:off x="587192" y="6318477"/>
            <a:ext cx="8211367" cy="369332"/>
          </a:xfrm>
          <a:prstGeom prst="rect">
            <a:avLst/>
          </a:prstGeom>
          <a:noFill/>
        </p:spPr>
        <p:txBody>
          <a:bodyPr wrap="square" rtlCol="0">
            <a:spAutoFit/>
          </a:bodyPr>
          <a:lstStyle/>
          <a:p>
            <a:r>
              <a:rPr lang="en-US" sz="900" dirty="0"/>
              <a:t>Source:  Information gathered on 8/5/16 from  </a:t>
            </a:r>
            <a:r>
              <a:rPr lang="en-US" sz="900" dirty="0">
                <a:hlinkClick r:id="rId3"/>
              </a:rPr>
              <a:t>http://opi.mt.gov/pub/rti/EssentialComponents/Leadership/Present/Understanding%20Generational%20Differences.pdf</a:t>
            </a:r>
            <a:r>
              <a:rPr lang="en-US" sz="900" dirty="0"/>
              <a:t> and</a:t>
            </a:r>
          </a:p>
          <a:p>
            <a:r>
              <a:rPr lang="en-US" sz="900" dirty="0">
                <a:hlinkClick r:id="rId4"/>
              </a:rPr>
              <a:t>http://www.wmfc.org/uploads/GenerationalDifferencesChart.pdf</a:t>
            </a:r>
            <a:r>
              <a:rPr lang="en-US" sz="900" dirty="0"/>
              <a:t> </a:t>
            </a:r>
          </a:p>
        </p:txBody>
      </p:sp>
    </p:spTree>
    <p:extLst>
      <p:ext uri="{BB962C8B-B14F-4D97-AF65-F5344CB8AC3E}">
        <p14:creationId xmlns:p14="http://schemas.microsoft.com/office/powerpoint/2010/main" val="319754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Generation Z</a:t>
            </a:r>
          </a:p>
        </p:txBody>
      </p:sp>
      <p:sp>
        <p:nvSpPr>
          <p:cNvPr id="5" name="Text Placeholder 4"/>
          <p:cNvSpPr>
            <a:spLocks noGrp="1"/>
          </p:cNvSpPr>
          <p:nvPr>
            <p:ph type="body" sz="quarter" idx="11"/>
          </p:nvPr>
        </p:nvSpPr>
        <p:spPr/>
        <p:txBody>
          <a:bodyPr/>
          <a:lstStyle/>
          <a:p>
            <a:r>
              <a:rPr lang="en-US" sz="2000" dirty="0"/>
              <a:t>Trends in Education:</a:t>
            </a:r>
          </a:p>
          <a:p>
            <a:endParaRPr lang="en-US" sz="2000" dirty="0"/>
          </a:p>
          <a:p>
            <a:pPr marL="914400" lvl="1" indent="-457200"/>
            <a:r>
              <a:rPr lang="en-US" sz="1800" dirty="0"/>
              <a:t>Less reliance on physical classroom</a:t>
            </a:r>
          </a:p>
          <a:p>
            <a:pPr marL="914400" lvl="1" indent="-457200"/>
            <a:r>
              <a:rPr lang="en-US" sz="1800" dirty="0"/>
              <a:t>Realistic vs. optimistic </a:t>
            </a:r>
          </a:p>
          <a:p>
            <a:pPr marL="914400" lvl="1" indent="-457200"/>
            <a:r>
              <a:rPr lang="en-US" sz="1800" dirty="0"/>
              <a:t>Debt avoiders, less impulsive</a:t>
            </a:r>
          </a:p>
          <a:p>
            <a:pPr marL="914400" lvl="1" indent="-457200"/>
            <a:r>
              <a:rPr lang="en-US" sz="1800" dirty="0"/>
              <a:t>Want training vs. general education</a:t>
            </a: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r>
              <a:rPr lang="en-US" sz="1000" dirty="0">
                <a:solidFill>
                  <a:schemeClr val="tx1"/>
                </a:solidFill>
              </a:rPr>
              <a:t>Source: Information gathered 8/2016 from  forbes.com Generation Z: Rebels With A Cause: http://www.forbes.com/sites/onmarketing/2013/05/28/generation-z-rebels-with-a-cause/#3b18d84a6aa1</a:t>
            </a:r>
          </a:p>
          <a:p>
            <a:endParaRPr lang="en-US" dirty="0"/>
          </a:p>
        </p:txBody>
      </p:sp>
    </p:spTree>
    <p:extLst>
      <p:ext uri="{BB962C8B-B14F-4D97-AF65-F5344CB8AC3E}">
        <p14:creationId xmlns:p14="http://schemas.microsoft.com/office/powerpoint/2010/main" val="107869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Conclusion</a:t>
            </a:r>
          </a:p>
        </p:txBody>
      </p:sp>
      <p:sp>
        <p:nvSpPr>
          <p:cNvPr id="6" name="Text Placeholder 5"/>
          <p:cNvSpPr>
            <a:spLocks noGrp="1"/>
          </p:cNvSpPr>
          <p:nvPr>
            <p:ph type="body" sz="quarter" idx="11"/>
          </p:nvPr>
        </p:nvSpPr>
        <p:spPr/>
        <p:txBody>
          <a:bodyPr/>
          <a:lstStyle/>
          <a:p>
            <a:pPr marL="457200" indent="-457200">
              <a:buFont typeface="Arial" panose="020B0604020202020204" pitchFamily="34" charset="0"/>
              <a:buChar char="•"/>
            </a:pPr>
            <a:r>
              <a:rPr lang="en-US" sz="2800" dirty="0"/>
              <a:t>Habits and trends vary from generation to generation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will need to adapt our messages and approaches to be effective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That may mean changing our processes and cycles to be in line with their expectations </a:t>
            </a:r>
          </a:p>
          <a:p>
            <a:endParaRPr lang="en-US" dirty="0"/>
          </a:p>
        </p:txBody>
      </p:sp>
    </p:spTree>
    <p:extLst>
      <p:ext uri="{BB962C8B-B14F-4D97-AF65-F5344CB8AC3E}">
        <p14:creationId xmlns:p14="http://schemas.microsoft.com/office/powerpoint/2010/main" val="93339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554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13860" y="2178309"/>
            <a:ext cx="4198816" cy="1827490"/>
          </a:xfrm>
          <a:prstGeom prst="rect">
            <a:avLst/>
          </a:prstGeom>
          <a:noFill/>
          <a:ln w="9525">
            <a:noFill/>
            <a:miter lim="800000"/>
            <a:headEnd/>
            <a:tailEnd/>
          </a:ln>
        </p:spPr>
        <p:txBody>
          <a:bodyPr vert="horz" wrap="square" lIns="68635" tIns="34317" rIns="68635" bIns="34317" numCol="1" anchor="t" anchorCtr="0" compatLnSpc="1">
            <a:prstTxWarp prst="textNoShape">
              <a:avLst/>
            </a:prstTxWarp>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The information contained in this presentation is not comprehensive,</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is subject to constant change, and therefore should serve only as</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general, background information for further investigation and study</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related to the subject matter and the specific factual circumstances</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being considered or evaluated.  Nothing in this presentation</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constitutes or is designed to constitute legal advice.</a:t>
            </a:r>
          </a:p>
          <a:p>
            <a:pPr marL="0" indent="0" fontAlgn="base">
              <a:spcAft>
                <a:spcPct val="0"/>
              </a:spcAft>
              <a:buFont typeface="Arial"/>
              <a:buNone/>
              <a:defRPr/>
            </a:pPr>
            <a:endParaRPr lang="en-US" sz="1126" kern="0" dirty="0"/>
          </a:p>
          <a:p>
            <a:pPr marL="0" indent="0" fontAlgn="base">
              <a:spcAft>
                <a:spcPct val="0"/>
              </a:spcAft>
              <a:buNone/>
              <a:defRPr/>
            </a:pPr>
            <a:r>
              <a:rPr lang="en-US" sz="1300" kern="0" dirty="0">
                <a:solidFill>
                  <a:srgbClr val="032D7A"/>
                </a:solidFill>
                <a:latin typeface="Arial" panose="020B0604020202020204" pitchFamily="34" charset="0"/>
                <a:cs typeface="Arial" panose="020B0604020202020204" pitchFamily="34" charset="0"/>
              </a:rPr>
              <a:t>08/2016  MKT11982</a:t>
            </a:r>
          </a:p>
          <a:p>
            <a:pPr marL="0" indent="0" fontAlgn="base">
              <a:spcAft>
                <a:spcPct val="0"/>
              </a:spcAft>
              <a:buFont typeface="Arial"/>
              <a:buNone/>
              <a:defRPr/>
            </a:pPr>
            <a:r>
              <a:rPr lang="en-US" sz="1126" dirty="0"/>
              <a:t>							</a:t>
            </a:r>
            <a:r>
              <a:rPr lang="en-US" sz="1351" kern="0" dirty="0"/>
              <a:t>								</a:t>
            </a:r>
            <a:endParaRPr lang="en-US" sz="676" kern="0" dirty="0"/>
          </a:p>
        </p:txBody>
      </p:sp>
    </p:spTree>
    <p:extLst>
      <p:ext uri="{BB962C8B-B14F-4D97-AF65-F5344CB8AC3E}">
        <p14:creationId xmlns:p14="http://schemas.microsoft.com/office/powerpoint/2010/main" val="191626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Millennial Impact</a:t>
            </a:r>
          </a:p>
        </p:txBody>
      </p:sp>
      <p:sp>
        <p:nvSpPr>
          <p:cNvPr id="3" name="Text Placeholder 2"/>
          <p:cNvSpPr>
            <a:spLocks noGrp="1"/>
          </p:cNvSpPr>
          <p:nvPr>
            <p:ph type="body" sz="quarter" idx="11"/>
          </p:nvPr>
        </p:nvSpPr>
        <p:spPr>
          <a:xfrm>
            <a:off x="587193" y="1150310"/>
            <a:ext cx="8294339" cy="5308323"/>
          </a:xfrm>
        </p:spPr>
        <p:txBody>
          <a:bodyPr/>
          <a:lstStyle/>
          <a:p>
            <a:pPr marL="285750" indent="-285750">
              <a:spcBef>
                <a:spcPts val="408"/>
              </a:spcBef>
              <a:spcAft>
                <a:spcPts val="1000"/>
              </a:spcAft>
              <a:buFont typeface="Arial" panose="020B0604020202020204" pitchFamily="34" charset="0"/>
              <a:buChar char="•"/>
            </a:pPr>
            <a:r>
              <a:rPr lang="en-US" dirty="0"/>
              <a:t>Born after 1980: Roughly 77 million people, 24% of US population</a:t>
            </a:r>
          </a:p>
          <a:p>
            <a:pPr marL="285750" indent="-285750">
              <a:spcBef>
                <a:spcPts val="408"/>
              </a:spcBef>
              <a:spcAft>
                <a:spcPts val="1000"/>
              </a:spcAft>
              <a:buFont typeface="Arial" panose="020B0604020202020204" pitchFamily="34" charset="0"/>
              <a:buChar char="•"/>
            </a:pPr>
            <a:r>
              <a:rPr lang="en-US" dirty="0"/>
              <a:t>Age of adults in 2016: 20 to 35</a:t>
            </a:r>
          </a:p>
          <a:p>
            <a:pPr marL="285750" indent="-285750">
              <a:spcBef>
                <a:spcPts val="408"/>
              </a:spcBef>
              <a:spcAft>
                <a:spcPts val="1000"/>
              </a:spcAft>
              <a:buFont typeface="Arial" panose="020B0604020202020204" pitchFamily="34" charset="0"/>
              <a:buChar char="•"/>
            </a:pPr>
            <a:r>
              <a:rPr lang="en-US" dirty="0"/>
              <a:t>America’s largest and most diverse population</a:t>
            </a:r>
          </a:p>
          <a:p>
            <a:pPr marL="690563" lvl="1">
              <a:spcBef>
                <a:spcPts val="408"/>
              </a:spcBef>
              <a:spcAft>
                <a:spcPts val="1000"/>
              </a:spcAft>
              <a:buFont typeface="Arial" panose="020B0604020202020204" pitchFamily="34" charset="0"/>
              <a:buChar char="–"/>
            </a:pPr>
            <a:r>
              <a:rPr lang="en-US" dirty="0">
                <a:solidFill>
                  <a:schemeClr val="tx1"/>
                </a:solidFill>
              </a:rPr>
              <a:t>15% were born in a foreign country</a:t>
            </a:r>
          </a:p>
          <a:p>
            <a:pPr marL="285750" indent="-285750">
              <a:spcBef>
                <a:spcPts val="408"/>
              </a:spcBef>
              <a:spcAft>
                <a:spcPts val="1000"/>
              </a:spcAft>
              <a:buFont typeface="Arial" panose="020B0604020202020204" pitchFamily="34" charset="0"/>
              <a:buChar char="•"/>
            </a:pPr>
            <a:r>
              <a:rPr lang="en-US" dirty="0"/>
              <a:t>In 2012: 15.8 million students making up </a:t>
            </a:r>
            <a:r>
              <a:rPr lang="en-US" b="1" dirty="0"/>
              <a:t>75% of Higher Ed</a:t>
            </a:r>
            <a:r>
              <a:rPr lang="en-US" dirty="0"/>
              <a:t>. Enrollment are millennials</a:t>
            </a:r>
          </a:p>
          <a:p>
            <a:pPr marL="285750" indent="-285750">
              <a:spcBef>
                <a:spcPts val="408"/>
              </a:spcBef>
              <a:spcAft>
                <a:spcPts val="1000"/>
              </a:spcAft>
              <a:buFont typeface="Arial" panose="020B0604020202020204" pitchFamily="34" charset="0"/>
              <a:buChar char="•"/>
            </a:pPr>
            <a:r>
              <a:rPr lang="en-US" dirty="0"/>
              <a:t>Also known as Generation Y, millennials make up about one-fourth of the US population (Nielsen)</a:t>
            </a:r>
          </a:p>
          <a:p>
            <a:pPr marL="285750" indent="-285750">
              <a:spcBef>
                <a:spcPts val="408"/>
              </a:spcBef>
              <a:spcAft>
                <a:spcPts val="1000"/>
              </a:spcAft>
              <a:buFont typeface="Arial" panose="020B0604020202020204" pitchFamily="34" charset="0"/>
              <a:buChar char="•"/>
            </a:pPr>
            <a:r>
              <a:rPr lang="en-US" dirty="0"/>
              <a:t>As the Baby Boomers generation taught us, the larger the generation the greater the influence over norms, expectations and behavior</a:t>
            </a:r>
          </a:p>
          <a:p>
            <a:pPr marL="285750" indent="-285750">
              <a:spcBef>
                <a:spcPts val="408"/>
              </a:spcBef>
              <a:spcAft>
                <a:spcPts val="1000"/>
              </a:spcAft>
              <a:buFont typeface="Arial" panose="020B0604020202020204" pitchFamily="34" charset="0"/>
              <a:buChar char="•"/>
            </a:pPr>
            <a:r>
              <a:rPr lang="en-US" dirty="0"/>
              <a:t>By 2018, Millennials will have the most spending power of any generation as they will eclipse Boomers</a:t>
            </a:r>
          </a:p>
          <a:p>
            <a:endParaRPr lang="en-US" sz="1100" dirty="0"/>
          </a:p>
          <a:p>
            <a:endParaRPr lang="en-US" sz="1000" dirty="0"/>
          </a:p>
          <a:p>
            <a:r>
              <a:rPr lang="en-US" sz="1000" dirty="0"/>
              <a:t>Sources: Information gathered 8/2016 from Pew Research Center survey conducted Feb. 14-23, 2014 among  1,821 adults nationwide, including 617 Millennial adults, and analysis of other Pew Research Center surveys conducted between 1990 and 2014 </a:t>
            </a:r>
            <a:r>
              <a:rPr lang="en-US" sz="1000" dirty="0">
                <a:solidFill>
                  <a:prstClr val="white">
                    <a:lumMod val="50000"/>
                  </a:prstClr>
                </a:solidFill>
                <a:latin typeface="Calibri"/>
                <a:hlinkClick r:id="rId2"/>
              </a:rPr>
              <a:t>http://www.pewsocialtrends.org/2014/03/07/millennials-in-adulthood/</a:t>
            </a:r>
            <a:r>
              <a:rPr lang="en-US" sz="1000" dirty="0">
                <a:solidFill>
                  <a:prstClr val="white">
                    <a:lumMod val="50000"/>
                  </a:prstClr>
                </a:solidFill>
                <a:latin typeface="Calibri"/>
              </a:rPr>
              <a:t> </a:t>
            </a:r>
            <a:r>
              <a:rPr lang="en-US" sz="1000" dirty="0"/>
              <a:t>, Ryan-Jenkins </a:t>
            </a:r>
            <a:r>
              <a:rPr lang="en-US" sz="1000" dirty="0">
                <a:solidFill>
                  <a:prstClr val="white">
                    <a:lumMod val="50000"/>
                  </a:prstClr>
                </a:solidFill>
                <a:latin typeface="Calibri"/>
                <a:hlinkClick r:id="rId3"/>
              </a:rPr>
              <a:t>http://www.ryan-jenkins.com/2013/09/16/22-shocking-stats-about-millennials-to-help-you-chart-tomorrows-change/</a:t>
            </a:r>
            <a:r>
              <a:rPr lang="en-US" sz="1000" dirty="0">
                <a:solidFill>
                  <a:prstClr val="white">
                    <a:lumMod val="50000"/>
                  </a:prstClr>
                </a:solidFill>
                <a:latin typeface="Calibri"/>
              </a:rPr>
              <a:t> , </a:t>
            </a:r>
            <a:r>
              <a:rPr lang="en-US" sz="1000" dirty="0"/>
              <a:t>and Nielsen  </a:t>
            </a:r>
            <a:r>
              <a:rPr lang="en-US" sz="1000" dirty="0">
                <a:hlinkClick r:id="rId4"/>
              </a:rPr>
              <a:t>http://www.nielsen.com/us/en/insights/reports/2014/millennials-breaking-the-myths.html</a:t>
            </a:r>
            <a:endParaRPr lang="en-US" dirty="0"/>
          </a:p>
          <a:p>
            <a:pPr marL="285750" lvl="0" indent="-285750">
              <a:buClrTx/>
              <a:buSzTx/>
              <a:buFont typeface="Arial"/>
              <a:buChar char="•"/>
              <a:defRPr/>
            </a:pPr>
            <a:endParaRPr lang="en-US" dirty="0"/>
          </a:p>
        </p:txBody>
      </p:sp>
    </p:spTree>
    <p:extLst>
      <p:ext uri="{BB962C8B-B14F-4D97-AF65-F5344CB8AC3E}">
        <p14:creationId xmlns:p14="http://schemas.microsoft.com/office/powerpoint/2010/main" val="152115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3574" y="219808"/>
            <a:ext cx="8387473" cy="699526"/>
          </a:xfrm>
        </p:spPr>
        <p:txBody>
          <a:bodyPr>
            <a:normAutofit/>
          </a:bodyPr>
          <a:lstStyle/>
          <a:p>
            <a:r>
              <a:rPr lang="en-US" dirty="0"/>
              <a:t>Millennial Generation:  Basic Facts</a:t>
            </a:r>
          </a:p>
        </p:txBody>
      </p:sp>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sz="2400" dirty="0"/>
              <a:t>Diverse</a:t>
            </a:r>
          </a:p>
          <a:p>
            <a:pPr marL="285750" indent="-285750">
              <a:buFont typeface="Arial" panose="020B0604020202020204" pitchFamily="34" charset="0"/>
              <a:buChar char="•"/>
            </a:pPr>
            <a:r>
              <a:rPr lang="en-US" sz="2400" dirty="0"/>
              <a:t>Pressured to Perform</a:t>
            </a:r>
          </a:p>
          <a:p>
            <a:pPr marL="285750" indent="-285750">
              <a:buFont typeface="Arial" panose="020B0604020202020204" pitchFamily="34" charset="0"/>
              <a:buChar char="•"/>
            </a:pPr>
            <a:r>
              <a:rPr lang="en-US" sz="2400" dirty="0"/>
              <a:t>Ambitious/Achievers</a:t>
            </a:r>
          </a:p>
          <a:p>
            <a:pPr marL="285750" indent="-285750">
              <a:buFont typeface="Arial" panose="020B0604020202020204" pitchFamily="34" charset="0"/>
              <a:buChar char="•"/>
            </a:pPr>
            <a:r>
              <a:rPr lang="en-US" sz="2400" dirty="0"/>
              <a:t>Team Oriented</a:t>
            </a:r>
          </a:p>
          <a:p>
            <a:pPr marL="285750" indent="-285750">
              <a:buFont typeface="Arial" panose="020B0604020202020204" pitchFamily="34" charset="0"/>
              <a:buChar char="•"/>
            </a:pPr>
            <a:r>
              <a:rPr lang="en-US" sz="2400" dirty="0"/>
              <a:t>Connected</a:t>
            </a:r>
          </a:p>
          <a:p>
            <a:pPr marL="285750" indent="-285750">
              <a:buFont typeface="Arial" panose="020B0604020202020204" pitchFamily="34" charset="0"/>
              <a:buChar char="•"/>
            </a:pPr>
            <a:r>
              <a:rPr lang="en-US" sz="2400" dirty="0"/>
              <a:t>Service Oriented</a:t>
            </a:r>
          </a:p>
          <a:p>
            <a:pPr marL="285750" indent="-285750">
              <a:buFont typeface="Arial" panose="020B0604020202020204" pitchFamily="34" charset="0"/>
              <a:buChar char="•"/>
            </a:pPr>
            <a:r>
              <a:rPr lang="en-US" sz="2400" dirty="0"/>
              <a:t>Excellent Time Managers</a:t>
            </a:r>
          </a:p>
          <a:p>
            <a:pPr marL="285750" indent="-285750">
              <a:buFont typeface="Arial" panose="020B0604020202020204" pitchFamily="34" charset="0"/>
              <a:buChar char="•"/>
            </a:pPr>
            <a:r>
              <a:rPr lang="en-US" sz="2400" dirty="0"/>
              <a:t>Structured</a:t>
            </a:r>
          </a:p>
          <a:p>
            <a:pPr marL="285750" indent="-285750">
              <a:buFont typeface="Arial" panose="020B0604020202020204" pitchFamily="34" charset="0"/>
              <a:buChar char="•"/>
            </a:pPr>
            <a:r>
              <a:rPr lang="en-US" sz="2400" dirty="0"/>
              <a:t>Protected</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850" y="2455981"/>
            <a:ext cx="2636996" cy="1916829"/>
          </a:xfrm>
          <a:prstGeom prst="rect">
            <a:avLst/>
          </a:prstGeom>
        </p:spPr>
      </p:pic>
      <p:sp>
        <p:nvSpPr>
          <p:cNvPr id="7" name="TextBox 6"/>
          <p:cNvSpPr txBox="1"/>
          <p:nvPr/>
        </p:nvSpPr>
        <p:spPr>
          <a:xfrm>
            <a:off x="563574" y="5909457"/>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207154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Millennials in the Marketplace</a:t>
            </a:r>
          </a:p>
        </p:txBody>
      </p:sp>
    </p:spTree>
    <p:extLst>
      <p:ext uri="{BB962C8B-B14F-4D97-AF65-F5344CB8AC3E}">
        <p14:creationId xmlns:p14="http://schemas.microsoft.com/office/powerpoint/2010/main" val="39623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Spending Behavior of Millennials</a:t>
            </a:r>
          </a:p>
        </p:txBody>
      </p:sp>
      <p:sp>
        <p:nvSpPr>
          <p:cNvPr id="6" name="Text Placeholder 5"/>
          <p:cNvSpPr>
            <a:spLocks noGrp="1"/>
          </p:cNvSpPr>
          <p:nvPr>
            <p:ph type="body" sz="quarter" idx="11"/>
          </p:nvPr>
        </p:nvSpPr>
        <p:spPr/>
        <p:txBody>
          <a:bodyPr/>
          <a:lstStyle/>
          <a:p>
            <a:pPr marL="285750" indent="-285750">
              <a:buFont typeface="Arial" panose="020B0604020202020204" pitchFamily="34" charset="0"/>
              <a:buChar char="•"/>
            </a:pPr>
            <a:r>
              <a:rPr lang="en-US" sz="1600" dirty="0"/>
              <a:t>By 2018, Millennials will have the most spending power of any generation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Almost 50% of Millennial grocery shoppers say they want to be the very first to try new technology</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600" dirty="0"/>
              <a:t>Millennials are much more likely to be influenced by smartphone applications (262% more likely), mobile advertising (+294%), and recommendations from social media sites compared to the average shopper (+247%)</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600" dirty="0"/>
              <a:t>They want to engage with brands on social networks so brands that serve a Millennial’s need may keep them for life</a:t>
            </a:r>
          </a:p>
          <a:p>
            <a:pPr marL="285750" lvl="0" indent="-285750">
              <a:buFont typeface="Arial" panose="020B0604020202020204" pitchFamily="34" charset="0"/>
              <a:buChar char="•"/>
            </a:pPr>
            <a:endParaRPr lang="en-US" sz="1600" dirty="0">
              <a:solidFill>
                <a:srgbClr val="70B332"/>
              </a:solidFill>
            </a:endParaRPr>
          </a:p>
          <a:p>
            <a:pPr marL="285750" lvl="0" indent="-285750">
              <a:buFont typeface="Arial" panose="020B0604020202020204" pitchFamily="34" charset="0"/>
              <a:buChar char="•"/>
            </a:pPr>
            <a:endParaRPr lang="en-US" sz="1600" dirty="0">
              <a:solidFill>
                <a:srgbClr val="70B332"/>
              </a:solidFill>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313" y="4735902"/>
            <a:ext cx="2582415" cy="1352050"/>
          </a:xfrm>
          <a:prstGeom prst="rect">
            <a:avLst/>
          </a:prstGeom>
        </p:spPr>
      </p:pic>
      <p:sp>
        <p:nvSpPr>
          <p:cNvPr id="8" name="TextBox 7"/>
          <p:cNvSpPr txBox="1"/>
          <p:nvPr/>
        </p:nvSpPr>
        <p:spPr>
          <a:xfrm>
            <a:off x="479352" y="6267006"/>
            <a:ext cx="8495313" cy="185552"/>
          </a:xfrm>
          <a:prstGeom prst="rect">
            <a:avLst/>
          </a:prstGeom>
        </p:spPr>
        <p:txBody>
          <a:bodyPr wrap="square" rtlCol="0">
            <a:noAutofit/>
          </a:bodyPr>
          <a:lstStyle/>
          <a:p>
            <a:pPr defTabSz="343220">
              <a:spcBef>
                <a:spcPct val="0"/>
              </a:spcBef>
            </a:pPr>
            <a:r>
              <a:rPr lang="en-US" sz="1000" dirty="0">
                <a:latin typeface="Arial" panose="020B0604020202020204" pitchFamily="34" charset="0"/>
                <a:cs typeface="Arial" panose="020B0604020202020204" pitchFamily="34" charset="0"/>
              </a:rPr>
              <a:t>Source: Information gathered 8/2016 from  http://resources.bazaarvoice.com/rs/bazaarvoice/images/MillennialsInTheAisles.201208.pdf</a:t>
            </a:r>
          </a:p>
        </p:txBody>
      </p:sp>
    </p:spTree>
    <p:extLst>
      <p:ext uri="{BB962C8B-B14F-4D97-AF65-F5344CB8AC3E}">
        <p14:creationId xmlns:p14="http://schemas.microsoft.com/office/powerpoint/2010/main" val="280842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85000" lnSpcReduction="20000"/>
          </a:bodyPr>
          <a:lstStyle/>
          <a:p>
            <a:r>
              <a:rPr lang="en-US" dirty="0"/>
              <a:t>What are the top 7 things Millennials buy more than anyone else?  Can you guess?</a:t>
            </a:r>
          </a:p>
        </p:txBody>
      </p:sp>
      <p:sp>
        <p:nvSpPr>
          <p:cNvPr id="4" name="Text Placeholder 3"/>
          <p:cNvSpPr>
            <a:spLocks noGrp="1"/>
          </p:cNvSpPr>
          <p:nvPr>
            <p:ph type="body" sz="quarter" idx="27"/>
          </p:nvPr>
        </p:nvSpPr>
        <p:spPr>
          <a:xfrm>
            <a:off x="1311813" y="1410696"/>
            <a:ext cx="2941010" cy="4856116"/>
          </a:xfrm>
        </p:spPr>
        <p:txBody>
          <a:bodyPr>
            <a:normAutofit/>
          </a:bodyPr>
          <a:lstStyle/>
          <a:p>
            <a:pPr>
              <a:spcBef>
                <a:spcPts val="0"/>
              </a:spcBef>
              <a:spcAft>
                <a:spcPts val="1800"/>
              </a:spcAft>
            </a:pPr>
            <a:r>
              <a:rPr lang="en-US" sz="2400" dirty="0">
                <a:solidFill>
                  <a:schemeClr val="tx1"/>
                </a:solidFill>
              </a:rPr>
              <a:t>Hot Sauce</a:t>
            </a:r>
          </a:p>
          <a:p>
            <a:pPr>
              <a:spcBef>
                <a:spcPts val="0"/>
              </a:spcBef>
              <a:spcAft>
                <a:spcPts val="1800"/>
              </a:spcAft>
            </a:pPr>
            <a:r>
              <a:rPr lang="en-US" sz="2400" dirty="0">
                <a:solidFill>
                  <a:schemeClr val="tx1"/>
                </a:solidFill>
              </a:rPr>
              <a:t>Organic Food</a:t>
            </a:r>
          </a:p>
          <a:p>
            <a:pPr>
              <a:spcBef>
                <a:spcPts val="0"/>
              </a:spcBef>
              <a:spcAft>
                <a:spcPts val="1800"/>
              </a:spcAft>
            </a:pPr>
            <a:r>
              <a:rPr lang="en-US" sz="2400" dirty="0">
                <a:solidFill>
                  <a:schemeClr val="tx1"/>
                </a:solidFill>
              </a:rPr>
              <a:t>Bulk Warehouse Foods</a:t>
            </a:r>
          </a:p>
          <a:p>
            <a:pPr>
              <a:spcBef>
                <a:spcPts val="0"/>
              </a:spcBef>
              <a:spcAft>
                <a:spcPts val="1800"/>
              </a:spcAft>
            </a:pPr>
            <a:r>
              <a:rPr lang="en-US" sz="2400" dirty="0">
                <a:solidFill>
                  <a:schemeClr val="tx1"/>
                </a:solidFill>
              </a:rPr>
              <a:t>Craft Brews</a:t>
            </a:r>
          </a:p>
          <a:p>
            <a:pPr>
              <a:spcBef>
                <a:spcPts val="0"/>
              </a:spcBef>
              <a:spcAft>
                <a:spcPts val="1800"/>
              </a:spcAft>
            </a:pPr>
            <a:r>
              <a:rPr lang="en-US" sz="2400" dirty="0">
                <a:solidFill>
                  <a:schemeClr val="tx1"/>
                </a:solidFill>
              </a:rPr>
              <a:t>Same Day Delivery</a:t>
            </a:r>
          </a:p>
          <a:p>
            <a:pPr>
              <a:spcBef>
                <a:spcPts val="0"/>
              </a:spcBef>
              <a:spcAft>
                <a:spcPts val="1800"/>
              </a:spcAft>
            </a:pPr>
            <a:r>
              <a:rPr lang="en-US" sz="2400" dirty="0">
                <a:solidFill>
                  <a:schemeClr val="tx1"/>
                </a:solidFill>
              </a:rPr>
              <a:t>Newspapers &amp; Magazines</a:t>
            </a:r>
          </a:p>
        </p:txBody>
      </p:sp>
      <p:sp>
        <p:nvSpPr>
          <p:cNvPr id="7" name="Text Placeholder 6"/>
          <p:cNvSpPr>
            <a:spLocks noGrp="1"/>
          </p:cNvSpPr>
          <p:nvPr>
            <p:ph type="body" sz="quarter" idx="28"/>
          </p:nvPr>
        </p:nvSpPr>
        <p:spPr>
          <a:xfrm>
            <a:off x="5055080" y="1410696"/>
            <a:ext cx="2777705" cy="4576035"/>
          </a:xfrm>
        </p:spPr>
        <p:txBody>
          <a:bodyPr>
            <a:normAutofit/>
          </a:bodyPr>
          <a:lstStyle/>
          <a:p>
            <a:pPr>
              <a:spcBef>
                <a:spcPts val="0"/>
              </a:spcBef>
              <a:spcAft>
                <a:spcPts val="1800"/>
              </a:spcAft>
            </a:pPr>
            <a:r>
              <a:rPr lang="en-US" sz="2400" dirty="0">
                <a:solidFill>
                  <a:schemeClr val="tx1"/>
                </a:solidFill>
              </a:rPr>
              <a:t>Diet Soda</a:t>
            </a:r>
          </a:p>
          <a:p>
            <a:pPr>
              <a:spcBef>
                <a:spcPts val="0"/>
              </a:spcBef>
              <a:spcAft>
                <a:spcPts val="1800"/>
              </a:spcAft>
            </a:pPr>
            <a:r>
              <a:rPr lang="en-US" sz="2400" dirty="0">
                <a:solidFill>
                  <a:schemeClr val="tx1"/>
                </a:solidFill>
              </a:rPr>
              <a:t>Gas Station Food</a:t>
            </a:r>
          </a:p>
          <a:p>
            <a:pPr>
              <a:spcBef>
                <a:spcPts val="0"/>
              </a:spcBef>
              <a:spcAft>
                <a:spcPts val="1800"/>
              </a:spcAft>
            </a:pPr>
            <a:r>
              <a:rPr lang="en-US" sz="2400" dirty="0">
                <a:solidFill>
                  <a:schemeClr val="tx1"/>
                </a:solidFill>
              </a:rPr>
              <a:t>Tattoos &amp; Piercings</a:t>
            </a:r>
          </a:p>
          <a:p>
            <a:pPr>
              <a:spcBef>
                <a:spcPts val="0"/>
              </a:spcBef>
              <a:spcAft>
                <a:spcPts val="1800"/>
              </a:spcAft>
            </a:pPr>
            <a:r>
              <a:rPr lang="en-US" sz="2400" dirty="0">
                <a:solidFill>
                  <a:schemeClr val="tx1"/>
                </a:solidFill>
              </a:rPr>
              <a:t>Postage Stamps</a:t>
            </a:r>
          </a:p>
          <a:p>
            <a:pPr>
              <a:spcBef>
                <a:spcPts val="0"/>
              </a:spcBef>
              <a:spcAft>
                <a:spcPts val="1800"/>
              </a:spcAft>
            </a:pPr>
            <a:r>
              <a:rPr lang="en-US" sz="2400" dirty="0">
                <a:solidFill>
                  <a:schemeClr val="tx1"/>
                </a:solidFill>
              </a:rPr>
              <a:t>Mass Market Beer</a:t>
            </a:r>
          </a:p>
          <a:p>
            <a:pPr>
              <a:spcBef>
                <a:spcPts val="0"/>
              </a:spcBef>
              <a:spcAft>
                <a:spcPts val="1800"/>
              </a:spcAft>
            </a:pPr>
            <a:r>
              <a:rPr lang="en-US" sz="2400" dirty="0">
                <a:solidFill>
                  <a:schemeClr val="tx1"/>
                </a:solidFill>
              </a:rPr>
              <a:t>Energy Drinks</a:t>
            </a:r>
          </a:p>
        </p:txBody>
      </p:sp>
      <p:sp>
        <p:nvSpPr>
          <p:cNvPr id="9" name="TextBox 8"/>
          <p:cNvSpPr txBox="1"/>
          <p:nvPr/>
        </p:nvSpPr>
        <p:spPr>
          <a:xfrm>
            <a:off x="682751" y="6177406"/>
            <a:ext cx="6872593" cy="246221"/>
          </a:xfrm>
          <a:prstGeom prst="rect">
            <a:avLst/>
          </a:prstGeom>
          <a:noFill/>
        </p:spPr>
        <p:txBody>
          <a:bodyPr wrap="square" rtlCol="0">
            <a:spAutoFit/>
          </a:bodyPr>
          <a:lstStyle/>
          <a:p>
            <a:r>
              <a:rPr lang="en-US" sz="1000" dirty="0"/>
              <a:t>Source: Information gathered 8/2016 from http://time.com/money/3979425/millennials-consumers-boomers-gen-x/</a:t>
            </a:r>
          </a:p>
        </p:txBody>
      </p:sp>
    </p:spTree>
    <p:extLst>
      <p:ext uri="{BB962C8B-B14F-4D97-AF65-F5344CB8AC3E}">
        <p14:creationId xmlns:p14="http://schemas.microsoft.com/office/powerpoint/2010/main" val="205884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85000" lnSpcReduction="20000"/>
          </a:bodyPr>
          <a:lstStyle/>
          <a:p>
            <a:r>
              <a:rPr lang="en-US" dirty="0"/>
              <a:t>What are the top 7 things Millennials buy more than anyone else?  Can you guess?</a:t>
            </a:r>
          </a:p>
        </p:txBody>
      </p:sp>
      <p:sp>
        <p:nvSpPr>
          <p:cNvPr id="4" name="Text Placeholder 3"/>
          <p:cNvSpPr>
            <a:spLocks noGrp="1"/>
          </p:cNvSpPr>
          <p:nvPr>
            <p:ph type="body" sz="quarter" idx="27"/>
          </p:nvPr>
        </p:nvSpPr>
        <p:spPr>
          <a:xfrm>
            <a:off x="1104181" y="1410696"/>
            <a:ext cx="3148642" cy="4856116"/>
          </a:xfrm>
        </p:spPr>
        <p:txBody>
          <a:bodyPr>
            <a:normAutofit/>
          </a:bodyPr>
          <a:lstStyle/>
          <a:p>
            <a:pPr marL="233363">
              <a:spcBef>
                <a:spcPts val="0"/>
              </a:spcBef>
              <a:spcAft>
                <a:spcPts val="1800"/>
              </a:spcAft>
            </a:pPr>
            <a:r>
              <a:rPr lang="en-US" sz="2400" dirty="0">
                <a:solidFill>
                  <a:schemeClr val="tx1"/>
                </a:solidFill>
              </a:rPr>
              <a:t>Hot Sauce</a:t>
            </a:r>
          </a:p>
          <a:p>
            <a:pPr marL="233363">
              <a:spcBef>
                <a:spcPts val="0"/>
              </a:spcBef>
              <a:spcAft>
                <a:spcPts val="1800"/>
              </a:spcAft>
            </a:pPr>
            <a:r>
              <a:rPr lang="en-US" sz="2400" dirty="0">
                <a:solidFill>
                  <a:schemeClr val="tx1"/>
                </a:solidFill>
              </a:rPr>
              <a:t>Organic Food</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Bulk Warehouse Foods</a:t>
            </a:r>
          </a:p>
          <a:p>
            <a:pPr marL="233363">
              <a:spcBef>
                <a:spcPts val="0"/>
              </a:spcBef>
              <a:spcAft>
                <a:spcPts val="1800"/>
              </a:spcAft>
            </a:pPr>
            <a:r>
              <a:rPr lang="en-US" sz="2400" dirty="0">
                <a:solidFill>
                  <a:schemeClr val="tx1"/>
                </a:solidFill>
              </a:rPr>
              <a:t>Craft Brews</a:t>
            </a:r>
          </a:p>
          <a:p>
            <a:pPr marL="233363">
              <a:spcBef>
                <a:spcPts val="0"/>
              </a:spcBef>
              <a:spcAft>
                <a:spcPts val="1800"/>
              </a:spcAft>
            </a:pPr>
            <a:r>
              <a:rPr lang="en-US" sz="2400" dirty="0">
                <a:solidFill>
                  <a:schemeClr val="tx1"/>
                </a:solidFill>
              </a:rPr>
              <a:t>Same Day Delivery</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Newspapers &amp; Magazines</a:t>
            </a:r>
          </a:p>
        </p:txBody>
      </p:sp>
      <p:sp>
        <p:nvSpPr>
          <p:cNvPr id="7" name="Text Placeholder 6"/>
          <p:cNvSpPr>
            <a:spLocks noGrp="1"/>
          </p:cNvSpPr>
          <p:nvPr>
            <p:ph type="body" sz="quarter" idx="28"/>
          </p:nvPr>
        </p:nvSpPr>
        <p:spPr>
          <a:xfrm>
            <a:off x="5055080" y="1410696"/>
            <a:ext cx="2993365" cy="4576035"/>
          </a:xfrm>
        </p:spPr>
        <p:txBody>
          <a:bodyPr>
            <a:normAutofit/>
          </a:bodyPr>
          <a:lstStyle/>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Diet Soda</a:t>
            </a:r>
          </a:p>
          <a:p>
            <a:pPr marL="233363">
              <a:spcBef>
                <a:spcPts val="0"/>
              </a:spcBef>
              <a:spcAft>
                <a:spcPts val="1800"/>
              </a:spcAft>
            </a:pPr>
            <a:r>
              <a:rPr lang="en-US" sz="2400" dirty="0">
                <a:solidFill>
                  <a:schemeClr val="tx1"/>
                </a:solidFill>
              </a:rPr>
              <a:t>Gas Station Food</a:t>
            </a:r>
          </a:p>
          <a:p>
            <a:pPr marL="233363">
              <a:spcBef>
                <a:spcPts val="0"/>
              </a:spcBef>
              <a:spcAft>
                <a:spcPts val="1800"/>
              </a:spcAft>
            </a:pPr>
            <a:r>
              <a:rPr lang="en-US" sz="2400" dirty="0">
                <a:solidFill>
                  <a:schemeClr val="tx1"/>
                </a:solidFill>
              </a:rPr>
              <a:t>Tattoos &amp; Piercings</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Postage Stamps</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Mass Market Beer</a:t>
            </a:r>
          </a:p>
          <a:p>
            <a:pPr marL="233363">
              <a:spcBef>
                <a:spcPts val="0"/>
              </a:spcBef>
              <a:spcAft>
                <a:spcPts val="1800"/>
              </a:spcAft>
            </a:pPr>
            <a:r>
              <a:rPr lang="en-US" sz="2400" dirty="0">
                <a:solidFill>
                  <a:schemeClr val="tx1"/>
                </a:solidFill>
              </a:rPr>
              <a:t>Energy Drinks</a:t>
            </a:r>
          </a:p>
        </p:txBody>
      </p:sp>
      <p:sp>
        <p:nvSpPr>
          <p:cNvPr id="8" name="TextBox 7"/>
          <p:cNvSpPr txBox="1"/>
          <p:nvPr/>
        </p:nvSpPr>
        <p:spPr>
          <a:xfrm>
            <a:off x="816526" y="6109841"/>
            <a:ext cx="6872593" cy="246221"/>
          </a:xfrm>
          <a:prstGeom prst="rect">
            <a:avLst/>
          </a:prstGeom>
          <a:noFill/>
        </p:spPr>
        <p:txBody>
          <a:bodyPr wrap="square" rtlCol="0">
            <a:spAutoFit/>
          </a:bodyPr>
          <a:lstStyle/>
          <a:p>
            <a:r>
              <a:rPr lang="en-US" sz="1000" dirty="0"/>
              <a:t>Source: Information gathered 8/2016 from http://time.com/money/3979425/millennials-consumers-boomers-gen-x/</a:t>
            </a:r>
          </a:p>
        </p:txBody>
      </p:sp>
    </p:spTree>
    <p:extLst>
      <p:ext uri="{BB962C8B-B14F-4D97-AF65-F5344CB8AC3E}">
        <p14:creationId xmlns:p14="http://schemas.microsoft.com/office/powerpoint/2010/main" val="1874536971"/>
      </p:ext>
    </p:extLst>
  </p:cSld>
  <p:clrMapOvr>
    <a:masterClrMapping/>
  </p:clrMapOvr>
</p:sld>
</file>

<file path=ppt/theme/theme1.xml><?xml version="1.0" encoding="utf-8"?>
<a:theme xmlns:a="http://schemas.openxmlformats.org/drawingml/2006/main" name="CoverOption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ontentSlid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NewSectionSlid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NewSectionSlid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NewSectionSlide_03">
  <a:themeElements>
    <a:clrScheme name="SallieMae 1">
      <a:dk1>
        <a:sysClr val="windowText" lastClr="000000"/>
      </a:dk1>
      <a:lt1>
        <a:sysClr val="window" lastClr="FFFFFF"/>
      </a:lt1>
      <a:dk2>
        <a:srgbClr val="000000"/>
      </a:dk2>
      <a:lt2>
        <a:srgbClr val="FFFFFF"/>
      </a:lt2>
      <a:accent1>
        <a:srgbClr val="2A6ACA"/>
      </a:accent1>
      <a:accent2>
        <a:srgbClr val="FFBE01"/>
      </a:accent2>
      <a:accent3>
        <a:srgbClr val="002379"/>
      </a:accent3>
      <a:accent4>
        <a:srgbClr val="FFBE01"/>
      </a:accent4>
      <a:accent5>
        <a:srgbClr val="002378"/>
      </a:accent5>
      <a:accent6>
        <a:srgbClr val="2A6ACA"/>
      </a:accent6>
      <a:hlink>
        <a:srgbClr val="2A6ACA"/>
      </a:hlink>
      <a:folHlink>
        <a:srgbClr val="2A6A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Bri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Option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Option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Option_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Option_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overOption_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verOption_08">
  <a:themeElements>
    <a:clrScheme name="SallieMae 1">
      <a:dk1>
        <a:sysClr val="windowText" lastClr="000000"/>
      </a:dk1>
      <a:lt1>
        <a:sysClr val="window" lastClr="FFFFFF"/>
      </a:lt1>
      <a:dk2>
        <a:srgbClr val="000000"/>
      </a:dk2>
      <a:lt2>
        <a:srgbClr val="FFFFFF"/>
      </a:lt2>
      <a:accent1>
        <a:srgbClr val="2A6ACA"/>
      </a:accent1>
      <a:accent2>
        <a:srgbClr val="FFBE01"/>
      </a:accent2>
      <a:accent3>
        <a:srgbClr val="002379"/>
      </a:accent3>
      <a:accent4>
        <a:srgbClr val="FFBE01"/>
      </a:accent4>
      <a:accent5>
        <a:srgbClr val="002378"/>
      </a:accent5>
      <a:accent6>
        <a:srgbClr val="2A6ACA"/>
      </a:accent6>
      <a:hlink>
        <a:srgbClr val="2A6ACA"/>
      </a:hlink>
      <a:folHlink>
        <a:srgbClr val="2A6A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7086DB03B2EA48AE8357B48EECD43A" ma:contentTypeVersion="4" ma:contentTypeDescription="Create a new document." ma:contentTypeScope="" ma:versionID="f9e11dda10837e55feced3627bb64a06">
  <xsd:schema xmlns:xsd="http://www.w3.org/2001/XMLSchema" xmlns:xs="http://www.w3.org/2001/XMLSchema" xmlns:p="http://schemas.microsoft.com/office/2006/metadata/properties" xmlns:ns2="226260c1-0648-4ee3-8a66-a1590505181a" xmlns:ns3="84445d3f-af65-4a85-a2cd-b92bb5e6ccc9" targetNamespace="http://schemas.microsoft.com/office/2006/metadata/properties" ma:root="true" ma:fieldsID="226f515b11ef933f16761e574eb18fbd" ns2:_="" ns3:_="">
    <xsd:import namespace="226260c1-0648-4ee3-8a66-a1590505181a"/>
    <xsd:import namespace="84445d3f-af65-4a85-a2cd-b92bb5e6cc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260c1-0648-4ee3-8a66-a159050518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445d3f-af65-4a85-a2cd-b92bb5e6ccc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F79D2F-A02F-4852-917B-1CD4770C1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260c1-0648-4ee3-8a66-a1590505181a"/>
    <ds:schemaRef ds:uri="84445d3f-af65-4a85-a2cd-b92bb5e6c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B55518-4E14-49A0-BADC-883B111A439F}">
  <ds:schemaRefs>
    <ds:schemaRef ds:uri="http://schemas.microsoft.com/sharepoint/v3/contenttype/forms"/>
  </ds:schemaRefs>
</ds:datastoreItem>
</file>

<file path=customXml/itemProps3.xml><?xml version="1.0" encoding="utf-8"?>
<ds:datastoreItem xmlns:ds="http://schemas.openxmlformats.org/officeDocument/2006/customXml" ds:itemID="{7C907F94-1FB7-4F1D-8F4D-1475949B12A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4445d3f-af65-4a85-a2cd-b92bb5e6ccc9"/>
    <ds:schemaRef ds:uri="226260c1-0648-4ee3-8a66-a159050518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3788</TotalTime>
  <Words>3300</Words>
  <Application>Microsoft Office PowerPoint</Application>
  <PresentationFormat>Letter Paper (8.5x11 in)</PresentationFormat>
  <Paragraphs>427</Paragraphs>
  <Slides>33</Slides>
  <Notes>13</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33</vt:i4>
      </vt:variant>
    </vt:vector>
  </HeadingPairs>
  <TitlesOfParts>
    <vt:vector size="53" baseType="lpstr">
      <vt:lpstr>Arial</vt:lpstr>
      <vt:lpstr>Calibri</vt:lpstr>
      <vt:lpstr>Courier New</vt:lpstr>
      <vt:lpstr>Wingdings</vt:lpstr>
      <vt:lpstr>CoverOption_01</vt:lpstr>
      <vt:lpstr>1_Custom Design</vt:lpstr>
      <vt:lpstr>CoverOption_02</vt:lpstr>
      <vt:lpstr>CoverOption_04</vt:lpstr>
      <vt:lpstr>CoverOption_05</vt:lpstr>
      <vt:lpstr>CoverOption_06</vt:lpstr>
      <vt:lpstr>CoverOption_07</vt:lpstr>
      <vt:lpstr>2_Custom Design</vt:lpstr>
      <vt:lpstr>CoverOption_08</vt:lpstr>
      <vt:lpstr>ContentSlide_01</vt:lpstr>
      <vt:lpstr>NewSectionSlide_01</vt:lpstr>
      <vt:lpstr>NewSectionSlide_02</vt:lpstr>
      <vt:lpstr>NewSectionSlide_03</vt:lpstr>
      <vt:lpstr>Custom Design</vt:lpstr>
      <vt:lpstr>Bridge</vt:lpstr>
      <vt:lpstr>3_Custom Design</vt:lpstr>
      <vt:lpstr>Millennials and Beyond</vt:lpstr>
      <vt:lpstr>Defining the Generations</vt:lpstr>
      <vt:lpstr>PowerPoint Presentation</vt:lpstr>
      <vt:lpstr>PowerPoint Presentation</vt:lpstr>
      <vt:lpstr>PowerPoint Presentation</vt:lpstr>
      <vt:lpstr>Millennials in the Marketplace</vt:lpstr>
      <vt:lpstr>PowerPoint Presentation</vt:lpstr>
      <vt:lpstr>PowerPoint Presentation</vt:lpstr>
      <vt:lpstr>PowerPoint Presentation</vt:lpstr>
      <vt:lpstr>PowerPoint Presentation</vt:lpstr>
      <vt:lpstr>PowerPoint Presentation</vt:lpstr>
      <vt:lpstr>PowerPoint Presentation</vt:lpstr>
      <vt:lpstr>How to Reach Millennials on your College Campus</vt:lpstr>
      <vt:lpstr>PowerPoint Presentation</vt:lpstr>
      <vt:lpstr>PowerPoint Presentation</vt:lpstr>
      <vt:lpstr>PowerPoint Presentation</vt:lpstr>
      <vt:lpstr>Here comes Gen Z?</vt:lpstr>
      <vt:lpstr>PowerPoint Presentation</vt:lpstr>
      <vt:lpstr>PowerPoint Presentation</vt:lpstr>
      <vt:lpstr>PowerPoint Presentation</vt:lpstr>
      <vt:lpstr>PowerPoint Presentation</vt:lpstr>
      <vt:lpstr>PowerPoint Presentation</vt:lpstr>
      <vt:lpstr>PowerPoint Presentation</vt:lpstr>
      <vt:lpstr>How to Reach Gen Z on your College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Sallie Mae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Terrasi</dc:creator>
  <cp:lastModifiedBy>Haygood, David</cp:lastModifiedBy>
  <cp:revision>298</cp:revision>
  <dcterms:created xsi:type="dcterms:W3CDTF">2015-12-02T21:16:25Z</dcterms:created>
  <dcterms:modified xsi:type="dcterms:W3CDTF">2018-03-29T19:19:15Z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0x0101002B7086DB03B2EA48AE8357B48EECD43A</vt:lpwstr>
  </property>
  <property fmtid="{D5CDD505-2E9C-101B-9397-08002B2CF9AE}" pid="3" name="Order">
    <vt:r8>366300</vt:r8>
  </property>
  <property fmtid="{D5CDD505-2E9C-101B-9397-08002B2CF9AE}" pid="4" name="xd_ProgID">
    <vt:lpwstr/>
  </property>
  <property fmtid="{D5CDD505-2E9C-101B-9397-08002B2CF9AE}" pid="5" name="_CopySource">
    <vt:lpwstr>https://salliemae.sharepoint.com/sites/SMCMK/Shared Documents/Brand Strategy/Brand Assets/SMSM_MKT11604A_PowerPointSLM_R4.pptx</vt:lpwstr>
  </property>
  <property fmtid="{D5CDD505-2E9C-101B-9397-08002B2CF9AE}" pid="6" name="TemplateUrl">
    <vt:lpwstr/>
  </property>
</Properties>
</file>