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96" r:id="rId3"/>
    <p:sldId id="272" r:id="rId4"/>
    <p:sldId id="260" r:id="rId5"/>
    <p:sldId id="273" r:id="rId6"/>
    <p:sldId id="274" r:id="rId7"/>
    <p:sldId id="295" r:id="rId8"/>
    <p:sldId id="276" r:id="rId9"/>
    <p:sldId id="277" r:id="rId10"/>
    <p:sldId id="287" r:id="rId11"/>
    <p:sldId id="278" r:id="rId12"/>
    <p:sldId id="275" r:id="rId13"/>
    <p:sldId id="288" r:id="rId14"/>
    <p:sldId id="289" r:id="rId15"/>
    <p:sldId id="290" r:id="rId16"/>
    <p:sldId id="279" r:id="rId17"/>
    <p:sldId id="291" r:id="rId18"/>
    <p:sldId id="292" r:id="rId19"/>
    <p:sldId id="280" r:id="rId20"/>
    <p:sldId id="293" r:id="rId21"/>
    <p:sldId id="281" r:id="rId22"/>
    <p:sldId id="294" r:id="rId23"/>
    <p:sldId id="282" r:id="rId24"/>
    <p:sldId id="285" r:id="rId25"/>
    <p:sldId id="267" r:id="rId26"/>
    <p:sldId id="268" r:id="rId27"/>
    <p:sldId id="261" r:id="rId28"/>
    <p:sldId id="27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4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483">
          <p15:clr>
            <a:srgbClr val="A4A3A4"/>
          </p15:clr>
        </p15:guide>
        <p15:guide id="4" orient="horz" pos="1298">
          <p15:clr>
            <a:srgbClr val="A4A3A4"/>
          </p15:clr>
        </p15:guide>
        <p15:guide id="5" pos="1435">
          <p15:clr>
            <a:srgbClr val="A4A3A4"/>
          </p15:clr>
        </p15:guide>
        <p15:guide id="6" pos="5471">
          <p15:clr>
            <a:srgbClr val="A4A3A4"/>
          </p15:clr>
        </p15:guide>
        <p15:guide id="7" pos="2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A5B"/>
    <a:srgbClr val="675056"/>
    <a:srgbClr val="F4C35A"/>
    <a:srgbClr val="6F525A"/>
    <a:srgbClr val="46353A"/>
    <a:srgbClr val="FCCA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7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612" y="102"/>
      </p:cViewPr>
      <p:guideLst>
        <p:guide orient="horz" pos="2894"/>
        <p:guide orient="horz" pos="816"/>
        <p:guide orient="horz" pos="483"/>
        <p:guide orient="horz" pos="1298"/>
        <p:guide pos="1435"/>
        <p:guide pos="5471"/>
        <p:guide pos="27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9A52-8F9C-4980-95D8-01DDBD4B8A3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A9D6-53CE-4900-A900-4BA0C0EF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</a:t>
            </a:r>
            <a:r>
              <a:rPr lang="en-US" baseline="0" dirty="0" smtClean="0"/>
              <a:t> chart when info is released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A9D6-53CE-4900-A900-4BA0C0EF1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(Dark)">
    <p:bg>
      <p:bgPr>
        <a:solidFill>
          <a:srgbClr val="675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0"/>
            <a:ext cx="9144000" cy="360328"/>
          </a:xfrm>
          <a:prstGeom prst="rect">
            <a:avLst/>
          </a:prstGeom>
          <a:solidFill>
            <a:srgbClr val="675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675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6430"/>
            <a:ext cx="731520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02773"/>
            <a:ext cx="1821103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2"/>
          </p:nvPr>
        </p:nvSpPr>
        <p:spPr>
          <a:xfrm>
            <a:off x="2438449" y="1302773"/>
            <a:ext cx="1821054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3"/>
          </p:nvPr>
        </p:nvSpPr>
        <p:spPr>
          <a:xfrm>
            <a:off x="4419649" y="1302773"/>
            <a:ext cx="1821004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4"/>
          </p:nvPr>
        </p:nvSpPr>
        <p:spPr>
          <a:xfrm>
            <a:off x="6400800" y="1302773"/>
            <a:ext cx="1828800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20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199" y="1310353"/>
            <a:ext cx="3745345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87333" y="1310353"/>
            <a:ext cx="3742267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854970"/>
            <a:ext cx="3745346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4487333" y="1854970"/>
            <a:ext cx="3742268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93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310353"/>
            <a:ext cx="2467648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11611" y="1310353"/>
            <a:ext cx="2466655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765030" y="1310353"/>
            <a:ext cx="2464569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854970"/>
            <a:ext cx="2467649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/>
          </p:nvPr>
        </p:nvSpPr>
        <p:spPr>
          <a:xfrm>
            <a:off x="5765030" y="1854970"/>
            <a:ext cx="2464570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3"/>
          </p:nvPr>
        </p:nvSpPr>
        <p:spPr>
          <a:xfrm>
            <a:off x="3111611" y="1854970"/>
            <a:ext cx="2466655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25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1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199" y="1310353"/>
            <a:ext cx="1821103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0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438449" y="1310353"/>
            <a:ext cx="1821054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0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419650" y="1310353"/>
            <a:ext cx="1821004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0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400801" y="1310353"/>
            <a:ext cx="1828800" cy="450850"/>
          </a:xfrm>
          <a:solidFill>
            <a:srgbClr val="FEBA5B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1000" spc="-3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854970"/>
            <a:ext cx="1821103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/>
          </p:nvPr>
        </p:nvSpPr>
        <p:spPr>
          <a:xfrm>
            <a:off x="2438449" y="1854970"/>
            <a:ext cx="1821054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3"/>
          </p:nvPr>
        </p:nvSpPr>
        <p:spPr>
          <a:xfrm>
            <a:off x="4419649" y="1854970"/>
            <a:ext cx="1821004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4"/>
          </p:nvPr>
        </p:nvSpPr>
        <p:spPr>
          <a:xfrm>
            <a:off x="6400800" y="1854970"/>
            <a:ext cx="1828800" cy="2739254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60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hird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55759" y="1302773"/>
            <a:ext cx="5073841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33273" y="1302773"/>
            <a:ext cx="0" cy="329145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302773"/>
            <a:ext cx="2467649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91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hird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5069225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5761951" y="1302773"/>
            <a:ext cx="2467649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12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041515" y="0"/>
            <a:ext cx="365606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"/>
            <a:ext cx="4384194" cy="724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4384194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302773"/>
            <a:ext cx="4384195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06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0" y="2861733"/>
            <a:ext cx="8697576" cy="22817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"/>
            <a:ext cx="7770860" cy="724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086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457199" y="1302774"/>
            <a:ext cx="7770862" cy="1279560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56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16430"/>
            <a:ext cx="731520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solidFill>
          <a:srgbClr val="675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0"/>
            <a:ext cx="9144000" cy="360328"/>
          </a:xfrm>
          <a:prstGeom prst="rect">
            <a:avLst/>
          </a:prstGeom>
          <a:solidFill>
            <a:srgbClr val="675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675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58" y="4411133"/>
            <a:ext cx="2729023" cy="488949"/>
          </a:xfrm>
          <a:prstGeom prst="rect">
            <a:avLst/>
          </a:prstGeom>
        </p:spPr>
      </p:pic>
      <p:sp>
        <p:nvSpPr>
          <p:cNvPr id="35" name="Content Placeholder 34"/>
          <p:cNvSpPr>
            <a:spLocks noGrp="1"/>
          </p:cNvSpPr>
          <p:nvPr>
            <p:ph sz="quarter" idx="12" hasCustomPrompt="1"/>
          </p:nvPr>
        </p:nvSpPr>
        <p:spPr>
          <a:xfrm>
            <a:off x="457201" y="4300008"/>
            <a:ext cx="2859088" cy="60007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200" spc="-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First and Last Name</a:t>
            </a:r>
          </a:p>
          <a:p>
            <a:pPr lvl="0"/>
            <a:r>
              <a:rPr lang="en-US" dirty="0" smtClean="0"/>
              <a:t>Title of Presenter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503343"/>
            <a:ext cx="8227180" cy="1615066"/>
          </a:xfrm>
        </p:spPr>
        <p:txBody>
          <a:bodyPr anchor="b">
            <a:normAutofit/>
          </a:bodyPr>
          <a:lstStyle>
            <a:lvl1pPr algn="l">
              <a:defRPr sz="4000" cap="none" spc="-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118409"/>
            <a:ext cx="8227180" cy="496510"/>
          </a:xfrm>
        </p:spPr>
        <p:txBody>
          <a:bodyPr>
            <a:normAutofit/>
          </a:bodyPr>
          <a:lstStyle>
            <a:lvl1pPr marL="0" indent="0" algn="l">
              <a:buNone/>
              <a:defRPr sz="1800" spc="-3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1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1" y="4411133"/>
            <a:ext cx="2729017" cy="488949"/>
          </a:xfrm>
          <a:prstGeom prst="rect">
            <a:avLst/>
          </a:prstGeom>
        </p:spPr>
      </p:pic>
      <p:sp>
        <p:nvSpPr>
          <p:cNvPr id="35" name="Content Placeholder 34"/>
          <p:cNvSpPr>
            <a:spLocks noGrp="1"/>
          </p:cNvSpPr>
          <p:nvPr>
            <p:ph sz="quarter" idx="12" hasCustomPrompt="1"/>
          </p:nvPr>
        </p:nvSpPr>
        <p:spPr>
          <a:xfrm>
            <a:off x="457201" y="4300008"/>
            <a:ext cx="2859088" cy="60007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200" spc="-30" baseline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First and Last Name</a:t>
            </a:r>
          </a:p>
          <a:p>
            <a:pPr lvl="0"/>
            <a:r>
              <a:rPr lang="en-US" dirty="0" smtClean="0"/>
              <a:t>Title of Presenter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503343"/>
            <a:ext cx="7772399" cy="1615066"/>
          </a:xfrm>
        </p:spPr>
        <p:txBody>
          <a:bodyPr anchor="b">
            <a:normAutofit/>
          </a:bodyPr>
          <a:lstStyle>
            <a:lvl1pPr algn="l">
              <a:defRPr sz="4000" cap="none" spc="-50">
                <a:solidFill>
                  <a:srgbClr val="FEBA5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118409"/>
            <a:ext cx="7772399" cy="496510"/>
          </a:xfrm>
        </p:spPr>
        <p:txBody>
          <a:bodyPr>
            <a:normAutofit/>
          </a:bodyPr>
          <a:lstStyle>
            <a:lvl1pPr marL="0" indent="0" algn="l">
              <a:buNone/>
              <a:defRPr sz="1800" spc="-3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7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egue Slide (Dark)">
    <p:bg>
      <p:bgPr>
        <a:solidFill>
          <a:srgbClr val="675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505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837" y="1310876"/>
            <a:ext cx="7766704" cy="1615066"/>
          </a:xfrm>
        </p:spPr>
        <p:txBody>
          <a:bodyPr anchor="b">
            <a:normAutofit/>
          </a:bodyPr>
          <a:lstStyle>
            <a:lvl1pPr algn="l">
              <a:defRPr sz="3600" b="0" cap="none" spc="-3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837" y="2925942"/>
            <a:ext cx="7766704" cy="496510"/>
          </a:xfrm>
        </p:spPr>
        <p:txBody>
          <a:bodyPr>
            <a:normAutofit/>
          </a:bodyPr>
          <a:lstStyle>
            <a:lvl1pPr marL="0" indent="0" algn="l">
              <a:buNone/>
              <a:defRPr sz="1800" spc="-3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89880" y="0"/>
            <a:ext cx="45412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27" y="4598629"/>
            <a:ext cx="226595" cy="3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egue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529" y="4260961"/>
            <a:ext cx="1679677" cy="6753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839" y="1310876"/>
            <a:ext cx="7766704" cy="1615066"/>
          </a:xfrm>
        </p:spPr>
        <p:txBody>
          <a:bodyPr anchor="b">
            <a:normAutofit/>
          </a:bodyPr>
          <a:lstStyle>
            <a:lvl1pPr algn="l">
              <a:defRPr sz="3600" b="0" cap="none" spc="-30">
                <a:solidFill>
                  <a:srgbClr val="FEBA5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839" y="2925942"/>
            <a:ext cx="7766704" cy="496510"/>
          </a:xfrm>
        </p:spPr>
        <p:txBody>
          <a:bodyPr>
            <a:normAutofit/>
          </a:bodyPr>
          <a:lstStyle>
            <a:lvl1pPr marL="0" indent="0" algn="l">
              <a:buNone/>
              <a:defRPr sz="1800" spc="-3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556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93355" y="0"/>
            <a:ext cx="450645" cy="5143500"/>
          </a:xfrm>
          <a:prstGeom prst="rect">
            <a:avLst/>
          </a:prstGeom>
          <a:solidFill>
            <a:srgbClr val="FEBA5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-mark-white-0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54" y="4598629"/>
            <a:ext cx="226596" cy="3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3899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1" y="1295399"/>
            <a:ext cx="7772400" cy="3298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092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3745346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4487333" y="1302773"/>
            <a:ext cx="3742268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1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2467649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770194"/>
            <a:ext cx="7772400" cy="319548"/>
          </a:xfrm>
        </p:spPr>
        <p:txBody>
          <a:bodyPr anchor="t">
            <a:normAutofit/>
          </a:bodyPr>
          <a:lstStyle>
            <a:lvl1pPr>
              <a:buNone/>
              <a:defRPr sz="1400" spc="-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5765030" y="1302773"/>
            <a:ext cx="2464570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/>
          </p:nvPr>
        </p:nvSpPr>
        <p:spPr>
          <a:xfrm>
            <a:off x="3111611" y="1302773"/>
            <a:ext cx="2466655" cy="3291451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 marL="91440" indent="0">
              <a:buNone/>
              <a:defRPr/>
            </a:lvl2pPr>
            <a:lvl3pPr marL="240030" indent="0">
              <a:buNone/>
              <a:defRPr/>
            </a:lvl3pPr>
            <a:lvl4pPr marL="41376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4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"/>
            <a:ext cx="7772400" cy="72447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2773"/>
            <a:ext cx="7772400" cy="32918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736546"/>
            <a:ext cx="912759" cy="1635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93355" y="0"/>
            <a:ext cx="450645" cy="5143500"/>
          </a:xfrm>
          <a:prstGeom prst="rect">
            <a:avLst/>
          </a:prstGeom>
          <a:solidFill>
            <a:srgbClr val="FEBA5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-mark-white-02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54" y="4598629"/>
            <a:ext cx="226596" cy="3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i="0" kern="1200" cap="all" spc="-30">
          <a:solidFill>
            <a:srgbClr val="FEBA5B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SzPct val="100000"/>
        <a:buFont typeface="Lucida Grande"/>
        <a:buChar char=" "/>
        <a:defRPr sz="1600" kern="1200" spc="-1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228600" indent="-137160" algn="l" defTabSz="457200" rtl="0" eaLnBrk="1" latinLnBrk="0" hangingPunct="1">
        <a:spcBef>
          <a:spcPct val="20000"/>
        </a:spcBef>
        <a:buFont typeface="Arial"/>
        <a:buChar char="•"/>
        <a:defRPr sz="1400" kern="1200" spc="-1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41148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 spc="-1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585216" indent="-171450" algn="l" defTabSz="457200" rtl="0" eaLnBrk="1" latinLnBrk="0" hangingPunct="1">
        <a:spcBef>
          <a:spcPts val="240"/>
        </a:spcBef>
        <a:buFont typeface="Arial"/>
        <a:buChar char="•"/>
        <a:defRPr sz="1000" kern="1200" spc="-1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0" indent="0" algn="l" defTabSz="457200" rtl="0" eaLnBrk="1" latinLnBrk="0" hangingPunct="1">
        <a:spcBef>
          <a:spcPts val="200"/>
        </a:spcBef>
        <a:spcAft>
          <a:spcPts val="600"/>
        </a:spcAft>
        <a:buFont typeface="Arial"/>
        <a:buNone/>
        <a:defRPr sz="1600" kern="1200" spc="-1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fap.ed.gov/dpcletters/GEN1506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news/press-releases/fact-sheet-department-education-announces-efforts-strengthen-loan-counseling-help-borrowers-manage-their-debt" TargetMode="External"/><Relationship Id="rId2" Type="http://schemas.openxmlformats.org/officeDocument/2006/relationships/hyperlink" Target="http://ifap.ed.gov/dpcletters/GEN150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news/press-releases/fact-sheet-department-education-announces-efforts-strengthen-loan-counseling-help-borrowers-manage-their-debt" TargetMode="External"/><Relationship Id="rId2" Type="http://schemas.openxmlformats.org/officeDocument/2006/relationships/hyperlink" Target="http://ifap.ed.gov/dpcletters/GEN1506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gov/news/press-releases/fact-sheet-department-education-announces-efforts-strengthen-loan-counseling-help-borrowers-manage-their-debt" TargetMode="External"/><Relationship Id="rId2" Type="http://schemas.openxmlformats.org/officeDocument/2006/relationships/hyperlink" Target="http://ifap.ed.gov/dpcletters/GEN1506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://www.studentconnections.org/resources-detail/resources/2016/07/05/grace-period-counseling-a-good-start-for-repayment---presentation" TargetMode="External"/><Relationship Id="rId4" Type="http://schemas.openxmlformats.org/officeDocument/2006/relationships/hyperlink" Target="http://studentconnections.org/blog-detail/general-blog/2016/06/28/4-questions-to-boost-your-entrance-counsel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nections.org/resources/blog/general-blog/2016/02/16/unleashing-the-power-of-financial-aid-storytelling-in-oregon" TargetMode="External"/><Relationship Id="rId2" Type="http://schemas.openxmlformats.org/officeDocument/2006/relationships/hyperlink" Target="http://www.studentconnections.org/resources/resources/2016/07/05/connecting-students-to-money-management-education-presentatio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hyperlink" Target="https://www.youtube.com/watch?v=D0fRxznzyQ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nections.org/resources/blog/general-blog/2016/02/16/unleashing-the-power-of-financial-aid-storytelling-in-oregon" TargetMode="External"/><Relationship Id="rId2" Type="http://schemas.openxmlformats.org/officeDocument/2006/relationships/hyperlink" Target="http://www.studentconnections.org/resources/resources/2016/07/05/connecting-students-to-money-management-education-presentatio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D0fRxznzyQ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OcFnh2LD8" TargetMode="External"/><Relationship Id="rId2" Type="http://schemas.openxmlformats.org/officeDocument/2006/relationships/hyperlink" Target="http://www.studentconnections.org/blog-detail/general-blog/2016/08/16/finding-the-right-options-for-borrowers-individual-situation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connections.org/resources/blog/general-blog/2016/04/28/big-ideas-for-student-retention-part-2" TargetMode="External"/><Relationship Id="rId2" Type="http://schemas.openxmlformats.org/officeDocument/2006/relationships/hyperlink" Target="http://www.studentconnections.org/resources/blog/general-blog/2016/04/19/big-ideas-for-student-retention-part-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hannon.cross@studentconnections.org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tudentconnections.org/solutions/post-college/borrower-connect/schedule-a-demo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tudent-connections?trk=top_nav_home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hyperlink" Target="http://studentconnection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StuConnections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www.facebook.com/StudentConnectionsOrg/" TargetMode="External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Shannon R. Cross</a:t>
            </a:r>
          </a:p>
          <a:p>
            <a:r>
              <a:rPr lang="en-US" dirty="0" smtClean="0"/>
              <a:t>Senior Manager, Strategic Partnerships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leave your CDR to chance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taking control of your default prevention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a goal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CDR?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Scorecard?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2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3" y="1262951"/>
            <a:ext cx="2921150" cy="35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a goal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CDR?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Scorecard?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Both!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2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4" y="3356459"/>
            <a:ext cx="7709506" cy="123776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527890" y="1302772"/>
            <a:ext cx="1662952" cy="20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95399"/>
            <a:ext cx="3827632" cy="3298825"/>
          </a:xfrm>
        </p:spPr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student loan borrowers with the information they need to successfully manage their loans</a:t>
            </a:r>
          </a:p>
          <a:p>
            <a:pPr marL="51435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Entrance and exit counseling</a:t>
            </a:r>
          </a:p>
          <a:p>
            <a:pPr marL="83210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Dear Colleague Letter (DCL ID: GEN-15-06)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3210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 sites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gcovino\AppData\Local\Temp\SNAGHTML5eb8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399"/>
            <a:ext cx="4105787" cy="31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95399"/>
            <a:ext cx="3580789" cy="3298825"/>
          </a:xfrm>
        </p:spPr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 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student loan borrowers with the information they need to successfully manage their loans</a:t>
            </a:r>
          </a:p>
          <a:p>
            <a:pPr marL="51435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Entrance and exit counseling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Dear Colleague Letter (DCL ID: GEN-15-06)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Experimental sites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gcovino\AppData\Local\Temp\SNAGHTML67b0b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90" y="1295398"/>
            <a:ext cx="4625371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95399"/>
            <a:ext cx="3580789" cy="32988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Counsel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student loan borrowers with the information they need to successfully manage their loans</a:t>
            </a:r>
          </a:p>
          <a:p>
            <a:pPr marL="560070" lvl="1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Entrance and exit counseling</a:t>
            </a: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"/>
            </a:pP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Dear Colleague Letter (DCL ID: GEN-15-06)</a:t>
            </a: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"/>
            </a:pP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Experimental sites</a:t>
            </a:r>
            <a:endParaRPr lang="en-US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17270" lvl="2" indent="-285750">
              <a:lnSpc>
                <a:spcPct val="107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"/>
            </a:pP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messages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28954"/>
            <a:ext cx="4167779" cy="27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95399"/>
            <a:ext cx="3888088" cy="3298825"/>
          </a:xfrm>
        </p:spPr>
        <p:txBody>
          <a:bodyPr>
            <a:no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 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student loan borrowers with the information they need to successfully manage their loans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Entrance and exit counseling</a:t>
            </a: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Dear Colleague Letter (DCL ID: GEN-15-06)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Experimental sites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messages</a:t>
            </a: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Connections Resources</a:t>
            </a: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4 Questions to boost your entrance counseling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88720" marR="0" lvl="3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Grace Period Counseling:  A good start for repayment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399" y="1396428"/>
            <a:ext cx="4179034" cy="13906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96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3971218" cy="3291451"/>
          </a:xfrm>
        </p:spPr>
        <p:txBody>
          <a:bodyPr>
            <a:no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your students, their families and the campus community with information on how to manage their finances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literacy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how do we make them consume this information, but how do we make them WANT to consume it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to access, easy to consume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Ongoing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Audiences and topics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Mentoring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3" y="1302773"/>
            <a:ext cx="3741737" cy="24964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5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your students, their families and the campus community with information on how to manage their finances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literacy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how do we make them consume this information, but how do we make them WANT to consume it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to access, easy to consume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Ongoing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Audiences and topics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Mentoring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Connections Resources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Connecting Students to Money Management Education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Unleashing the power of financial aid storytelling in Oregon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Product Innovation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9" y="1302773"/>
            <a:ext cx="3643637" cy="2744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3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112355"/>
            <a:ext cx="3745346" cy="3291451"/>
          </a:xfrm>
        </p:spPr>
        <p:txBody>
          <a:bodyPr>
            <a:no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your students, their families and the campus community with information on how to manage their finances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literacy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how do we make them consume this information, but how do we make them WANT to consume it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to access, easy to consume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Ongoing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Audiences and topics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Mentoring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Connections Resources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Connecting Students to Money Management Education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Unleashing the power of financial aid storytelling in Oregon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Product Innovation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community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Goals, roles, process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3074" name="Picture 2" descr="C:\Users\gcovino\AppData\Local\Temp\SNAGHTML8b659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2773"/>
            <a:ext cx="4161976" cy="30425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27" y="1302773"/>
            <a:ext cx="4630522" cy="30894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4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709234"/>
            <a:ext cx="7773899" cy="3195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2013 cohort default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8783"/>
            <a:ext cx="7470947" cy="33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Connections Resources</a:t>
            </a: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Finding the right options for borrowers’ individual situations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14984" lvl="2" indent="-283464">
              <a:lnSpc>
                <a:spcPct val="107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Guiding Borrowers on the path to repayment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98" y="920648"/>
            <a:ext cx="3673577" cy="3673577"/>
          </a:xfrm>
        </p:spPr>
      </p:pic>
    </p:spTree>
    <p:extLst>
      <p:ext uri="{BB962C8B-B14F-4D97-AF65-F5344CB8AC3E}">
        <p14:creationId xmlns:p14="http://schemas.microsoft.com/office/powerpoint/2010/main" val="39062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Succeed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Persistence 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Progression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89" y="1302773"/>
            <a:ext cx="4229311" cy="28217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7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3380657" cy="3291451"/>
          </a:xfrm>
        </p:spPr>
        <p:txBody>
          <a:bodyPr/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Succeed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Persistence 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Progression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Graduation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Connections Resources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Big ideas for student retention (part 1)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Big ideas for student retention (part 2)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6146" name="Picture 2" descr="C:\Users\gcovino\AppData\Local\Temp\SNAGHTMLae3d58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2" y="1142654"/>
            <a:ext cx="4600991" cy="26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1" y="770194"/>
            <a:ext cx="7772400" cy="319548"/>
          </a:xfrm>
        </p:spPr>
        <p:txBody>
          <a:bodyPr>
            <a:normAutofit/>
          </a:bodyPr>
          <a:lstStyle/>
          <a:p>
            <a:r>
              <a:rPr lang="en-US" dirty="0" smtClean="0"/>
              <a:t>Processes and Activities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7466" y="1284745"/>
            <a:ext cx="2895292" cy="329145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SzPct val="100000"/>
              <a:buFont typeface="Lucida Grande"/>
              <a:buNone/>
              <a:defRPr sz="1400" kern="1200" spc="-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24003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413766" indent="0" algn="l" defTabSz="457200" rtl="0" eaLnBrk="1" latinLnBrk="0" hangingPunct="1">
              <a:spcBef>
                <a:spcPts val="240"/>
              </a:spcBef>
              <a:buFont typeface="Arial"/>
              <a:buNone/>
              <a:defRPr sz="10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Font typeface="Arial"/>
              <a:buNone/>
              <a:defRPr sz="1600" kern="1200" spc="-1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Processes</a:t>
            </a:r>
            <a:br>
              <a:rPr lang="en-US" sz="1600" dirty="0" smtClean="0"/>
            </a:br>
            <a:endParaRPr lang="en-US" sz="1600" dirty="0" smtClean="0"/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Enrollment reporting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review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NSLDS Date Entered Repayment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Stage Delinquency Assistance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Loan Record Detail Report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70026" y="1284746"/>
            <a:ext cx="2145856" cy="329145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SzPct val="100000"/>
              <a:buFont typeface="Lucida Grande"/>
              <a:buNone/>
              <a:defRPr sz="1400" kern="1200" spc="-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228600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41148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585216" indent="-171450" algn="l" defTabSz="457200" rtl="0" eaLnBrk="1" latinLnBrk="0" hangingPunct="1">
              <a:spcBef>
                <a:spcPts val="240"/>
              </a:spcBef>
              <a:buFont typeface="Arial"/>
              <a:buChar char="•"/>
              <a:defRPr sz="10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Font typeface="Arial"/>
              <a:buNone/>
              <a:defRPr sz="1600" kern="1200" spc="-1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/>
              <a:t>Activities</a:t>
            </a:r>
            <a:br>
              <a:rPr lang="en-US" sz="1600" smtClean="0"/>
            </a:br>
            <a:endParaRPr lang="en-US" sz="1600" smtClean="0"/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Succeed</a:t>
            </a:r>
          </a:p>
          <a:p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1" y="770194"/>
            <a:ext cx="7772400" cy="319548"/>
          </a:xfrm>
        </p:spPr>
        <p:txBody>
          <a:bodyPr>
            <a:normAutofit/>
          </a:bodyPr>
          <a:lstStyle/>
          <a:p>
            <a:r>
              <a:rPr lang="en-US" dirty="0" smtClean="0"/>
              <a:t>Processes and Activities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5600" y="3991421"/>
            <a:ext cx="48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Email me:  </a:t>
            </a:r>
            <a:r>
              <a:rPr lang="en-US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/>
              </a:rPr>
              <a:t>Shannon.cross@studentconnections.org</a:t>
            </a:r>
            <a:endParaRPr lang="en-US" sz="1600" spc="-1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6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706-266-8397 Call me anytime on my cell phone</a:t>
            </a:r>
            <a:endParaRPr lang="en-US" sz="1600" spc="-1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466" y="1284745"/>
            <a:ext cx="2895292" cy="329145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SzPct val="100000"/>
              <a:buFont typeface="Lucida Grande"/>
              <a:buNone/>
              <a:defRPr sz="1400" kern="1200" spc="-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24003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413766" indent="0" algn="l" defTabSz="457200" rtl="0" eaLnBrk="1" latinLnBrk="0" hangingPunct="1">
              <a:spcBef>
                <a:spcPts val="240"/>
              </a:spcBef>
              <a:buFont typeface="Arial"/>
              <a:buNone/>
              <a:defRPr sz="10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Font typeface="Arial"/>
              <a:buNone/>
              <a:defRPr sz="1600" kern="1200" spc="-1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/>
              <a:t>Processes</a:t>
            </a:r>
            <a:br>
              <a:rPr lang="en-US" sz="1600" smtClean="0"/>
            </a:br>
            <a:endParaRPr lang="en-US" sz="1600" smtClean="0"/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Enrollment reporting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review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NSLDS Date Entered Repayment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Stage Delinquency Assistance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Loan Record Detail Report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lvl="1"/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70026" y="1284746"/>
            <a:ext cx="2145856" cy="329145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SzPct val="100000"/>
              <a:buFont typeface="Lucida Grande"/>
              <a:buNone/>
              <a:defRPr sz="1400" kern="1200" spc="-1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228600" indent="-13716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41148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585216" indent="-171450" algn="l" defTabSz="457200" rtl="0" eaLnBrk="1" latinLnBrk="0" hangingPunct="1">
              <a:spcBef>
                <a:spcPts val="240"/>
              </a:spcBef>
              <a:buFont typeface="Arial"/>
              <a:buChar char="•"/>
              <a:defRPr sz="1000" kern="1200" spc="-1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spcBef>
                <a:spcPts val="200"/>
              </a:spcBef>
              <a:spcAft>
                <a:spcPts val="600"/>
              </a:spcAft>
              <a:buFont typeface="Arial"/>
              <a:buNone/>
              <a:defRPr sz="1600" kern="1200" spc="-1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/>
              <a:t>Activities</a:t>
            </a:r>
            <a:br>
              <a:rPr lang="en-US" sz="1600" smtClean="0"/>
            </a:br>
            <a:endParaRPr lang="en-US" sz="1600" smtClean="0"/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</a:p>
          <a:p>
            <a:pPr marL="283464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Succeed</a:t>
            </a:r>
          </a:p>
          <a:p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Connections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199" y="1302773"/>
            <a:ext cx="2381099" cy="2230469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and counsel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results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Request a demo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Borrower Connect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32" y="1302773"/>
            <a:ext cx="5203768" cy="2172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0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Connections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 Center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93724" y="3226923"/>
            <a:ext cx="8377330" cy="21233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000" b="1" dirty="0" smtClean="0"/>
              <a:t>Collaborative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Developed </a:t>
            </a:r>
            <a:r>
              <a:rPr lang="en-US" sz="1000" dirty="0"/>
              <a:t>and continuously improved with input </a:t>
            </a:r>
            <a:r>
              <a:rPr lang="en-US" sz="1000" dirty="0" smtClean="0"/>
              <a:t>from advisory boards of students and academic experts. 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Student-centric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Interactive, multi-platform engagement creates a virtual personal assistant that accommodates students’ diverse learning styles and schedules.</a:t>
            </a:r>
          </a:p>
          <a:p>
            <a:pPr>
              <a:spcBef>
                <a:spcPts val="0"/>
              </a:spcBef>
            </a:pPr>
            <a:endParaRPr lang="en-US" sz="1000" b="1" dirty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Innovative and Experienced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Game-changing </a:t>
            </a:r>
            <a:r>
              <a:rPr lang="en-US" sz="1000" dirty="0"/>
              <a:t>insight and </a:t>
            </a:r>
            <a:r>
              <a:rPr lang="en-US" sz="1000" dirty="0" smtClean="0"/>
              <a:t>technology grounded in decades of experience designing student </a:t>
            </a:r>
            <a:r>
              <a:rPr lang="en-US" sz="1000" dirty="0"/>
              <a:t>success curricula that improve student </a:t>
            </a:r>
            <a:r>
              <a:rPr lang="en-US" sz="1000" dirty="0" smtClean="0"/>
              <a:t>outcomes. </a:t>
            </a:r>
            <a:r>
              <a:rPr lang="en-US" sz="1000" dirty="0"/>
              <a:t> </a:t>
            </a:r>
          </a:p>
          <a:p>
            <a:endParaRPr lang="en-US" sz="1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0124"/>
            <a:ext cx="5460796" cy="19645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91441" y="1048101"/>
            <a:ext cx="2135611" cy="2137883"/>
            <a:chOff x="300317" y="647628"/>
            <a:chExt cx="5579079" cy="5585012"/>
          </a:xfrm>
        </p:grpSpPr>
        <p:grpSp>
          <p:nvGrpSpPr>
            <p:cNvPr id="16" name="Group 15"/>
            <p:cNvGrpSpPr/>
            <p:nvPr/>
          </p:nvGrpSpPr>
          <p:grpSpPr>
            <a:xfrm>
              <a:off x="3091372" y="647628"/>
              <a:ext cx="2788024" cy="5585012"/>
              <a:chOff x="3091372" y="647628"/>
              <a:chExt cx="2788024" cy="558501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40" t="6013" r="30293" b="12549"/>
              <a:stretch/>
            </p:blipFill>
            <p:spPr>
              <a:xfrm>
                <a:off x="3091372" y="647628"/>
                <a:ext cx="2788024" cy="558501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26"/>
              <a:stretch/>
            </p:blipFill>
            <p:spPr>
              <a:xfrm>
                <a:off x="3300954" y="1443318"/>
                <a:ext cx="2394060" cy="398033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/>
              <a:srcRect l="36976" t="26566" r="38399" b="58561"/>
              <a:stretch/>
            </p:blipFill>
            <p:spPr>
              <a:xfrm>
                <a:off x="3300955" y="1864659"/>
                <a:ext cx="2394060" cy="95026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00317" y="647628"/>
              <a:ext cx="2788024" cy="5585012"/>
              <a:chOff x="300317" y="647628"/>
              <a:chExt cx="2788024" cy="558501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40" t="6013" r="30293" b="12549"/>
              <a:stretch/>
            </p:blipFill>
            <p:spPr>
              <a:xfrm>
                <a:off x="300317" y="647628"/>
                <a:ext cx="2788024" cy="558501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690"/>
              <a:stretch/>
            </p:blipFill>
            <p:spPr>
              <a:xfrm>
                <a:off x="503965" y="1454452"/>
                <a:ext cx="2394060" cy="3971364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357252" y="4704179"/>
              <a:ext cx="484263" cy="889332"/>
              <a:chOff x="2603596" y="5776840"/>
              <a:chExt cx="484263" cy="88933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3596" y="5902852"/>
                <a:ext cx="484263" cy="763320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2667392" y="5834489"/>
                <a:ext cx="61099" cy="4689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57926" y="5838890"/>
                <a:ext cx="85938" cy="506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799595" y="5776840"/>
                <a:ext cx="0" cy="810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638227" y="5953610"/>
                <a:ext cx="84359" cy="1890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2871512" y="5943886"/>
                <a:ext cx="92210" cy="2665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4918904" y="2904686"/>
              <a:ext cx="484263" cy="889332"/>
              <a:chOff x="6185225" y="5902861"/>
              <a:chExt cx="484263" cy="88933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5225" y="6028873"/>
                <a:ext cx="484263" cy="763320"/>
              </a:xfrm>
              <a:prstGeom prst="rect">
                <a:avLst/>
              </a:prstGeom>
            </p:spPr>
          </p:pic>
          <p:cxnSp>
            <p:nvCxnSpPr>
              <p:cNvPr id="32" name="Straight Connector 31"/>
              <p:cNvCxnSpPr/>
              <p:nvPr/>
            </p:nvCxnSpPr>
            <p:spPr>
              <a:xfrm>
                <a:off x="6249021" y="5960510"/>
                <a:ext cx="61099" cy="468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439555" y="5964911"/>
                <a:ext cx="85938" cy="506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381224" y="5902861"/>
                <a:ext cx="0" cy="810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6219856" y="6079631"/>
                <a:ext cx="84359" cy="189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6453141" y="6069907"/>
                <a:ext cx="92210" cy="26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976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connections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Resources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7489"/>
            <a:ext cx="3096915" cy="17420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171" y="2947251"/>
            <a:ext cx="3091184" cy="174201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440" y="1153807"/>
            <a:ext cx="3096915" cy="165035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98" y="3009270"/>
            <a:ext cx="3123617" cy="16179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9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701476"/>
            <a:ext cx="7772400" cy="3195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Student Connections resource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728196" y="1021024"/>
            <a:ext cx="2940201" cy="38228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43" y="1021728"/>
            <a:ext cx="2955887" cy="38221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1" y="770194"/>
            <a:ext cx="7772400" cy="319548"/>
          </a:xfrm>
        </p:spPr>
        <p:txBody>
          <a:bodyPr>
            <a:normAutofit/>
          </a:bodyPr>
          <a:lstStyle/>
          <a:p>
            <a:r>
              <a:rPr lang="en-US" dirty="0" smtClean="0"/>
              <a:t>Processes and Activities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97466" y="1284745"/>
            <a:ext cx="2895292" cy="3291451"/>
          </a:xfrm>
        </p:spPr>
        <p:txBody>
          <a:bodyPr/>
          <a:lstStyle/>
          <a:p>
            <a:pPr algn="ctr"/>
            <a:r>
              <a:rPr lang="en-US" sz="1600" dirty="0" smtClean="0"/>
              <a:t>Processes</a:t>
            </a:r>
            <a:br>
              <a:rPr lang="en-US" sz="1600" dirty="0" smtClean="0"/>
            </a:br>
            <a:endParaRPr lang="en-US" sz="1600" dirty="0"/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Enrollment reporting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review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NSLDS Date Entered Repayment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 Stage Delinquency Assistance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Loan Record Detail Report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4870026" y="1284746"/>
            <a:ext cx="2145856" cy="3291451"/>
          </a:xfrm>
        </p:spPr>
        <p:txBody>
          <a:bodyPr/>
          <a:lstStyle/>
          <a:p>
            <a:pPr algn="ctr"/>
            <a:r>
              <a:rPr lang="en-US" sz="1600" dirty="0" smtClean="0"/>
              <a:t>Activities</a:t>
            </a:r>
            <a:br>
              <a:rPr lang="en-US" sz="1600" dirty="0" smtClean="0"/>
            </a:br>
            <a:endParaRPr lang="en-US" sz="1600" dirty="0"/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Educate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</a:p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Reflect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Analyze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Aspire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Counsel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Educate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Communicate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33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Reflect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a philosophy for your default prevention efforts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Alignment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74" y="1303338"/>
            <a:ext cx="3557715" cy="32908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8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LRDR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 the correct borrowers and loans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 incorrect data (draft rates)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Information System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school attended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of study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Demographics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characteristics</a:t>
            </a:r>
          </a:p>
          <a:p>
            <a:pPr marL="1186434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review if indicated</a:t>
            </a:r>
          </a:p>
          <a:p>
            <a:pPr marL="42291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Aspire</a:t>
            </a:r>
          </a:p>
          <a:p>
            <a:pPr marL="51435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a goal</a:t>
            </a:r>
          </a:p>
          <a:p>
            <a:pPr marL="83210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CDR?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471040"/>
            <a:ext cx="7709506" cy="1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taking control of your </a:t>
            </a:r>
            <a:r>
              <a:rPr lang="en-US" dirty="0" err="1" smtClean="0"/>
              <a:t>cdr</a:t>
            </a:r>
            <a:r>
              <a:rPr lang="en-US" dirty="0" smtClean="0"/>
              <a:t> efforts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3464" marR="0" lvl="0" indent="-283464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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a goal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CDR?</a:t>
            </a:r>
          </a:p>
          <a:p>
            <a:pPr marL="866394" lvl="1" indent="-283464">
              <a:lnSpc>
                <a:spcPct val="107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"/>
              <a:tabLst>
                <a:tab pos="1828800" algn="l"/>
              </a:tabLst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Scorecard?</a:t>
            </a:r>
          </a:p>
          <a:p>
            <a:pPr marL="37719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2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957523" y="1089742"/>
            <a:ext cx="2690724" cy="3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831</Words>
  <Application>Microsoft Office PowerPoint</Application>
  <PresentationFormat>On-screen Show (16:9)</PresentationFormat>
  <Paragraphs>247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Lucida Grande</vt:lpstr>
      <vt:lpstr>Symbol</vt:lpstr>
      <vt:lpstr>Wingdings</vt:lpstr>
      <vt:lpstr>Office Theme</vt:lpstr>
      <vt:lpstr>Don’t leave your CDR to chance</vt:lpstr>
      <vt:lpstr>Results are in</vt:lpstr>
      <vt:lpstr>The Basics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Tips for taking control of your cdr efforts</vt:lpstr>
      <vt:lpstr>Student Connections</vt:lpstr>
      <vt:lpstr>Student Connections</vt:lpstr>
      <vt:lpstr>Student connections</vt:lpstr>
      <vt:lpstr>PowerPoint Presentation</vt:lpstr>
    </vt:vector>
  </TitlesOfParts>
  <Company>SmallBox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Kjeldsen</dc:creator>
  <cp:lastModifiedBy>Denise Asselta</cp:lastModifiedBy>
  <cp:revision>147</cp:revision>
  <dcterms:created xsi:type="dcterms:W3CDTF">2016-02-16T20:12:06Z</dcterms:created>
  <dcterms:modified xsi:type="dcterms:W3CDTF">2016-10-10T17:37:27Z</dcterms:modified>
</cp:coreProperties>
</file>