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62" r:id="rId5"/>
    <p:sldId id="258" r:id="rId6"/>
    <p:sldId id="259" r:id="rId7"/>
    <p:sldId id="273" r:id="rId8"/>
    <p:sldId id="275" r:id="rId9"/>
    <p:sldId id="282" r:id="rId10"/>
    <p:sldId id="281" r:id="rId11"/>
    <p:sldId id="283" r:id="rId12"/>
    <p:sldId id="265" r:id="rId13"/>
    <p:sldId id="270" r:id="rId14"/>
    <p:sldId id="286" r:id="rId15"/>
    <p:sldId id="280" r:id="rId16"/>
    <p:sldId id="271" r:id="rId17"/>
    <p:sldId id="272" r:id="rId18"/>
    <p:sldId id="261" r:id="rId19"/>
    <p:sldId id="274" r:id="rId20"/>
    <p:sldId id="278" r:id="rId21"/>
    <p:sldId id="279" r:id="rId22"/>
    <p:sldId id="277" r:id="rId23"/>
    <p:sldId id="266" r:id="rId24"/>
    <p:sldId id="267" r:id="rId25"/>
    <p:sldId id="268" r:id="rId26"/>
    <p:sldId id="269" r:id="rId27"/>
    <p:sldId id="276" r:id="rId28"/>
    <p:sldId id="284" r:id="rId29"/>
    <p:sldId id="287" r:id="rId30"/>
    <p:sldId id="264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4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5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E6E41-EE06-4AF7-9A7E-D2D8ACD115B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EA91-300D-4312-8C5A-B00DE2D7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finaid.org/loans/studentloandebtclock.p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dxZu-6jewL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bes.com/sites/elizabethharris/2016/08/31/the-real-answer-to-the-student-loan-crisis-changing-borrower-behavior-says-study/2/#a13b8c1cf3ab" TargetMode="External"/><Relationship Id="rId3" Type="http://schemas.openxmlformats.org/officeDocument/2006/relationships/hyperlink" Target="http://www.tgslc.org/research/counseling.cfm" TargetMode="External"/><Relationship Id="rId7" Type="http://schemas.openxmlformats.org/officeDocument/2006/relationships/hyperlink" Target="https://www.whitehouse.gov/sites/default/files/docs/millennials_report.pdf" TargetMode="External"/><Relationship Id="rId2" Type="http://schemas.openxmlformats.org/officeDocument/2006/relationships/hyperlink" Target="http://www.ticas.org/posd/map-state-data-20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cfw.org/" TargetMode="External"/><Relationship Id="rId5" Type="http://schemas.openxmlformats.org/officeDocument/2006/relationships/hyperlink" Target="http://www.moneysavvy.com/summit" TargetMode="External"/><Relationship Id="rId4" Type="http://schemas.openxmlformats.org/officeDocument/2006/relationships/hyperlink" Target="http://digitalcommons.georgefox.edu/cgi/viewcontent.cgi?article=1008&amp;context=gfsb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f.edu/fin-ed" TargetMode="External"/><Relationship Id="rId2" Type="http://schemas.openxmlformats.org/officeDocument/2006/relationships/hyperlink" Target="mailto:dlovett@usf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qzEcER8A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owcast.com/videos/466-How-to-Live-on-a-Budg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Student Loan Debt: </a:t>
            </a:r>
            <a:br>
              <a:rPr lang="en-US" b="1" dirty="0" smtClean="0"/>
            </a:br>
            <a:r>
              <a:rPr lang="en-US" b="1" dirty="0" smtClean="0"/>
              <a:t>Good or Bad?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Dameion Lovett</a:t>
            </a:r>
          </a:p>
          <a:p>
            <a:r>
              <a:rPr lang="en-US" dirty="0" smtClean="0"/>
              <a:t>FASFAA Outreach Coordinator/Financial Literacy/Debt Management</a:t>
            </a:r>
          </a:p>
        </p:txBody>
      </p:sp>
    </p:spTree>
    <p:extLst>
      <p:ext uri="{BB962C8B-B14F-4D97-AF65-F5344CB8AC3E}">
        <p14:creationId xmlns:p14="http://schemas.microsoft.com/office/powerpoint/2010/main" val="2842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“If You Think Education Is Expensive, Try Ignorance”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Derek Bok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A Millennial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Millennials are now the largest, most diverse generation in the U.S.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Millennials have been shaped by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Millennials value community, family, and creativity in their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Millennials have invested in human capital more than previous 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College-going Millennials are more likely to study social science and applied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As college enrollments grow, more students rely on loans to pay for post-secondary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Millennials are more likely to focus exclusively on studies instead of combining school and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As </a:t>
            </a:r>
            <a:r>
              <a:rPr lang="en-US" sz="1600" dirty="0"/>
              <a:t>a result of the Affordable Care Act, Millennials are much more likely to have health insurance coverage during their young adult </a:t>
            </a:r>
            <a:r>
              <a:rPr lang="en-US" sz="1600" dirty="0" smtClean="0"/>
              <a:t>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Millennials will contend with the effects of starting their careers during a historic downturn for years to </a:t>
            </a:r>
            <a:r>
              <a:rPr lang="en-US" sz="1600" dirty="0" smtClean="0"/>
              <a:t>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Investments in human capital are likely to have a substantial payoff for </a:t>
            </a:r>
            <a:r>
              <a:rPr lang="en-US" sz="1600" dirty="0" smtClean="0"/>
              <a:t>Millennials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Working Millennials are staying with their early-career employers </a:t>
            </a:r>
            <a:r>
              <a:rPr lang="en-US" sz="1600" dirty="0" smtClean="0"/>
              <a:t>longer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Millennial women have more labor market equality than previous </a:t>
            </a:r>
            <a:r>
              <a:rPr lang="en-US" sz="1600" dirty="0" smtClean="0"/>
              <a:t>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Millennials tend to get married later than previous </a:t>
            </a:r>
            <a:r>
              <a:rPr lang="en-US" sz="1600" dirty="0" smtClean="0"/>
              <a:t>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Millennials are less likely to be homeowners than young adults in previous </a:t>
            </a:r>
            <a:r>
              <a:rPr lang="en-US" sz="1600" dirty="0" smtClean="0"/>
              <a:t>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College-educated Millennials have moved into urban areas faster than their less educated peers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(Source: White House Report on Millennials)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97" y="3870885"/>
            <a:ext cx="2473992" cy="26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Students Aren’t Created The Same!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Generation X and Baby Boomer students have different needs than millennial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Typically enroll in online programs</a:t>
            </a: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Increasing number of undergraduates </a:t>
            </a:r>
            <a:r>
              <a:rPr lang="en-US" dirty="0"/>
              <a:t>are </a:t>
            </a:r>
            <a:r>
              <a:rPr lang="en-US" dirty="0" smtClean="0"/>
              <a:t>25+</a:t>
            </a:r>
            <a:endParaRPr lang="en-US" dirty="0"/>
          </a:p>
          <a:p>
            <a:pPr lvl="2"/>
            <a:r>
              <a:rPr lang="en-US" dirty="0" smtClean="0"/>
              <a:t>Attends part-time</a:t>
            </a:r>
          </a:p>
          <a:p>
            <a:pPr lvl="2"/>
            <a:r>
              <a:rPr lang="en-US" dirty="0" smtClean="0"/>
              <a:t>Works full-time</a:t>
            </a:r>
          </a:p>
          <a:p>
            <a:pPr lvl="2"/>
            <a:r>
              <a:rPr lang="en-US" dirty="0" smtClean="0"/>
              <a:t>Is </a:t>
            </a:r>
            <a:r>
              <a:rPr lang="en-US" dirty="0"/>
              <a:t>considered financially </a:t>
            </a:r>
            <a:r>
              <a:rPr lang="en-US" dirty="0" smtClean="0"/>
              <a:t>independent</a:t>
            </a:r>
          </a:p>
          <a:p>
            <a:pPr lvl="2"/>
            <a:r>
              <a:rPr lang="en-US" dirty="0" smtClean="0"/>
              <a:t>Has dependents</a:t>
            </a:r>
          </a:p>
          <a:p>
            <a:pPr lvl="2"/>
            <a:r>
              <a:rPr lang="en-US" dirty="0" smtClean="0"/>
              <a:t>Is </a:t>
            </a:r>
            <a:r>
              <a:rPr lang="en-US" dirty="0"/>
              <a:t>a single </a:t>
            </a:r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not have a high school diploma </a:t>
            </a:r>
            <a:r>
              <a:rPr lang="en-US" sz="2400" dirty="0"/>
              <a:t>(NCES</a:t>
            </a:r>
            <a:r>
              <a:rPr lang="en-US" sz="2400" dirty="0" smtClean="0"/>
              <a:t>)</a:t>
            </a:r>
          </a:p>
          <a:p>
            <a:pPr marL="914400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1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Do We Make An Impact In Reducing Loan Debt?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Change!!!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Understanding the connection between mental health and finances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Active participation in loan borrowing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Momma Made Me Do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Parents </a:t>
            </a:r>
            <a:r>
              <a:rPr lang="en-US" dirty="0"/>
              <a:t>have greatest influence on developing positive financial</a:t>
            </a:r>
            <a:br>
              <a:rPr lang="en-US" dirty="0"/>
            </a:br>
            <a:r>
              <a:rPr lang="en-US" dirty="0"/>
              <a:t>attitudes &amp; </a:t>
            </a:r>
            <a:r>
              <a:rPr lang="en-US" dirty="0" smtClean="0"/>
              <a:t>behaviors in </a:t>
            </a:r>
            <a:r>
              <a:rPr lang="en-US" dirty="0"/>
              <a:t>young adults, until long-term romantic </a:t>
            </a:r>
            <a:r>
              <a:rPr lang="en-US" dirty="0" smtClean="0"/>
              <a:t>relationships become </a:t>
            </a:r>
            <a:r>
              <a:rPr lang="en-US" dirty="0"/>
              <a:t>larger </a:t>
            </a:r>
            <a:r>
              <a:rPr lang="en-US" dirty="0" smtClean="0"/>
              <a:t>influence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Source (Financial </a:t>
            </a:r>
            <a:r>
              <a:rPr lang="en-US" sz="1400" dirty="0"/>
              <a:t>Behavior, Debt, and Early </a:t>
            </a:r>
            <a:r>
              <a:rPr lang="en-US" sz="1400" dirty="0" smtClean="0"/>
              <a:t>Life Transitions </a:t>
            </a:r>
            <a:r>
              <a:rPr lang="en-US" sz="1400" dirty="0"/>
              <a:t>(2014</a:t>
            </a:r>
            <a:r>
              <a:rPr lang="en-US" sz="1400" dirty="0" smtClean="0"/>
              <a:t>), University of Arizona)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01" y="3557016"/>
            <a:ext cx="3525499" cy="25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Money isn’t real so it doesn’t matter if we know how to manage it…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900237"/>
            <a:ext cx="30765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Bigger Than Our Anxieties!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Life altering decisions are made with as little understanding based on taking the minimum amount of time possible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18% say money is a taboo subject in their family</a:t>
            </a:r>
          </a:p>
          <a:p>
            <a:r>
              <a:rPr lang="en-US" dirty="0" smtClean="0"/>
              <a:t>36% say talking about money makes them uncomfortable</a:t>
            </a:r>
          </a:p>
          <a:p>
            <a:r>
              <a:rPr lang="en-US" dirty="0" smtClean="0"/>
              <a:t>69% say financial problems and conflicts are their primary cause of anxiety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(Source: American Psychological Association, 2014)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90741"/>
            <a:ext cx="10933176" cy="67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Behavior Change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34" y="1584101"/>
            <a:ext cx="7177172" cy="4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Change Your Behavior?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 Up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Cross Your Arms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Let’s Talk…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76" y="1511002"/>
            <a:ext cx="3898392" cy="47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Mental Health &amp; Finances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87" y="2808321"/>
            <a:ext cx="3381873" cy="2357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73" y="2270158"/>
            <a:ext cx="3429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1819" y="3792199"/>
            <a:ext cx="607695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71" y="5298264"/>
            <a:ext cx="4453084" cy="72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1" y="4732176"/>
            <a:ext cx="6934200" cy="136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28" y="185442"/>
            <a:ext cx="7337110" cy="36067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00694" y="365125"/>
            <a:ext cx="4373112" cy="1349568"/>
            <a:chOff x="6980688" y="1887368"/>
            <a:chExt cx="4373112" cy="13495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0288" y="1887368"/>
              <a:ext cx="2324100" cy="5048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0688" y="2442376"/>
              <a:ext cx="4373112" cy="7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1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The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 what we think and feel 				</a:t>
            </a:r>
          </a:p>
          <a:p>
            <a:pPr lvl="1"/>
            <a:r>
              <a:rPr lang="en-US" dirty="0" smtClean="0"/>
              <a:t>Fears about money</a:t>
            </a:r>
          </a:p>
          <a:p>
            <a:pPr lvl="1"/>
            <a:r>
              <a:rPr lang="en-US" dirty="0" smtClean="0"/>
              <a:t>Relationship with money</a:t>
            </a:r>
          </a:p>
          <a:p>
            <a:r>
              <a:rPr lang="en-US" dirty="0" smtClean="0"/>
              <a:t>Understand how it affects us</a:t>
            </a:r>
          </a:p>
          <a:p>
            <a:pPr lvl="1"/>
            <a:r>
              <a:rPr lang="en-US" dirty="0" smtClean="0"/>
              <a:t>Overall stress</a:t>
            </a:r>
          </a:p>
          <a:p>
            <a:pPr lvl="1"/>
            <a:r>
              <a:rPr lang="en-US" dirty="0" smtClean="0"/>
              <a:t>Influence on personal relationships</a:t>
            </a:r>
          </a:p>
          <a:p>
            <a:pPr lvl="1"/>
            <a:r>
              <a:rPr lang="en-US" dirty="0" smtClean="0"/>
              <a:t>Influence on work, school performance</a:t>
            </a:r>
          </a:p>
          <a:p>
            <a:r>
              <a:rPr lang="en-US" dirty="0" smtClean="0"/>
              <a:t>Understand how to deal with the effects</a:t>
            </a:r>
          </a:p>
          <a:p>
            <a:pPr lvl="1"/>
            <a:r>
              <a:rPr lang="en-US" dirty="0" smtClean="0"/>
              <a:t>Development of healthy coping skills</a:t>
            </a:r>
          </a:p>
          <a:p>
            <a:pPr lvl="1"/>
            <a:r>
              <a:rPr lang="en-US" dirty="0" smtClean="0"/>
              <a:t>Stress management</a:t>
            </a:r>
          </a:p>
          <a:p>
            <a:r>
              <a:rPr lang="en-US" dirty="0" smtClean="0"/>
              <a:t>Understand the consequences of decisions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41" y="1825625"/>
            <a:ext cx="32099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Effective Loan Borrowing Education</a:t>
            </a:r>
            <a:endParaRPr lang="en-US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63056"/>
            <a:ext cx="2286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Borrowing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 Borrowing Budgeting Basics</a:t>
            </a:r>
          </a:p>
          <a:p>
            <a:pPr lvl="1"/>
            <a:r>
              <a:rPr lang="en-US" dirty="0" smtClean="0"/>
              <a:t>COA-Aid=Do You Need to Borrow or Do You Want to Borrow for Extras</a:t>
            </a:r>
          </a:p>
          <a:p>
            <a:r>
              <a:rPr lang="en-US" dirty="0" smtClean="0"/>
              <a:t>Enhance Entrance Counseling</a:t>
            </a:r>
          </a:p>
          <a:p>
            <a:pPr lvl="1"/>
            <a:r>
              <a:rPr lang="en-US" dirty="0" smtClean="0"/>
              <a:t>GEN 15-06</a:t>
            </a:r>
          </a:p>
          <a:p>
            <a:pPr lvl="1"/>
            <a:r>
              <a:rPr lang="en-US" dirty="0" smtClean="0"/>
              <a:t>FACT</a:t>
            </a:r>
          </a:p>
          <a:p>
            <a:r>
              <a:rPr lang="en-US" dirty="0" smtClean="0"/>
              <a:t>Beef up Exit Counseling </a:t>
            </a:r>
          </a:p>
          <a:p>
            <a:pPr lvl="1"/>
            <a:r>
              <a:rPr lang="en-US" dirty="0" smtClean="0"/>
              <a:t>One on One </a:t>
            </a:r>
            <a:r>
              <a:rPr lang="en-US" dirty="0"/>
              <a:t>S</a:t>
            </a:r>
            <a:r>
              <a:rPr lang="en-US" dirty="0" smtClean="0"/>
              <a:t>essions</a:t>
            </a:r>
          </a:p>
          <a:p>
            <a:pPr lvl="1"/>
            <a:r>
              <a:rPr lang="en-US" dirty="0" smtClean="0"/>
              <a:t>Grace Period </a:t>
            </a:r>
            <a:r>
              <a:rPr lang="en-US" dirty="0"/>
              <a:t>O</a:t>
            </a:r>
            <a:r>
              <a:rPr lang="en-US" dirty="0" smtClean="0"/>
              <a:t>utreach</a:t>
            </a:r>
          </a:p>
          <a:p>
            <a:pPr lvl="1"/>
            <a:r>
              <a:rPr lang="en-US" dirty="0" smtClean="0"/>
              <a:t>Delinquent Outreach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44" y="3264408"/>
            <a:ext cx="64293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Entrance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Texas Guarantee Research </a:t>
            </a:r>
            <a:r>
              <a:rPr lang="en-US" dirty="0" smtClean="0"/>
              <a:t>“A Time To Every Purpose: Understanding and Improving the Borrower Experience with Online Student Loan Entrance Counseling”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05" y="2807208"/>
            <a:ext cx="3214484" cy="36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688"/>
            <a:ext cx="10515600" cy="960755"/>
          </a:xfrm>
        </p:spPr>
        <p:txBody>
          <a:bodyPr/>
          <a:lstStyle/>
          <a:p>
            <a:r>
              <a:rPr lang="en-US" dirty="0" smtClean="0"/>
              <a:t>Effective Exit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712"/>
            <a:ext cx="10515600" cy="4695635"/>
          </a:xfrm>
        </p:spPr>
        <p:txBody>
          <a:bodyPr/>
          <a:lstStyle/>
          <a:p>
            <a:r>
              <a:rPr lang="en-US" dirty="0"/>
              <a:t>Texas Guarantee Research </a:t>
            </a:r>
            <a:r>
              <a:rPr lang="en-US" dirty="0" smtClean="0"/>
              <a:t>“From Passive To Proactive: Understanding and Improving the Borrower Experience with Online Student Loan Exit Counseling”</a:t>
            </a:r>
          </a:p>
          <a:p>
            <a:r>
              <a:rPr lang="en-US" dirty="0" smtClean="0"/>
              <a:t>Texas </a:t>
            </a:r>
            <a:r>
              <a:rPr lang="en-US" dirty="0"/>
              <a:t>Guarantee Research “Above and Beyond: What Eight Colleges Are Doing to Improve Student Loan </a:t>
            </a:r>
            <a:r>
              <a:rPr lang="en-US" dirty="0" smtClean="0"/>
              <a:t>Counseling”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84" y="3657599"/>
            <a:ext cx="2540662" cy="2831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92" y="3288600"/>
            <a:ext cx="25507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Legislative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HR 3179: Empowering Students Through Enhanced Financial Counseling Act </a:t>
            </a:r>
            <a:r>
              <a:rPr lang="en-US" dirty="0" smtClean="0"/>
              <a:t>(Not a Law)</a:t>
            </a:r>
          </a:p>
          <a:p>
            <a:pPr lvl="1"/>
            <a:r>
              <a:rPr lang="en-US" dirty="0" smtClean="0"/>
              <a:t>Change the one-time entrance counseling requirement to an annual counseling requirement </a:t>
            </a:r>
          </a:p>
          <a:p>
            <a:pPr lvl="2"/>
            <a:r>
              <a:rPr lang="en-US" dirty="0" smtClean="0"/>
              <a:t>Must be completed before the student accepts the loan(s)</a:t>
            </a:r>
          </a:p>
          <a:p>
            <a:pPr lvl="1"/>
            <a:r>
              <a:rPr lang="en-US" dirty="0" smtClean="0"/>
              <a:t>Passive confirmation of subsequent loans would no longer be permitted</a:t>
            </a:r>
          </a:p>
          <a:p>
            <a:pPr lvl="2"/>
            <a:r>
              <a:rPr lang="en-US" dirty="0" smtClean="0"/>
              <a:t>Students must, annually, actively accept every loan by either signing a MPN or by signing a statement accepting the loan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44" y="4517136"/>
            <a:ext cx="2743571" cy="20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Legislative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HR 3179: Empowering Students Through Enhanced Financial Counseling Act </a:t>
            </a:r>
            <a:r>
              <a:rPr lang="en-US" dirty="0" smtClean="0"/>
              <a:t>(Not a Law)</a:t>
            </a:r>
          </a:p>
          <a:p>
            <a:pPr lvl="1"/>
            <a:r>
              <a:rPr lang="en-US" dirty="0" smtClean="0"/>
              <a:t>Contact information for the servicers of each of the borrower’s loans</a:t>
            </a:r>
          </a:p>
          <a:p>
            <a:pPr lvl="1"/>
            <a:r>
              <a:rPr lang="en-US" dirty="0" smtClean="0"/>
              <a:t>Summary of the outstanding balance of principle &amp; interest due on loans made to the borrower</a:t>
            </a:r>
          </a:p>
          <a:p>
            <a:pPr lvl="1"/>
            <a:r>
              <a:rPr lang="en-US" dirty="0" smtClean="0"/>
              <a:t>Information on the repayment plans available, including a description of the different plans’ features based on the borrower’s outstanding balance—showing the anticipated monthly payments, the difference in interest paid and total payments under each plan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344" y="4928616"/>
            <a:ext cx="1954595" cy="17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r>
              <a:rPr lang="en-US" dirty="0" smtClean="0"/>
              <a:t>Simple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821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a number of financial literacy related information (programs, events, services)</a:t>
            </a:r>
          </a:p>
          <a:p>
            <a:r>
              <a:rPr lang="en-US" dirty="0" smtClean="0"/>
              <a:t>Offer information in a variety of formats (in person, online, group settings)</a:t>
            </a:r>
          </a:p>
          <a:p>
            <a:r>
              <a:rPr lang="en-US" dirty="0" smtClean="0"/>
              <a:t>Partner with admissions, housing, counseling &amp; health services, student affairs, student organizations, career services, orientation </a:t>
            </a:r>
          </a:p>
          <a:p>
            <a:r>
              <a:rPr lang="en-US" dirty="0" smtClean="0"/>
              <a:t>Link loan borrowing to earnings and </a:t>
            </a:r>
          </a:p>
          <a:p>
            <a:pPr marL="0" indent="0">
              <a:buNone/>
            </a:pPr>
            <a:r>
              <a:rPr lang="en-US" dirty="0" smtClean="0"/>
              <a:t>   budgeting after graduation </a:t>
            </a:r>
          </a:p>
          <a:p>
            <a:pPr marL="0" indent="0">
              <a:buNone/>
            </a:pPr>
            <a:r>
              <a:rPr lang="en-US" dirty="0" smtClean="0"/>
              <a:t>   to maximize understanding and lifelong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habit formation</a:t>
            </a:r>
          </a:p>
          <a:p>
            <a:r>
              <a:rPr lang="en-US" dirty="0" smtClean="0"/>
              <a:t>Understand your drop/stop-outs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648" y="4215383"/>
            <a:ext cx="3111210" cy="23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the stigma of seeking help</a:t>
            </a:r>
          </a:p>
          <a:p>
            <a:r>
              <a:rPr lang="en-US" dirty="0" smtClean="0"/>
              <a:t>It’s not sexy!</a:t>
            </a:r>
          </a:p>
          <a:p>
            <a:r>
              <a:rPr lang="en-US" dirty="0" smtClean="0"/>
              <a:t>Having open discussions of needs vs wants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581344"/>
            <a:ext cx="9248775" cy="55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Things Add Up Over Time…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958181"/>
            <a:ext cx="79248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Average Debt				National Average Debt</a:t>
            </a:r>
          </a:p>
          <a:p>
            <a:pPr marL="0" indent="0">
              <a:buNone/>
            </a:pPr>
            <a:r>
              <a:rPr lang="en-US" dirty="0" smtClean="0"/>
              <a:t>$24,947					$29,400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Proportion w/Debt				Proportion w/Debt</a:t>
            </a:r>
          </a:p>
          <a:p>
            <a:pPr marL="0" indent="0">
              <a:buNone/>
            </a:pPr>
            <a:r>
              <a:rPr lang="en-US" dirty="0" smtClean="0"/>
              <a:t>$54%						69%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Florida Public 4 Year &amp; </a:t>
            </a:r>
            <a:br>
              <a:rPr lang="en-US" dirty="0" smtClean="0"/>
            </a:br>
            <a:r>
              <a:rPr lang="en-US" dirty="0" smtClean="0"/>
              <a:t>Private Non-Profit 4 Year Institutions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942568"/>
            <a:ext cx="880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Institute for College Access Project on Student Debt, 2014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8" y="4028746"/>
            <a:ext cx="3048471" cy="23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892"/>
            <a:ext cx="10515600" cy="1325563"/>
          </a:xfrm>
        </p:spPr>
        <p:txBody>
          <a:bodyPr/>
          <a:lstStyle/>
          <a:p>
            <a:r>
              <a:rPr lang="en-US" dirty="0" smtClean="0"/>
              <a:t>Resources/References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432"/>
            <a:ext cx="10515600" cy="5173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http://www.ticas.org/posd/map-state-data-2015</a:t>
            </a:r>
            <a:r>
              <a:rPr lang="en-US" dirty="0" smtClean="0">
                <a:hlinkClick r:id="rId2"/>
              </a:rPr>
              <a:t>#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www.tgslc.org/research/counseling.cfm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digitalcommons.georgefox.edu/cgi/viewcontent.cgi?article=1008&amp;context=gfsb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Money Savvy Students: </a:t>
            </a:r>
            <a:r>
              <a:rPr lang="en-US" dirty="0" smtClean="0">
                <a:hlinkClick r:id="rId5"/>
              </a:rPr>
              <a:t>www.moneysavvy.com/summit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Colinryanspeaks.com </a:t>
            </a:r>
          </a:p>
          <a:p>
            <a:r>
              <a:rPr lang="en-US" dirty="0" smtClean="0"/>
              <a:t>National Summit on Collegiate Financial Wellness </a:t>
            </a:r>
            <a:r>
              <a:rPr lang="en-US" dirty="0" smtClean="0">
                <a:hlinkClick r:id="rId6"/>
              </a:rPr>
              <a:t>www.nscfw.org</a:t>
            </a:r>
            <a:r>
              <a:rPr lang="en-US" dirty="0" smtClean="0"/>
              <a:t> </a:t>
            </a:r>
          </a:p>
          <a:p>
            <a:r>
              <a:rPr lang="en-US" sz="2600" dirty="0">
                <a:hlinkClick r:id="rId7"/>
              </a:rPr>
              <a:t>https://</a:t>
            </a:r>
            <a:r>
              <a:rPr lang="en-US" sz="2600" dirty="0" smtClean="0">
                <a:hlinkClick r:id="rId7"/>
              </a:rPr>
              <a:t>www.whitehouse.gov/sites/default/files/docs/millennials_report.pdf</a:t>
            </a:r>
            <a:r>
              <a:rPr lang="en-US" sz="2600" dirty="0" smtClean="0"/>
              <a:t> </a:t>
            </a:r>
          </a:p>
          <a:p>
            <a:r>
              <a:rPr lang="en-US" dirty="0" smtClean="0"/>
              <a:t>National Endowment for Financial Education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www.tgslc.org/research/counseling.cfm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http://www.forbes.com/sites/elizabethharris/2016/08/31/the-real-answer-to-the-student-loan-crisis-changing-borrower-behavior-says-study/2/#</a:t>
            </a:r>
            <a:r>
              <a:rPr lang="en-US" dirty="0" smtClean="0">
                <a:hlinkClick r:id="rId8"/>
              </a:rPr>
              <a:t>a13b8c1cf3ab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Dameion Lovett</a:t>
            </a:r>
          </a:p>
          <a:p>
            <a:pPr marL="0" indent="0">
              <a:buNone/>
            </a:pPr>
            <a:r>
              <a:rPr lang="en-US" dirty="0" smtClean="0"/>
              <a:t>Campus Director </a:t>
            </a:r>
          </a:p>
          <a:p>
            <a:pPr marL="0" indent="0">
              <a:buNone/>
            </a:pPr>
            <a:r>
              <a:rPr lang="en-US" dirty="0" smtClean="0"/>
              <a:t>University of South Florida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dlovett@usf.edu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Financial Education@USF “Bull2Bull”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www.usf.edu/fin-ed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Student Loan Debt Crisis?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6587" y="1825625"/>
            <a:ext cx="77788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57150"/>
            <a:ext cx="101536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Isn’t Always True…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“College educated people should understand their finances”</a:t>
            </a:r>
          </a:p>
          <a:p>
            <a:r>
              <a:rPr lang="en-US" dirty="0" smtClean="0"/>
              <a:t>“How hard can it be to add and subtract?” </a:t>
            </a:r>
          </a:p>
          <a:p>
            <a:r>
              <a:rPr lang="en-US" dirty="0" smtClean="0"/>
              <a:t>“If you don’t have it, don’t spend it”</a:t>
            </a:r>
          </a:p>
          <a:p>
            <a:r>
              <a:rPr lang="en-US" dirty="0" smtClean="0"/>
              <a:t>“Didn’t your parents teach you this?”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45" y="3152645"/>
            <a:ext cx="26098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42% said finances caused them not to participate in an activity</a:t>
            </a:r>
          </a:p>
          <a:p>
            <a:r>
              <a:rPr lang="en-US" dirty="0" smtClean="0"/>
              <a:t>26% regularly skip meals to save money</a:t>
            </a:r>
          </a:p>
          <a:p>
            <a:r>
              <a:rPr lang="en-US" dirty="0" smtClean="0"/>
              <a:t>40% frequently investigated working more hours to pay for expenses</a:t>
            </a:r>
          </a:p>
          <a:p>
            <a:r>
              <a:rPr lang="en-US" dirty="0" smtClean="0"/>
              <a:t>12% </a:t>
            </a:r>
            <a:r>
              <a:rPr lang="en-US" dirty="0"/>
              <a:t>frequently investigated </a:t>
            </a:r>
            <a:r>
              <a:rPr lang="en-US" dirty="0" smtClean="0"/>
              <a:t>withdrawing from school due to costs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(Source: National Survey of Student Engagement, 2011)</a:t>
            </a:r>
          </a:p>
        </p:txBody>
      </p:sp>
    </p:spTree>
    <p:extLst>
      <p:ext uri="{BB962C8B-B14F-4D97-AF65-F5344CB8AC3E}">
        <p14:creationId xmlns:p14="http://schemas.microsoft.com/office/powerpoint/2010/main" val="1583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Common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may know this, but your students probably don’t…</a:t>
            </a:r>
          </a:p>
          <a:p>
            <a:r>
              <a:rPr lang="en-US" dirty="0" smtClean="0"/>
              <a:t>Students don’t recognize what’s happening to them and where the problems are coming from</a:t>
            </a:r>
          </a:p>
          <a:p>
            <a:r>
              <a:rPr lang="en-US" dirty="0" smtClean="0"/>
              <a:t>Students make poor choices</a:t>
            </a:r>
          </a:p>
          <a:p>
            <a:pPr lvl="1"/>
            <a:r>
              <a:rPr lang="en-US" dirty="0" smtClean="0"/>
              <a:t>Stress eating</a:t>
            </a:r>
          </a:p>
          <a:p>
            <a:pPr lvl="1"/>
            <a:r>
              <a:rPr lang="en-US" dirty="0" smtClean="0"/>
              <a:t>Stress spending</a:t>
            </a:r>
          </a:p>
          <a:p>
            <a:pPr lvl="1"/>
            <a:r>
              <a:rPr lang="en-US" dirty="0" smtClean="0"/>
              <a:t>Working more to have more spending money; supplying wants instead of needs</a:t>
            </a:r>
          </a:p>
          <a:p>
            <a:pPr lvl="1"/>
            <a:r>
              <a:rPr lang="en-US" dirty="0" smtClean="0"/>
              <a:t>Tend to look for instant gratification &amp; short term results</a:t>
            </a:r>
          </a:p>
        </p:txBody>
      </p:sp>
    </p:spTree>
    <p:extLst>
      <p:ext uri="{BB962C8B-B14F-4D97-AF65-F5344CB8AC3E}">
        <p14:creationId xmlns:p14="http://schemas.microsoft.com/office/powerpoint/2010/main" val="5709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Grads Buried In Student Loan Debt but Unwilling to Give Up Luxuries</a:t>
            </a:r>
            <a:endParaRPr lang="en-US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902" y="1833270"/>
            <a:ext cx="7421005" cy="3978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0919" y="6137189"/>
            <a:ext cx="156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NASFAA Today’s News 4/13/16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98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1039</Words>
  <Application>Microsoft Office PowerPoint</Application>
  <PresentationFormat>Widescreen</PresentationFormat>
  <Paragraphs>183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Student Loan Debt:  Good or Bad?</vt:lpstr>
      <vt:lpstr>PowerPoint Presentation</vt:lpstr>
      <vt:lpstr>State of Florida Public 4 Year &amp;  Private Non-Profit 4 Year Institutions </vt:lpstr>
      <vt:lpstr>Is There A Student Loan Debt Crisis?</vt:lpstr>
      <vt:lpstr>PowerPoint Presentation</vt:lpstr>
      <vt:lpstr>The Obvious Isn’t Always True… </vt:lpstr>
      <vt:lpstr>Student Beliefs</vt:lpstr>
      <vt:lpstr>Is It Common Sense?</vt:lpstr>
      <vt:lpstr>College Grads Buried In Student Loan Debt but Unwilling to Give Up Luxuries</vt:lpstr>
      <vt:lpstr>“If You Think Education Is Expensive, Try Ignorance”</vt:lpstr>
      <vt:lpstr>Understand A Millennial</vt:lpstr>
      <vt:lpstr>All Students Aren’t Created The Same!</vt:lpstr>
      <vt:lpstr>How Do We Make An Impact In Reducing Loan Debt? </vt:lpstr>
      <vt:lpstr>Momma Made Me Do It!</vt:lpstr>
      <vt:lpstr>Financial Abstraction</vt:lpstr>
      <vt:lpstr>The World Is Bigger Than Our Anxieties!</vt:lpstr>
      <vt:lpstr>Behavior Change</vt:lpstr>
      <vt:lpstr>Can You Change Your Behavior?  </vt:lpstr>
      <vt:lpstr>Mental Health &amp; Finances</vt:lpstr>
      <vt:lpstr>Address The Stress</vt:lpstr>
      <vt:lpstr>Effective Loan Borrowing Education</vt:lpstr>
      <vt:lpstr>Loan Borrowing Education</vt:lpstr>
      <vt:lpstr>Effective Entrance Counseling</vt:lpstr>
      <vt:lpstr>Effective Exit Counseling</vt:lpstr>
      <vt:lpstr>Pending Legislative Relief</vt:lpstr>
      <vt:lpstr>Pending Legislative Relief</vt:lpstr>
      <vt:lpstr>Simple Solutions</vt:lpstr>
      <vt:lpstr>Barriers</vt:lpstr>
      <vt:lpstr>Little Things Add Up Over Time…</vt:lpstr>
      <vt:lpstr>Resources/References </vt:lpstr>
      <vt:lpstr>QUESTIONS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Dameion</dc:creator>
  <cp:lastModifiedBy>Denise Asselta</cp:lastModifiedBy>
  <cp:revision>68</cp:revision>
  <dcterms:created xsi:type="dcterms:W3CDTF">2016-08-10T12:12:18Z</dcterms:created>
  <dcterms:modified xsi:type="dcterms:W3CDTF">2016-10-04T14:01:46Z</dcterms:modified>
</cp:coreProperties>
</file>