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61" r:id="rId3"/>
    <p:sldId id="262" r:id="rId4"/>
    <p:sldId id="263" r:id="rId5"/>
    <p:sldId id="265" r:id="rId6"/>
    <p:sldId id="275" r:id="rId7"/>
    <p:sldId id="270" r:id="rId8"/>
    <p:sldId id="264" r:id="rId9"/>
    <p:sldId id="271" r:id="rId10"/>
    <p:sldId id="272" r:id="rId11"/>
    <p:sldId id="269" r:id="rId12"/>
    <p:sldId id="266" r:id="rId13"/>
    <p:sldId id="267" r:id="rId14"/>
    <p:sldId id="274" r:id="rId15"/>
    <p:sldId id="281" r:id="rId16"/>
    <p:sldId id="276" r:id="rId17"/>
    <p:sldId id="277" r:id="rId18"/>
    <p:sldId id="278" r:id="rId19"/>
    <p:sldId id="279" r:id="rId20"/>
    <p:sldId id="280" r:id="rId21"/>
    <p:sldId id="282" r:id="rId22"/>
    <p:sldId id="283" r:id="rId23"/>
    <p:sldId id="284" r:id="rId24"/>
    <p:sldId id="285" r:id="rId25"/>
    <p:sldId id="286" r:id="rId26"/>
    <p:sldId id="287" r:id="rId27"/>
    <p:sldId id="293" r:id="rId28"/>
    <p:sldId id="292" r:id="rId29"/>
    <p:sldId id="291" r:id="rId30"/>
    <p:sldId id="290" r:id="rId31"/>
    <p:sldId id="288" r:id="rId32"/>
    <p:sldId id="294" r:id="rId33"/>
    <p:sldId id="295" r:id="rId34"/>
    <p:sldId id="296" r:id="rId35"/>
    <p:sldId id="297" r:id="rId36"/>
    <p:sldId id="258" r:id="rId37"/>
    <p:sldId id="298" r:id="rId38"/>
    <p:sldId id="259" r:id="rId39"/>
    <p:sldId id="26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notesViewPr>
    <p:cSldViewPr>
      <p:cViewPr>
        <p:scale>
          <a:sx n="95" d="100"/>
          <a:sy n="95" d="100"/>
        </p:scale>
        <p:origin x="-200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NASFAA Annual Conference</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July 14-17, 2013 </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A192E8-E7E8-40DB-B64C-F1FD8411AD4C}" type="slidenum">
              <a:rPr lang="en-US" smtClean="0"/>
              <a:t>‹#›</a:t>
            </a:fld>
            <a:endParaRPr lang="en-US" dirty="0"/>
          </a:p>
        </p:txBody>
      </p:sp>
      <p:sp>
        <p:nvSpPr>
          <p:cNvPr id="6" name="TextBox 5"/>
          <p:cNvSpPr txBox="1"/>
          <p:nvPr/>
        </p:nvSpPr>
        <p:spPr>
          <a:xfrm>
            <a:off x="3242743" y="529995"/>
            <a:ext cx="423962" cy="276999"/>
          </a:xfrm>
          <a:prstGeom prst="rect">
            <a:avLst/>
          </a:prstGeom>
          <a:noFill/>
        </p:spPr>
        <p:txBody>
          <a:bodyPr wrap="none" rtlCol="0">
            <a:spAutoFit/>
          </a:bodyPr>
          <a:lstStyle/>
          <a:p>
            <a:r>
              <a:rPr lang="en-US" sz="1200" dirty="0" smtClean="0"/>
              <a:t>SAP</a:t>
            </a:r>
            <a:endParaRPr lang="en-US" sz="1200" dirty="0"/>
          </a:p>
        </p:txBody>
      </p:sp>
      <p:sp>
        <p:nvSpPr>
          <p:cNvPr id="7" name="TextBox 6"/>
          <p:cNvSpPr txBox="1"/>
          <p:nvPr/>
        </p:nvSpPr>
        <p:spPr>
          <a:xfrm>
            <a:off x="2467370" y="8412033"/>
            <a:ext cx="1974708" cy="276999"/>
          </a:xfrm>
          <a:prstGeom prst="rect">
            <a:avLst/>
          </a:prstGeom>
          <a:noFill/>
        </p:spPr>
        <p:txBody>
          <a:bodyPr wrap="none" rtlCol="0">
            <a:spAutoFit/>
          </a:bodyPr>
          <a:lstStyle/>
          <a:p>
            <a:r>
              <a:rPr lang="en-US" sz="1200" dirty="0" smtClean="0"/>
              <a:t>For discussion purposes only</a:t>
            </a:r>
            <a:endParaRPr lang="en-US" sz="1200" dirty="0"/>
          </a:p>
        </p:txBody>
      </p:sp>
    </p:spTree>
    <p:extLst>
      <p:ext uri="{BB962C8B-B14F-4D97-AF65-F5344CB8AC3E}">
        <p14:creationId xmlns:p14="http://schemas.microsoft.com/office/powerpoint/2010/main" val="2383973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E191FA-2593-4880-82CE-415491C1213A}" type="datetimeFigureOut">
              <a:rPr lang="en-US" smtClean="0"/>
              <a:t>11/14/2014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177308-30FB-45BD-BB08-7368A5F6A189}" type="slidenum">
              <a:rPr lang="en-US" smtClean="0"/>
              <a:t>‹#›</a:t>
            </a:fld>
            <a:endParaRPr lang="en-US" dirty="0"/>
          </a:p>
        </p:txBody>
      </p:sp>
    </p:spTree>
    <p:extLst>
      <p:ext uri="{BB962C8B-B14F-4D97-AF65-F5344CB8AC3E}">
        <p14:creationId xmlns:p14="http://schemas.microsoft.com/office/powerpoint/2010/main" val="359268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177308-30FB-45BD-BB08-7368A5F6A189}" type="slidenum">
              <a:rPr lang="en-US" smtClean="0"/>
              <a:t>1</a:t>
            </a:fld>
            <a:endParaRPr lang="en-US" dirty="0"/>
          </a:p>
        </p:txBody>
      </p:sp>
    </p:spTree>
    <p:extLst>
      <p:ext uri="{BB962C8B-B14F-4D97-AF65-F5344CB8AC3E}">
        <p14:creationId xmlns:p14="http://schemas.microsoft.com/office/powerpoint/2010/main" val="35001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C9EF203C-0D6C-4A74-99D5-496D2A4A16BD}" type="slidenum">
              <a:rPr lang="en-US" sz="1200"/>
              <a:pPr/>
              <a:t>21</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A91F204F-C071-4E88-B856-5F78844CDFB3}" type="slidenum">
              <a:rPr lang="en-US" sz="1200"/>
              <a:pPr/>
              <a:t>22</a:t>
            </a:fld>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35C80C68-E765-4ED1-8DD4-EF37897D22BE}" type="slidenum">
              <a:rPr lang="en-US" sz="1200"/>
              <a:pPr/>
              <a:t>23</a:t>
            </a:fld>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42CC81A9-24BD-42FB-9BC6-C4FF8C33BAAC}" type="slidenum">
              <a:rPr lang="en-US" sz="1200"/>
              <a:pPr/>
              <a:t>24</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6B01A1E9-26E4-4ABF-AA97-3AFF278E078D}" type="slidenum">
              <a:rPr lang="en-US" sz="1200"/>
              <a:pPr/>
              <a:t>25</a:t>
            </a:fld>
            <a:endParaRPr 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6B01A1E9-26E4-4ABF-AA97-3AFF278E078D}" type="slidenum">
              <a:rPr lang="en-US" sz="1200"/>
              <a:pPr/>
              <a:t>26</a:t>
            </a:fld>
            <a:endParaRPr lang="en-US" sz="12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1016D5AC-8D31-4906-99D2-62132507231A}" type="slidenum">
              <a:rPr lang="en-US" sz="1200"/>
              <a:pPr/>
              <a:t>27</a:t>
            </a:fld>
            <a:endParaRPr lang="en-US" sz="12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1F2926DE-87B4-456F-AB91-BA9AFF630406}" type="slidenum">
              <a:rPr lang="en-US" sz="1200"/>
              <a:pPr/>
              <a:t>28</a:t>
            </a:fld>
            <a:endParaRPr lang="en-US" sz="12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FEA8BDFD-BC98-4CD2-A0C5-A56D7B2DB075}" type="slidenum">
              <a:rPr lang="en-US" sz="1200"/>
              <a:pPr/>
              <a:t>29</a:t>
            </a:fld>
            <a:endParaRPr lang="en-US" sz="12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B7FFEFA2-1961-4F05-8866-89BAA260261E}" type="slidenum">
              <a:rPr lang="en-US" sz="1200"/>
              <a:pPr/>
              <a:t>30</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49350" y="685800"/>
            <a:ext cx="4567238" cy="3427413"/>
          </a:xfrm>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4720B81B-ABA7-4046-910D-EB800D201747}" type="slidenum">
              <a:rPr lang="en-US" sz="1200"/>
              <a:pPr/>
              <a:t>31</a:t>
            </a:fld>
            <a:endParaRPr lang="en-US" sz="12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09D2785B-28F2-4883-8F32-18BE04721182}" type="slidenum">
              <a:rPr lang="en-US" sz="1200"/>
              <a:pPr/>
              <a:t>32</a:t>
            </a:fld>
            <a:endParaRPr lang="en-US" sz="120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A87A073A-D8D1-481F-B612-FA3AE1572DCE}" type="slidenum">
              <a:rPr lang="en-US" sz="1200"/>
              <a:pPr/>
              <a:t>33</a:t>
            </a:fld>
            <a:endParaRPr lang="en-US" sz="1200"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CCF979DB-85A4-46C3-90C2-CB3FCC6DC28B}" type="slidenum">
              <a:rPr lang="en-US" sz="1200"/>
              <a:pPr/>
              <a:t>34</a:t>
            </a:fld>
            <a:endParaRPr lang="en-US" sz="1200"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52F37E9B-B45C-45D4-A4DA-132EA9EB825C}" type="slidenum">
              <a:rPr lang="en-US" sz="1200"/>
              <a:pPr/>
              <a:t>35</a:t>
            </a:fld>
            <a:endParaRPr lang="en-US" sz="12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8974" indent="-280375">
              <a:defRPr sz="2400">
                <a:solidFill>
                  <a:schemeClr val="tx1"/>
                </a:solidFill>
                <a:latin typeface="Arial" charset="0"/>
                <a:ea typeface="ＭＳ Ｐゴシック" pitchFamily="34" charset="-128"/>
              </a:defRPr>
            </a:lvl2pPr>
            <a:lvl3pPr marL="1121498" indent="-224300">
              <a:defRPr sz="2400">
                <a:solidFill>
                  <a:schemeClr val="tx1"/>
                </a:solidFill>
                <a:latin typeface="Arial" charset="0"/>
                <a:ea typeface="ＭＳ Ｐゴシック" pitchFamily="34" charset="-128"/>
              </a:defRPr>
            </a:lvl3pPr>
            <a:lvl4pPr marL="1570098" indent="-224300">
              <a:defRPr sz="2400">
                <a:solidFill>
                  <a:schemeClr val="tx1"/>
                </a:solidFill>
                <a:latin typeface="Arial" charset="0"/>
                <a:ea typeface="ＭＳ Ｐゴシック" pitchFamily="34" charset="-128"/>
              </a:defRPr>
            </a:lvl4pPr>
            <a:lvl5pPr marL="2018697" indent="-224300">
              <a:defRPr sz="2400">
                <a:solidFill>
                  <a:schemeClr val="tx1"/>
                </a:solidFill>
                <a:latin typeface="Arial" charset="0"/>
                <a:ea typeface="ＭＳ Ｐゴシック" pitchFamily="34" charset="-128"/>
              </a:defRPr>
            </a:lvl5pPr>
            <a:lvl6pPr marL="2467296" indent="-224300" eaLnBrk="0" fontAlgn="base" hangingPunct="0">
              <a:spcBef>
                <a:spcPct val="0"/>
              </a:spcBef>
              <a:spcAft>
                <a:spcPct val="0"/>
              </a:spcAft>
              <a:defRPr sz="2400">
                <a:solidFill>
                  <a:schemeClr val="tx1"/>
                </a:solidFill>
                <a:latin typeface="Arial" charset="0"/>
                <a:ea typeface="ＭＳ Ｐゴシック" pitchFamily="34" charset="-128"/>
              </a:defRPr>
            </a:lvl6pPr>
            <a:lvl7pPr marL="2915897" indent="-224300" eaLnBrk="0" fontAlgn="base" hangingPunct="0">
              <a:spcBef>
                <a:spcPct val="0"/>
              </a:spcBef>
              <a:spcAft>
                <a:spcPct val="0"/>
              </a:spcAft>
              <a:defRPr sz="2400">
                <a:solidFill>
                  <a:schemeClr val="tx1"/>
                </a:solidFill>
                <a:latin typeface="Arial" charset="0"/>
                <a:ea typeface="ＭＳ Ｐゴシック" pitchFamily="34" charset="-128"/>
              </a:defRPr>
            </a:lvl7pPr>
            <a:lvl8pPr marL="3364496" indent="-224300" eaLnBrk="0" fontAlgn="base" hangingPunct="0">
              <a:spcBef>
                <a:spcPct val="0"/>
              </a:spcBef>
              <a:spcAft>
                <a:spcPct val="0"/>
              </a:spcAft>
              <a:defRPr sz="2400">
                <a:solidFill>
                  <a:schemeClr val="tx1"/>
                </a:solidFill>
                <a:latin typeface="Arial" charset="0"/>
                <a:ea typeface="ＭＳ Ｐゴシック" pitchFamily="34" charset="-128"/>
              </a:defRPr>
            </a:lvl8pPr>
            <a:lvl9pPr marL="3813095" indent="-224300" eaLnBrk="0" fontAlgn="base" hangingPunct="0">
              <a:spcBef>
                <a:spcPct val="0"/>
              </a:spcBef>
              <a:spcAft>
                <a:spcPct val="0"/>
              </a:spcAft>
              <a:defRPr sz="2400">
                <a:solidFill>
                  <a:schemeClr val="tx1"/>
                </a:solidFill>
                <a:latin typeface="Arial" charset="0"/>
                <a:ea typeface="ＭＳ Ｐゴシック" pitchFamily="34" charset="-128"/>
              </a:defRPr>
            </a:lvl9pPr>
          </a:lstStyle>
          <a:p>
            <a:fld id="{AEA189B1-C4B7-4C4F-AE9B-849A330EBE58}" type="slidenum">
              <a:rPr lang="en-US" sz="1200"/>
              <a:pPr/>
              <a:t>36</a:t>
            </a:fld>
            <a:endParaRPr lang="en-US" sz="1200"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49350" y="685800"/>
            <a:ext cx="4567238" cy="3427413"/>
          </a:xfrm>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06C930-0C39-C14E-9A81-5D25950FD497}" type="slidenum">
              <a:rPr lang="en-US" smtClean="0"/>
              <a:t>39</a:t>
            </a:fld>
            <a:endParaRPr lang="en-US" dirty="0"/>
          </a:p>
        </p:txBody>
      </p:sp>
    </p:spTree>
    <p:extLst>
      <p:ext uri="{BB962C8B-B14F-4D97-AF65-F5344CB8AC3E}">
        <p14:creationId xmlns:p14="http://schemas.microsoft.com/office/powerpoint/2010/main" val="4165368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1EE1DFB0-ED05-4AA4-9193-2DC3A3F8AF92}" type="slidenum">
              <a:rPr lang="en-US" sz="1200"/>
              <a:pPr/>
              <a:t>6</a:t>
            </a:fld>
            <a:endParaRPr 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05E631F8-D7F4-43E0-9F16-7EC11E2C3B3A}" type="slidenum">
              <a:rPr lang="en-US" sz="1200"/>
              <a:pPr/>
              <a:t>9</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475DCA4B-76A5-430C-90AE-0E07A208ACD0}" type="slidenum">
              <a:rPr lang="en-US" sz="1200"/>
              <a:pPr/>
              <a:t>10</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9B4A275F-AF5B-4A00-A0B6-494BED24D601}" type="slidenum">
              <a:rPr lang="en-US" sz="1200"/>
              <a:pPr/>
              <a:t>12</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394A4B1B-BE6A-481A-9757-3FDF93B25208}" type="slidenum">
              <a:rPr lang="en-US" sz="1200"/>
              <a:pPr/>
              <a:t>13</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394A4B1B-BE6A-481A-9757-3FDF93B25208}" type="slidenum">
              <a:rPr lang="en-US" sz="1200"/>
              <a:pPr/>
              <a:t>14</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29057" indent="-280406">
              <a:defRPr sz="2400">
                <a:solidFill>
                  <a:schemeClr val="tx1"/>
                </a:solidFill>
                <a:latin typeface="Arial" charset="0"/>
                <a:ea typeface="ＭＳ Ｐゴシック" pitchFamily="34" charset="-128"/>
              </a:defRPr>
            </a:lvl2pPr>
            <a:lvl3pPr marL="1121626" indent="-224325">
              <a:defRPr sz="2400">
                <a:solidFill>
                  <a:schemeClr val="tx1"/>
                </a:solidFill>
                <a:latin typeface="Arial" charset="0"/>
                <a:ea typeface="ＭＳ Ｐゴシック" pitchFamily="34" charset="-128"/>
              </a:defRPr>
            </a:lvl3pPr>
            <a:lvl4pPr marL="1570276" indent="-224325">
              <a:defRPr sz="2400">
                <a:solidFill>
                  <a:schemeClr val="tx1"/>
                </a:solidFill>
                <a:latin typeface="Arial" charset="0"/>
                <a:ea typeface="ＭＳ Ｐゴシック" pitchFamily="34" charset="-128"/>
              </a:defRPr>
            </a:lvl4pPr>
            <a:lvl5pPr marL="2018927" indent="-224325">
              <a:defRPr sz="2400">
                <a:solidFill>
                  <a:schemeClr val="tx1"/>
                </a:solidFill>
                <a:latin typeface="Arial"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charset="0"/>
                <a:ea typeface="ＭＳ Ｐゴシック" pitchFamily="34" charset="-128"/>
              </a:defRPr>
            </a:lvl9pPr>
          </a:lstStyle>
          <a:p>
            <a:fld id="{E64D4E16-E18C-4E8A-BFE6-30E30FB4A923}" type="slidenum">
              <a:rPr lang="en-US" sz="1200"/>
              <a:pPr/>
              <a:t>15</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6E7B04-8E91-4E84-B53C-CC510F148D57}" type="datetimeFigureOut">
              <a:rPr lang="en-US" smtClean="0"/>
              <a:t>11/14/2014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E8F66F-6CBA-45EF-960E-C87890251D7B}" type="slidenum">
              <a:rPr lang="en-US" smtClean="0"/>
              <a:t>‹#›</a:t>
            </a:fld>
            <a:endParaRPr lang="en-US" dirty="0"/>
          </a:p>
        </p:txBody>
      </p:sp>
    </p:spTree>
    <p:extLst>
      <p:ext uri="{BB962C8B-B14F-4D97-AF65-F5344CB8AC3E}">
        <p14:creationId xmlns:p14="http://schemas.microsoft.com/office/powerpoint/2010/main" val="1449606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E7B04-8E91-4E84-B53C-CC510F148D57}" type="datetimeFigureOut">
              <a:rPr lang="en-US" smtClean="0"/>
              <a:t>11/14/2014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E8F66F-6CBA-45EF-960E-C87890251D7B}" type="slidenum">
              <a:rPr lang="en-US" smtClean="0"/>
              <a:t>‹#›</a:t>
            </a:fld>
            <a:endParaRPr lang="en-US" dirty="0"/>
          </a:p>
        </p:txBody>
      </p:sp>
    </p:spTree>
    <p:extLst>
      <p:ext uri="{BB962C8B-B14F-4D97-AF65-F5344CB8AC3E}">
        <p14:creationId xmlns:p14="http://schemas.microsoft.com/office/powerpoint/2010/main" val="27602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E7B04-8E91-4E84-B53C-CC510F148D57}" type="datetimeFigureOut">
              <a:rPr lang="en-US" smtClean="0"/>
              <a:t>11/14/2014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E8F66F-6CBA-45EF-960E-C87890251D7B}" type="slidenum">
              <a:rPr lang="en-US" smtClean="0"/>
              <a:t>‹#›</a:t>
            </a:fld>
            <a:endParaRPr lang="en-US" dirty="0"/>
          </a:p>
        </p:txBody>
      </p:sp>
    </p:spTree>
    <p:extLst>
      <p:ext uri="{BB962C8B-B14F-4D97-AF65-F5344CB8AC3E}">
        <p14:creationId xmlns:p14="http://schemas.microsoft.com/office/powerpoint/2010/main" val="1876111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E7B04-8E91-4E84-B53C-CC510F148D57}" type="datetimeFigureOut">
              <a:rPr lang="en-US" smtClean="0"/>
              <a:t>11/14/2014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E8F66F-6CBA-45EF-960E-C87890251D7B}" type="slidenum">
              <a:rPr lang="en-US" smtClean="0"/>
              <a:t>‹#›</a:t>
            </a:fld>
            <a:endParaRPr lang="en-US" dirty="0"/>
          </a:p>
        </p:txBody>
      </p:sp>
    </p:spTree>
    <p:extLst>
      <p:ext uri="{BB962C8B-B14F-4D97-AF65-F5344CB8AC3E}">
        <p14:creationId xmlns:p14="http://schemas.microsoft.com/office/powerpoint/2010/main" val="3424648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6E7B04-8E91-4E84-B53C-CC510F148D57}" type="datetimeFigureOut">
              <a:rPr lang="en-US" smtClean="0"/>
              <a:t>11/14/2014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E8F66F-6CBA-45EF-960E-C87890251D7B}" type="slidenum">
              <a:rPr lang="en-US" smtClean="0"/>
              <a:t>‹#›</a:t>
            </a:fld>
            <a:endParaRPr lang="en-US" dirty="0"/>
          </a:p>
        </p:txBody>
      </p:sp>
    </p:spTree>
    <p:extLst>
      <p:ext uri="{BB962C8B-B14F-4D97-AF65-F5344CB8AC3E}">
        <p14:creationId xmlns:p14="http://schemas.microsoft.com/office/powerpoint/2010/main" val="293121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6858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6E7B04-8E91-4E84-B53C-CC510F148D57}" type="datetimeFigureOut">
              <a:rPr lang="en-US" smtClean="0"/>
              <a:t>11/14/2014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E8F66F-6CBA-45EF-960E-C87890251D7B}" type="slidenum">
              <a:rPr lang="en-US" smtClean="0"/>
              <a:t>‹#›</a:t>
            </a:fld>
            <a:endParaRPr lang="en-US" dirty="0"/>
          </a:p>
        </p:txBody>
      </p:sp>
    </p:spTree>
    <p:extLst>
      <p:ext uri="{BB962C8B-B14F-4D97-AF65-F5344CB8AC3E}">
        <p14:creationId xmlns:p14="http://schemas.microsoft.com/office/powerpoint/2010/main" val="355095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44562"/>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6E7B04-8E91-4E84-B53C-CC510F148D57}" type="datetimeFigureOut">
              <a:rPr lang="en-US" smtClean="0"/>
              <a:t>11/14/2014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E8F66F-6CBA-45EF-960E-C87890251D7B}" type="slidenum">
              <a:rPr lang="en-US" smtClean="0"/>
              <a:t>‹#›</a:t>
            </a:fld>
            <a:endParaRPr lang="en-US" dirty="0"/>
          </a:p>
        </p:txBody>
      </p:sp>
    </p:spTree>
    <p:extLst>
      <p:ext uri="{BB962C8B-B14F-4D97-AF65-F5344CB8AC3E}">
        <p14:creationId xmlns:p14="http://schemas.microsoft.com/office/powerpoint/2010/main" val="49520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6E7B04-8E91-4E84-B53C-CC510F148D57}" type="datetimeFigureOut">
              <a:rPr lang="en-US" smtClean="0"/>
              <a:t>11/14/2014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E8F66F-6CBA-45EF-960E-C87890251D7B}" type="slidenum">
              <a:rPr lang="en-US" smtClean="0"/>
              <a:t>‹#›</a:t>
            </a:fld>
            <a:endParaRPr lang="en-US" dirty="0"/>
          </a:p>
        </p:txBody>
      </p:sp>
    </p:spTree>
    <p:extLst>
      <p:ext uri="{BB962C8B-B14F-4D97-AF65-F5344CB8AC3E}">
        <p14:creationId xmlns:p14="http://schemas.microsoft.com/office/powerpoint/2010/main" val="1016563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6E7B04-8E91-4E84-B53C-CC510F148D57}" type="datetimeFigureOut">
              <a:rPr lang="en-US" smtClean="0"/>
              <a:t>11/14/2014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E8F66F-6CBA-45EF-960E-C87890251D7B}" type="slidenum">
              <a:rPr lang="en-US" smtClean="0"/>
              <a:t>‹#›</a:t>
            </a:fld>
            <a:endParaRPr lang="en-US" dirty="0"/>
          </a:p>
        </p:txBody>
      </p:sp>
    </p:spTree>
    <p:extLst>
      <p:ext uri="{BB962C8B-B14F-4D97-AF65-F5344CB8AC3E}">
        <p14:creationId xmlns:p14="http://schemas.microsoft.com/office/powerpoint/2010/main" val="102811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E7B04-8E91-4E84-B53C-CC510F148D57}" type="datetimeFigureOut">
              <a:rPr lang="en-US" smtClean="0"/>
              <a:t>11/14/2014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E8F66F-6CBA-45EF-960E-C87890251D7B}" type="slidenum">
              <a:rPr lang="en-US" smtClean="0"/>
              <a:t>‹#›</a:t>
            </a:fld>
            <a:endParaRPr lang="en-US" dirty="0"/>
          </a:p>
        </p:txBody>
      </p:sp>
    </p:spTree>
    <p:extLst>
      <p:ext uri="{BB962C8B-B14F-4D97-AF65-F5344CB8AC3E}">
        <p14:creationId xmlns:p14="http://schemas.microsoft.com/office/powerpoint/2010/main" val="106152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E7B04-8E91-4E84-B53C-CC510F148D57}" type="datetimeFigureOut">
              <a:rPr lang="en-US" smtClean="0"/>
              <a:t>11/14/2014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E8F66F-6CBA-45EF-960E-C87890251D7B}" type="slidenum">
              <a:rPr lang="en-US" smtClean="0"/>
              <a:t>‹#›</a:t>
            </a:fld>
            <a:endParaRPr lang="en-US" dirty="0"/>
          </a:p>
        </p:txBody>
      </p:sp>
    </p:spTree>
    <p:extLst>
      <p:ext uri="{BB962C8B-B14F-4D97-AF65-F5344CB8AC3E}">
        <p14:creationId xmlns:p14="http://schemas.microsoft.com/office/powerpoint/2010/main" val="3300557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E7B04-8E91-4E84-B53C-CC510F148D57}" type="datetimeFigureOut">
              <a:rPr lang="en-US" smtClean="0"/>
              <a:t>11/14/2014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8F66F-6CBA-45EF-960E-C87890251D7B}" type="slidenum">
              <a:rPr lang="en-US" smtClean="0"/>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2121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david.bartnicki@ed.gov"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2.ed.gov/policy/highered/reg/hearulemaking/2009/integrity-qa.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zoomerang.com/s/DavidBartnicki"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mailto:joann.borel@ed.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avid.Bartnicki\AppData\Local\Microsoft\Windows\Temporary Internet Files\Content.IE5\1MGJEHW0\MP90039954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743200"/>
            <a:ext cx="3252644" cy="2602116"/>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295400"/>
            <a:ext cx="9144000" cy="1470025"/>
          </a:xfrm>
        </p:spPr>
        <p:txBody>
          <a:bodyPr>
            <a:noAutofit/>
          </a:bodyPr>
          <a:lstStyle/>
          <a:p>
            <a:r>
              <a:rPr lang="en-US" sz="5400" dirty="0"/>
              <a:t>Satisfactory Academic Progress: </a:t>
            </a:r>
            <a:r>
              <a:rPr lang="en-US" sz="5400" dirty="0" smtClean="0"/>
              <a:t/>
            </a:r>
            <a:br>
              <a:rPr lang="en-US" sz="5400" dirty="0" smtClean="0"/>
            </a:br>
            <a:r>
              <a:rPr lang="en-US" sz="4000" dirty="0" smtClean="0"/>
              <a:t>Does </a:t>
            </a:r>
            <a:r>
              <a:rPr lang="en-US" sz="4000" dirty="0"/>
              <a:t>your Policy make the Grade?</a:t>
            </a:r>
            <a:br>
              <a:rPr lang="en-US" sz="4000" dirty="0"/>
            </a:br>
            <a:endParaRPr lang="en-US" sz="4000" dirty="0"/>
          </a:p>
        </p:txBody>
      </p:sp>
      <p:sp>
        <p:nvSpPr>
          <p:cNvPr id="3" name="Subtitle 2"/>
          <p:cNvSpPr>
            <a:spLocks noGrp="1"/>
          </p:cNvSpPr>
          <p:nvPr>
            <p:ph type="subTitle" idx="1"/>
          </p:nvPr>
        </p:nvSpPr>
        <p:spPr>
          <a:xfrm>
            <a:off x="2743200" y="4267200"/>
            <a:ext cx="6400800" cy="1752600"/>
          </a:xfrm>
        </p:spPr>
        <p:txBody>
          <a:bodyPr>
            <a:normAutofit fontScale="92500"/>
          </a:bodyPr>
          <a:lstStyle/>
          <a:p>
            <a:pPr algn="r"/>
            <a:r>
              <a:rPr lang="en-US" dirty="0" smtClean="0">
                <a:solidFill>
                  <a:schemeClr val="tx1"/>
                </a:solidFill>
              </a:rPr>
              <a:t>Presented by David Bartnicki</a:t>
            </a:r>
          </a:p>
          <a:p>
            <a:pPr algn="r"/>
            <a:r>
              <a:rPr lang="en-US" dirty="0" smtClean="0">
                <a:solidFill>
                  <a:schemeClr val="tx1"/>
                </a:solidFill>
              </a:rPr>
              <a:t>Federal Training Officer</a:t>
            </a:r>
          </a:p>
          <a:p>
            <a:pPr algn="r"/>
            <a:r>
              <a:rPr lang="en-US" dirty="0" smtClean="0">
                <a:solidFill>
                  <a:schemeClr val="tx1"/>
                </a:solidFill>
                <a:hlinkClick r:id="rId4"/>
              </a:rPr>
              <a:t>david.bartnicki@ed.gov</a:t>
            </a:r>
            <a:r>
              <a:rPr lang="en-US" dirty="0" smtClean="0">
                <a:solidFill>
                  <a:schemeClr val="tx1"/>
                </a:solidFill>
              </a:rPr>
              <a:t>; 404-974-9312</a:t>
            </a:r>
            <a:endParaRPr lang="en-US" dirty="0">
              <a:solidFill>
                <a:schemeClr val="tx1"/>
              </a:solidFill>
            </a:endParaRPr>
          </a:p>
        </p:txBody>
      </p:sp>
    </p:spTree>
    <p:extLst>
      <p:ext uri="{BB962C8B-B14F-4D97-AF65-F5344CB8AC3E}">
        <p14:creationId xmlns:p14="http://schemas.microsoft.com/office/powerpoint/2010/main" val="3830831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7709" y="685800"/>
            <a:ext cx="9144000" cy="609600"/>
          </a:xfrm>
        </p:spPr>
        <p:txBody>
          <a:bodyPr>
            <a:normAutofit fontScale="90000"/>
          </a:bodyPr>
          <a:lstStyle/>
          <a:p>
            <a:pPr eaLnBrk="1" hangingPunct="1"/>
            <a:r>
              <a:rPr lang="en-US" b="1" dirty="0" smtClean="0">
                <a:cs typeface="Times New Roman" pitchFamily="18" charset="0"/>
              </a:rPr>
              <a:t>Policy Q &amp; A – Programs &gt; 2 yrs</a:t>
            </a:r>
          </a:p>
        </p:txBody>
      </p:sp>
      <p:sp>
        <p:nvSpPr>
          <p:cNvPr id="10243" name="Content Placeholder 2"/>
          <p:cNvSpPr>
            <a:spLocks noGrp="1"/>
          </p:cNvSpPr>
          <p:nvPr>
            <p:ph idx="1"/>
          </p:nvPr>
        </p:nvSpPr>
        <p:spPr>
          <a:xfrm>
            <a:off x="20782" y="1371600"/>
            <a:ext cx="9144000" cy="4419600"/>
          </a:xfrm>
        </p:spPr>
        <p:txBody>
          <a:bodyPr>
            <a:noAutofit/>
          </a:bodyPr>
          <a:lstStyle/>
          <a:p>
            <a:pPr>
              <a:buFontTx/>
              <a:buNone/>
            </a:pPr>
            <a:r>
              <a:rPr lang="en-US" sz="2600" dirty="0" smtClean="0">
                <a:cs typeface="Times New Roman" pitchFamily="18" charset="0"/>
              </a:rPr>
              <a:t>R-Q2: How does the qualitative portion of a SAP review relate to the requirement for a student to have a GPA of at least 2.0, or academic standing consistent with the institution’s requirements for graduation?</a:t>
            </a:r>
          </a:p>
          <a:p>
            <a:pPr>
              <a:buFontTx/>
              <a:buNone/>
            </a:pPr>
            <a:r>
              <a:rPr lang="en-US" sz="2600" dirty="0" smtClean="0">
                <a:cs typeface="Times New Roman" pitchFamily="18" charset="0"/>
              </a:rPr>
              <a:t>R-A2: …the Higher Education Act requires a specific qualitative review at the end of the student’s second academic year.  In this context, we have interpreted the “second academic year” as the student being at the school for 4 semesters or 6 quarters, regardless of a student’s enrollment status.  At that point, the student must have a GPA of at least a 2.0 or its equivalent or have academic standing consistent with the institution’s graduation requirements. </a:t>
            </a:r>
          </a:p>
        </p:txBody>
      </p:sp>
      <p:sp>
        <p:nvSpPr>
          <p:cNvPr id="10244" name="Slide Number Placeholder 5"/>
          <p:cNvSpPr>
            <a:spLocks noGrp="1"/>
          </p:cNvSpPr>
          <p:nvPr>
            <p:ph type="sldNum" sz="quarter" idx="11"/>
          </p:nvPr>
        </p:nvSpPr>
        <p:spPr>
          <a:xfrm>
            <a:off x="0" y="6472093"/>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F9F6579C-5C59-48DF-8C2B-26D449345E8D}" type="slidenum">
              <a:rPr lang="en-US" sz="1400" smtClean="0">
                <a:solidFill>
                  <a:schemeClr val="bg1"/>
                </a:solidFill>
              </a:rPr>
              <a:pPr algn="l"/>
              <a:t>10</a:t>
            </a:fld>
            <a:endParaRPr lang="en-US" sz="1400" dirty="0" smtClean="0">
              <a:solidFill>
                <a:schemeClr val="bg1"/>
              </a:solidFill>
            </a:endParaRPr>
          </a:p>
        </p:txBody>
      </p:sp>
    </p:spTree>
    <p:extLst>
      <p:ext uri="{BB962C8B-B14F-4D97-AF65-F5344CB8AC3E}">
        <p14:creationId xmlns:p14="http://schemas.microsoft.com/office/powerpoint/2010/main" val="3134575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0" y="762000"/>
            <a:ext cx="9144000" cy="4191000"/>
          </a:xfrm>
        </p:spPr>
        <p:txBody>
          <a:bodyPr>
            <a:noAutofit/>
          </a:bodyPr>
          <a:lstStyle/>
          <a:p>
            <a:pPr marL="0" indent="0">
              <a:lnSpc>
                <a:spcPct val="135000"/>
              </a:lnSpc>
              <a:buClr>
                <a:schemeClr val="tx1"/>
              </a:buClr>
              <a:buNone/>
            </a:pPr>
            <a:r>
              <a:rPr lang="en-US" u="sng" dirty="0" smtClean="0">
                <a:cs typeface="Arial" pitchFamily="34" charset="0"/>
              </a:rPr>
              <a:t>Definition</a:t>
            </a:r>
            <a:r>
              <a:rPr lang="en-US" u="sng" dirty="0">
                <a:cs typeface="Arial" pitchFamily="34" charset="0"/>
              </a:rPr>
              <a:t>: </a:t>
            </a:r>
            <a:r>
              <a:rPr lang="en-US" dirty="0">
                <a:cs typeface="Arial" pitchFamily="34" charset="0"/>
              </a:rPr>
              <a:t> </a:t>
            </a:r>
            <a:r>
              <a:rPr lang="en-US" dirty="0" smtClean="0">
                <a:cs typeface="Arial" pitchFamily="34" charset="0"/>
              </a:rPr>
              <a:t>To measure progress toward program completion</a:t>
            </a:r>
            <a:endParaRPr lang="en-US" dirty="0" smtClean="0">
              <a:solidFill>
                <a:schemeClr val="tx1"/>
              </a:solidFill>
              <a:cs typeface="Arial" pitchFamily="34" charset="0"/>
            </a:endParaRPr>
          </a:p>
          <a:p>
            <a:pPr>
              <a:lnSpc>
                <a:spcPct val="135000"/>
              </a:lnSpc>
              <a:buClr>
                <a:schemeClr val="tx1"/>
              </a:buClr>
            </a:pPr>
            <a:r>
              <a:rPr lang="en-US" sz="3000" dirty="0" smtClean="0">
                <a:solidFill>
                  <a:schemeClr val="tx1"/>
                </a:solidFill>
                <a:cs typeface="Arial" pitchFamily="34" charset="0"/>
              </a:rPr>
              <a:t>Must be </a:t>
            </a:r>
            <a:r>
              <a:rPr lang="en-US" sz="3000" u="sng" dirty="0" smtClean="0">
                <a:solidFill>
                  <a:schemeClr val="tx1"/>
                </a:solidFill>
                <a:cs typeface="Arial" pitchFamily="34" charset="0"/>
              </a:rPr>
              <a:t>cumulative</a:t>
            </a:r>
          </a:p>
          <a:p>
            <a:pPr>
              <a:lnSpc>
                <a:spcPct val="135000"/>
              </a:lnSpc>
              <a:buClr>
                <a:schemeClr val="tx1"/>
              </a:buClr>
            </a:pPr>
            <a:r>
              <a:rPr lang="en-US" sz="3000" dirty="0">
                <a:cs typeface="Arial" pitchFamily="34" charset="0"/>
              </a:rPr>
              <a:t>May use a graduated or fixed </a:t>
            </a:r>
            <a:r>
              <a:rPr lang="en-US" sz="3000" dirty="0" smtClean="0">
                <a:cs typeface="Arial" pitchFamily="34" charset="0"/>
              </a:rPr>
              <a:t>standard</a:t>
            </a:r>
            <a:endParaRPr lang="en-US" sz="3000" dirty="0" smtClean="0">
              <a:solidFill>
                <a:schemeClr val="tx1"/>
              </a:solidFill>
              <a:cs typeface="Arial" pitchFamily="34" charset="0"/>
            </a:endParaRPr>
          </a:p>
          <a:p>
            <a:pPr>
              <a:lnSpc>
                <a:spcPct val="135000"/>
              </a:lnSpc>
              <a:buClr>
                <a:schemeClr val="tx1"/>
              </a:buClr>
            </a:pPr>
            <a:r>
              <a:rPr lang="en-US" sz="3000" dirty="0" smtClean="0">
                <a:solidFill>
                  <a:schemeClr val="tx1"/>
                </a:solidFill>
                <a:cs typeface="Arial" pitchFamily="34" charset="0"/>
              </a:rPr>
              <a:t>Can be more restrictive and have payment period measurements in addition to cumulative measures </a:t>
            </a:r>
          </a:p>
          <a:p>
            <a:pPr lvl="1">
              <a:lnSpc>
                <a:spcPct val="135000"/>
              </a:lnSpc>
              <a:buClr>
                <a:schemeClr val="tx1"/>
              </a:buClr>
            </a:pPr>
            <a:r>
              <a:rPr lang="en-US" dirty="0" smtClean="0">
                <a:cs typeface="Arial" pitchFamily="34" charset="0"/>
              </a:rPr>
              <a:t>Could have an overall cumulative completion pace and a semester completion requirement</a:t>
            </a:r>
            <a:endParaRPr lang="en-US" dirty="0" smtClean="0">
              <a:solidFill>
                <a:schemeClr val="tx1"/>
              </a:solidFill>
              <a:cs typeface="Arial" pitchFamily="34" charset="0"/>
            </a:endParaRPr>
          </a:p>
        </p:txBody>
      </p:sp>
      <p:sp>
        <p:nvSpPr>
          <p:cNvPr id="7171" name="Title 1"/>
          <p:cNvSpPr txBox="1">
            <a:spLocks/>
          </p:cNvSpPr>
          <p:nvPr/>
        </p:nvSpPr>
        <p:spPr bwMode="auto">
          <a:xfrm>
            <a:off x="1066800" y="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r>
              <a:rPr lang="en-US" sz="4400" b="1" dirty="0" smtClean="0">
                <a:latin typeface="+mj-lt"/>
                <a:cs typeface="Times New Roman" pitchFamily="18" charset="0"/>
              </a:rPr>
              <a:t>Quantitative Measure  </a:t>
            </a:r>
            <a:endParaRPr lang="en-US" sz="4400" b="1" dirty="0">
              <a:latin typeface="+mj-lt"/>
              <a:cs typeface="Times New Roman" pitchFamily="18" charset="0"/>
            </a:endParaRPr>
          </a:p>
        </p:txBody>
      </p:sp>
      <p:sp>
        <p:nvSpPr>
          <p:cNvPr id="7172" name="Slide Number Placeholder 1"/>
          <p:cNvSpPr>
            <a:spLocks noGrp="1"/>
          </p:cNvSpPr>
          <p:nvPr>
            <p:ph type="sldNum" sz="quarter" idx="4294967295"/>
          </p:nvPr>
        </p:nvSpPr>
        <p:spPr>
          <a:xfrm>
            <a:off x="-15240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024C5119-CD6D-4EC1-A6AA-176E0E58C3DF}" type="slidenum">
              <a:rPr lang="en-US" sz="1400" smtClean="0">
                <a:solidFill>
                  <a:schemeClr val="bg1"/>
                </a:solidFill>
              </a:rPr>
              <a:pPr algn="r"/>
              <a:t>11</a:t>
            </a:fld>
            <a:endParaRPr lang="en-US" sz="1400" dirty="0" smtClean="0">
              <a:solidFill>
                <a:schemeClr val="bg1"/>
              </a:solidFill>
            </a:endParaRPr>
          </a:p>
        </p:txBody>
      </p:sp>
    </p:spTree>
    <p:extLst>
      <p:ext uri="{BB962C8B-B14F-4D97-AF65-F5344CB8AC3E}">
        <p14:creationId xmlns:p14="http://schemas.microsoft.com/office/powerpoint/2010/main" val="762642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a:xfrm>
            <a:off x="1371600" y="-381000"/>
            <a:ext cx="8458200" cy="1295400"/>
          </a:xfrm>
        </p:spPr>
        <p:txBody>
          <a:bodyPr/>
          <a:lstStyle/>
          <a:p>
            <a:pPr eaLnBrk="1" hangingPunct="1"/>
            <a:r>
              <a:rPr lang="en-US" b="1" dirty="0" smtClean="0">
                <a:cs typeface="Times New Roman" pitchFamily="18" charset="0"/>
              </a:rPr>
              <a:t>Quantitative Measure</a:t>
            </a:r>
          </a:p>
        </p:txBody>
      </p:sp>
      <p:sp>
        <p:nvSpPr>
          <p:cNvPr id="11267" name="Content Placeholder 2"/>
          <p:cNvSpPr>
            <a:spLocks noGrp="1"/>
          </p:cNvSpPr>
          <p:nvPr>
            <p:ph idx="1"/>
          </p:nvPr>
        </p:nvSpPr>
        <p:spPr>
          <a:xfrm>
            <a:off x="0" y="990600"/>
            <a:ext cx="9144000" cy="5334000"/>
          </a:xfrm>
        </p:spPr>
        <p:txBody>
          <a:bodyPr>
            <a:normAutofit lnSpcReduction="10000"/>
          </a:bodyPr>
          <a:lstStyle/>
          <a:p>
            <a:pPr>
              <a:buFont typeface="Wingdings" pitchFamily="2" charset="2"/>
              <a:buChar char="§"/>
            </a:pPr>
            <a:r>
              <a:rPr lang="en-US" dirty="0" smtClean="0">
                <a:cs typeface="Times New Roman" pitchFamily="18" charset="0"/>
              </a:rPr>
              <a:t>Pace of progression required to make sure student completes within maximum time frame</a:t>
            </a:r>
          </a:p>
          <a:p>
            <a:pPr>
              <a:buFont typeface="Wingdings" pitchFamily="2" charset="2"/>
              <a:buChar char="§"/>
            </a:pPr>
            <a:r>
              <a:rPr lang="en-US" dirty="0" smtClean="0">
                <a:cs typeface="Times New Roman" pitchFamily="18" charset="0"/>
              </a:rPr>
              <a:t>Calculate the pace at which the student is progressing by </a:t>
            </a:r>
          </a:p>
          <a:p>
            <a:pPr lvl="1">
              <a:buFont typeface="Wingdings" pitchFamily="2" charset="2"/>
              <a:buChar char="§"/>
            </a:pPr>
            <a:r>
              <a:rPr lang="en-US" sz="3000" dirty="0" smtClean="0">
                <a:cs typeface="Times New Roman" pitchFamily="18" charset="0"/>
              </a:rPr>
              <a:t>Dividing the cumulative number of hours the student has successfully completed by </a:t>
            </a:r>
          </a:p>
          <a:p>
            <a:pPr lvl="1">
              <a:buFont typeface="Wingdings" pitchFamily="2" charset="2"/>
              <a:buChar char="§"/>
            </a:pPr>
            <a:r>
              <a:rPr lang="en-US" sz="3000" dirty="0" smtClean="0">
                <a:cs typeface="Times New Roman" pitchFamily="18" charset="0"/>
              </a:rPr>
              <a:t>The cumulative number of hours the student has attempted</a:t>
            </a:r>
          </a:p>
          <a:p>
            <a:pPr lvl="1">
              <a:buFont typeface="Wingdings" pitchFamily="2" charset="2"/>
              <a:buChar char="§"/>
            </a:pPr>
            <a:r>
              <a:rPr lang="en-US" sz="3000" dirty="0">
                <a:cs typeface="Times New Roman" pitchFamily="18" charset="0"/>
              </a:rPr>
              <a:t>For clock hours you are evaluating cumulative clock hours required to complete as expressed in calendar time</a:t>
            </a:r>
          </a:p>
        </p:txBody>
      </p:sp>
      <p:sp>
        <p:nvSpPr>
          <p:cNvPr id="11268" name="Slide Number Placeholder 5"/>
          <p:cNvSpPr>
            <a:spLocks noGrp="1"/>
          </p:cNvSpPr>
          <p:nvPr>
            <p:ph type="sldNum" sz="quarter" idx="11"/>
          </p:nvPr>
        </p:nvSpPr>
        <p:spPr>
          <a:xfrm>
            <a:off x="-685800" y="6373091"/>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EE4C55C9-56E5-4F28-AFA5-42BDE252143F}" type="slidenum">
              <a:rPr lang="en-US" sz="1400" smtClean="0">
                <a:solidFill>
                  <a:schemeClr val="bg1"/>
                </a:solidFill>
              </a:rPr>
              <a:pPr/>
              <a:t>12</a:t>
            </a:fld>
            <a:endParaRPr lang="en-US" sz="1400" dirty="0" smtClean="0">
              <a:solidFill>
                <a:schemeClr val="bg1"/>
              </a:solidFill>
            </a:endParaRPr>
          </a:p>
        </p:txBody>
      </p:sp>
    </p:spTree>
    <p:extLst>
      <p:ext uri="{BB962C8B-B14F-4D97-AF65-F5344CB8AC3E}">
        <p14:creationId xmlns:p14="http://schemas.microsoft.com/office/powerpoint/2010/main" val="1610415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2286000" y="-381000"/>
            <a:ext cx="6858000" cy="1295400"/>
          </a:xfrm>
        </p:spPr>
        <p:txBody>
          <a:bodyPr/>
          <a:lstStyle/>
          <a:p>
            <a:pPr eaLnBrk="1" hangingPunct="1"/>
            <a:r>
              <a:rPr lang="en-US" b="1" dirty="0" smtClean="0">
                <a:cs typeface="Times New Roman" pitchFamily="18" charset="0"/>
              </a:rPr>
              <a:t>Max Timeframe </a:t>
            </a:r>
          </a:p>
        </p:txBody>
      </p:sp>
      <p:sp>
        <p:nvSpPr>
          <p:cNvPr id="19459" name="Content Placeholder 2"/>
          <p:cNvSpPr>
            <a:spLocks noGrp="1"/>
          </p:cNvSpPr>
          <p:nvPr>
            <p:ph idx="1"/>
          </p:nvPr>
        </p:nvSpPr>
        <p:spPr>
          <a:xfrm>
            <a:off x="0" y="990600"/>
            <a:ext cx="9144000" cy="5105400"/>
          </a:xfrm>
        </p:spPr>
        <p:txBody>
          <a:bodyPr>
            <a:normAutofit fontScale="92500" lnSpcReduction="10000"/>
          </a:bodyPr>
          <a:lstStyle/>
          <a:p>
            <a:pPr eaLnBrk="1" hangingPunct="1"/>
            <a:r>
              <a:rPr lang="en-US" sz="3000" dirty="0" smtClean="0">
                <a:cs typeface="Times New Roman" pitchFamily="18" charset="0"/>
              </a:rPr>
              <a:t>Limits of Maximum </a:t>
            </a:r>
            <a:r>
              <a:rPr lang="en-US" sz="3000" dirty="0">
                <a:cs typeface="Times New Roman" pitchFamily="18" charset="0"/>
              </a:rPr>
              <a:t>T</a:t>
            </a:r>
            <a:r>
              <a:rPr lang="en-US" sz="3000" dirty="0" smtClean="0">
                <a:cs typeface="Times New Roman" pitchFamily="18" charset="0"/>
              </a:rPr>
              <a:t>imeframe</a:t>
            </a:r>
          </a:p>
          <a:p>
            <a:pPr lvl="1"/>
            <a:r>
              <a:rPr lang="en-US" dirty="0" smtClean="0">
                <a:cs typeface="Times New Roman" pitchFamily="18" charset="0"/>
              </a:rPr>
              <a:t>For undergraduate programs, must be no longer than 150% of published length of educational program</a:t>
            </a:r>
          </a:p>
          <a:p>
            <a:pPr lvl="1"/>
            <a:r>
              <a:rPr lang="en-US" dirty="0" smtClean="0">
                <a:cs typeface="Times New Roman" pitchFamily="18" charset="0"/>
              </a:rPr>
              <a:t>For gradate programs of study, school defines the maximum based upon length of program</a:t>
            </a:r>
          </a:p>
          <a:p>
            <a:r>
              <a:rPr lang="en-US" sz="3000" dirty="0" smtClean="0">
                <a:cs typeface="Times New Roman" pitchFamily="18" charset="0"/>
              </a:rPr>
              <a:t>Example:</a:t>
            </a:r>
          </a:p>
          <a:p>
            <a:pPr lvl="1"/>
            <a:r>
              <a:rPr lang="en-US" dirty="0" smtClean="0">
                <a:cs typeface="Times New Roman" pitchFamily="18" charset="0"/>
              </a:rPr>
              <a:t>Degree program requires 120 credits for completion</a:t>
            </a:r>
          </a:p>
          <a:p>
            <a:pPr lvl="1"/>
            <a:r>
              <a:rPr lang="en-US" dirty="0" smtClean="0">
                <a:cs typeface="Times New Roman" pitchFamily="18" charset="0"/>
              </a:rPr>
              <a:t>120 x 150% = 180 attempted credits is maximum timeframe</a:t>
            </a:r>
          </a:p>
          <a:p>
            <a:r>
              <a:rPr lang="en-US" sz="3000" dirty="0" smtClean="0">
                <a:cs typeface="Times New Roman" pitchFamily="18" charset="0"/>
              </a:rPr>
              <a:t>Quantitative measure (tied to max timeframe)</a:t>
            </a:r>
          </a:p>
          <a:p>
            <a:pPr lvl="1"/>
            <a:r>
              <a:rPr lang="en-US" dirty="0" smtClean="0"/>
              <a:t>120 </a:t>
            </a:r>
            <a:r>
              <a:rPr lang="en-US" dirty="0"/>
              <a:t>credits / 180 credits = </a:t>
            </a:r>
            <a:r>
              <a:rPr lang="en-US" dirty="0" smtClean="0"/>
              <a:t>67%</a:t>
            </a:r>
          </a:p>
          <a:p>
            <a:pPr lvl="1"/>
            <a:r>
              <a:rPr lang="en-US" dirty="0" smtClean="0"/>
              <a:t>Student </a:t>
            </a:r>
            <a:r>
              <a:rPr lang="en-US" dirty="0"/>
              <a:t>must earn 67% of credit hours attempted</a:t>
            </a:r>
          </a:p>
          <a:p>
            <a:pPr lvl="1"/>
            <a:endParaRPr lang="en-US" dirty="0" smtClean="0">
              <a:cs typeface="Times New Roman" pitchFamily="18" charset="0"/>
            </a:endParaRPr>
          </a:p>
          <a:p>
            <a:pPr>
              <a:defRPr/>
            </a:pPr>
            <a:endParaRPr lang="en-US" sz="2800" dirty="0">
              <a:cs typeface="Times New Roman" pitchFamily="18" charset="0"/>
            </a:endParaRPr>
          </a:p>
        </p:txBody>
      </p:sp>
      <p:sp>
        <p:nvSpPr>
          <p:cNvPr id="19460" name="Slide Number Placeholder 5"/>
          <p:cNvSpPr>
            <a:spLocks noGrp="1"/>
          </p:cNvSpPr>
          <p:nvPr>
            <p:ph type="sldNum" sz="quarter" idx="11"/>
          </p:nvPr>
        </p:nvSpPr>
        <p:spPr>
          <a:xfrm>
            <a:off x="-7620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C771EF61-1267-473C-8F5A-B48355780BAC}" type="slidenum">
              <a:rPr lang="en-US" sz="1400" smtClean="0">
                <a:solidFill>
                  <a:schemeClr val="bg1"/>
                </a:solidFill>
              </a:rPr>
              <a:pPr/>
              <a:t>13</a:t>
            </a:fld>
            <a:endParaRPr lang="en-US" sz="1400" dirty="0" smtClean="0">
              <a:solidFill>
                <a:schemeClr val="bg1"/>
              </a:solidFill>
            </a:endParaRPr>
          </a:p>
        </p:txBody>
      </p:sp>
    </p:spTree>
    <p:extLst>
      <p:ext uri="{BB962C8B-B14F-4D97-AF65-F5344CB8AC3E}">
        <p14:creationId xmlns:p14="http://schemas.microsoft.com/office/powerpoint/2010/main" val="3173356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2286000" y="-381000"/>
            <a:ext cx="6858000" cy="1295400"/>
          </a:xfrm>
        </p:spPr>
        <p:txBody>
          <a:bodyPr/>
          <a:lstStyle/>
          <a:p>
            <a:pPr eaLnBrk="1" hangingPunct="1"/>
            <a:r>
              <a:rPr lang="en-US" b="1" dirty="0" smtClean="0">
                <a:cs typeface="Times New Roman" pitchFamily="18" charset="0"/>
              </a:rPr>
              <a:t>Max Timeframe </a:t>
            </a:r>
          </a:p>
        </p:txBody>
      </p:sp>
      <p:sp>
        <p:nvSpPr>
          <p:cNvPr id="19459" name="Content Placeholder 2"/>
          <p:cNvSpPr>
            <a:spLocks noGrp="1"/>
          </p:cNvSpPr>
          <p:nvPr>
            <p:ph idx="1"/>
          </p:nvPr>
        </p:nvSpPr>
        <p:spPr>
          <a:xfrm>
            <a:off x="0" y="838200"/>
            <a:ext cx="9144000" cy="5181600"/>
          </a:xfrm>
        </p:spPr>
        <p:txBody>
          <a:bodyPr>
            <a:normAutofit lnSpcReduction="10000"/>
          </a:bodyPr>
          <a:lstStyle/>
          <a:p>
            <a:r>
              <a:rPr lang="en-US" sz="2800" dirty="0" smtClean="0">
                <a:cs typeface="Times New Roman" pitchFamily="18" charset="0"/>
              </a:rPr>
              <a:t>Must be measured at each evaluation point</a:t>
            </a:r>
          </a:p>
          <a:p>
            <a:pPr lvl="1"/>
            <a:r>
              <a:rPr lang="en-US" sz="2600" dirty="0" smtClean="0">
                <a:cs typeface="Times New Roman" pitchFamily="18" charset="0"/>
              </a:rPr>
              <a:t>Student is ineligible at the evaluation point where indicated will exceed max timeframe NOT at the point when they actually reach the max timeframe</a:t>
            </a:r>
          </a:p>
          <a:p>
            <a:r>
              <a:rPr lang="en-US" sz="3000" dirty="0" smtClean="0">
                <a:cs typeface="Times New Roman" pitchFamily="18" charset="0"/>
              </a:rPr>
              <a:t>Example</a:t>
            </a:r>
          </a:p>
          <a:p>
            <a:pPr lvl="2"/>
            <a:r>
              <a:rPr lang="en-US" sz="2600" dirty="0" smtClean="0"/>
              <a:t>At end of payment period (SAP evaluation checkpoint) student has attempted 160 credit hours out of a possible 180 credit hours allowed under max timeframe but has 25 hours left to earn to complete his degree.</a:t>
            </a:r>
          </a:p>
          <a:p>
            <a:pPr lvl="2"/>
            <a:r>
              <a:rPr lang="en-US" sz="2600" dirty="0" smtClean="0"/>
              <a:t>The student is not meeting SAP due to exceeding the max timeframe because he has more hours to earn than what is allowed to graduate within the max timeframe</a:t>
            </a:r>
          </a:p>
        </p:txBody>
      </p:sp>
      <p:sp>
        <p:nvSpPr>
          <p:cNvPr id="19460" name="Slide Number Placeholder 5"/>
          <p:cNvSpPr>
            <a:spLocks noGrp="1"/>
          </p:cNvSpPr>
          <p:nvPr>
            <p:ph type="sldNum" sz="quarter" idx="11"/>
          </p:nvPr>
        </p:nvSpPr>
        <p:spPr>
          <a:xfrm>
            <a:off x="-838200" y="6607552"/>
            <a:ext cx="1905000" cy="26323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C771EF61-1267-473C-8F5A-B48355780BAC}" type="slidenum">
              <a:rPr lang="en-US" sz="1400" smtClean="0">
                <a:solidFill>
                  <a:schemeClr val="bg1"/>
                </a:solidFill>
              </a:rPr>
              <a:pPr/>
              <a:t>14</a:t>
            </a:fld>
            <a:endParaRPr lang="en-US" sz="1400" dirty="0" smtClean="0">
              <a:solidFill>
                <a:schemeClr val="bg1"/>
              </a:solidFill>
            </a:endParaRPr>
          </a:p>
        </p:txBody>
      </p:sp>
      <p:sp>
        <p:nvSpPr>
          <p:cNvPr id="2" name="TextBox 1"/>
          <p:cNvSpPr txBox="1"/>
          <p:nvPr/>
        </p:nvSpPr>
        <p:spPr>
          <a:xfrm>
            <a:off x="304800" y="5715000"/>
            <a:ext cx="6705602" cy="892552"/>
          </a:xfrm>
          <a:prstGeom prst="rect">
            <a:avLst/>
          </a:prstGeom>
          <a:solidFill>
            <a:srgbClr val="FFFF00"/>
          </a:solidFill>
          <a:effectLst>
            <a:outerShdw blurRad="76200" dir="18900000" sy="23000" kx="-1200000" algn="bl" rotWithShape="0">
              <a:prstClr val="black">
                <a:alpha val="20000"/>
              </a:prstClr>
            </a:outerShdw>
          </a:effectLst>
          <a:scene3d>
            <a:camera prst="orthographicFront"/>
            <a:lightRig rig="threePt" dir="t"/>
          </a:scene3d>
          <a:sp3d>
            <a:bevelT/>
          </a:sp3d>
        </p:spPr>
        <p:txBody>
          <a:bodyPr wrap="square" rtlCol="0">
            <a:spAutoFit/>
          </a:bodyPr>
          <a:lstStyle/>
          <a:p>
            <a:pPr algn="ctr"/>
            <a:r>
              <a:rPr lang="en-US" sz="2600" b="1" dirty="0" smtClean="0">
                <a:cs typeface="Times New Roman" pitchFamily="18" charset="0"/>
              </a:rPr>
              <a:t>10/29/10 Federal </a:t>
            </a:r>
            <a:r>
              <a:rPr lang="en-US" sz="2600" b="1" dirty="0">
                <a:cs typeface="Times New Roman" pitchFamily="18" charset="0"/>
              </a:rPr>
              <a:t>Register reminds schools </a:t>
            </a:r>
            <a:r>
              <a:rPr lang="en-US" sz="2600" b="1" dirty="0" smtClean="0">
                <a:cs typeface="Times New Roman" pitchFamily="18" charset="0"/>
              </a:rPr>
              <a:t>that </a:t>
            </a:r>
            <a:r>
              <a:rPr lang="en-US" sz="2600" b="1" dirty="0">
                <a:cs typeface="Times New Roman" pitchFamily="18" charset="0"/>
              </a:rPr>
              <a:t>150% </a:t>
            </a:r>
            <a:r>
              <a:rPr lang="en-US" sz="2600" b="1" dirty="0" smtClean="0">
                <a:cs typeface="Times New Roman" pitchFamily="18" charset="0"/>
              </a:rPr>
              <a:t>maximum </a:t>
            </a:r>
            <a:r>
              <a:rPr lang="en-US" sz="2600" b="1" dirty="0">
                <a:cs typeface="Times New Roman" pitchFamily="18" charset="0"/>
              </a:rPr>
              <a:t>timeframe can be </a:t>
            </a:r>
            <a:r>
              <a:rPr lang="en-US" sz="2600" b="1" dirty="0" smtClean="0">
                <a:cs typeface="Times New Roman" pitchFamily="18" charset="0"/>
              </a:rPr>
              <a:t>appealed</a:t>
            </a:r>
            <a:endParaRPr lang="en-US" sz="2600" b="1" dirty="0">
              <a:cs typeface="Times New Roman" pitchFamily="18" charset="0"/>
            </a:endParaRPr>
          </a:p>
        </p:txBody>
      </p:sp>
    </p:spTree>
    <p:extLst>
      <p:ext uri="{BB962C8B-B14F-4D97-AF65-F5344CB8AC3E}">
        <p14:creationId xmlns:p14="http://schemas.microsoft.com/office/powerpoint/2010/main" val="361204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228600" y="533400"/>
            <a:ext cx="8458200" cy="1295400"/>
          </a:xfrm>
        </p:spPr>
        <p:txBody>
          <a:bodyPr/>
          <a:lstStyle/>
          <a:p>
            <a:pPr eaLnBrk="1" hangingPunct="1"/>
            <a:r>
              <a:rPr lang="en-US" b="1" dirty="0" smtClean="0">
                <a:cs typeface="Times New Roman" pitchFamily="18" charset="0"/>
              </a:rPr>
              <a:t>Checking SAP </a:t>
            </a:r>
          </a:p>
        </p:txBody>
      </p:sp>
      <p:sp>
        <p:nvSpPr>
          <p:cNvPr id="12291" name="Content Placeholder 2"/>
          <p:cNvSpPr>
            <a:spLocks noGrp="1"/>
          </p:cNvSpPr>
          <p:nvPr>
            <p:ph idx="1"/>
          </p:nvPr>
        </p:nvSpPr>
        <p:spPr>
          <a:xfrm>
            <a:off x="3552914" y="1600200"/>
            <a:ext cx="5591086" cy="5105400"/>
          </a:xfrm>
        </p:spPr>
        <p:txBody>
          <a:bodyPr>
            <a:normAutofit/>
          </a:bodyPr>
          <a:lstStyle/>
          <a:p>
            <a:pPr lvl="1" eaLnBrk="1" hangingPunct="1">
              <a:buFont typeface="Wingdings" pitchFamily="2" charset="2"/>
              <a:buChar char="§"/>
            </a:pPr>
            <a:r>
              <a:rPr lang="en-US" sz="3200" dirty="0" smtClean="0">
                <a:cs typeface="Times New Roman" pitchFamily="18" charset="0"/>
              </a:rPr>
              <a:t>Student’s SAP evaluations, whether each payment period, annually or less often than each payment period, must occur at the </a:t>
            </a:r>
            <a:r>
              <a:rPr lang="en-US" sz="3200" u="sng" dirty="0" smtClean="0">
                <a:cs typeface="Times New Roman" pitchFamily="18" charset="0"/>
              </a:rPr>
              <a:t>end</a:t>
            </a:r>
            <a:r>
              <a:rPr lang="en-US" sz="3200" dirty="0" smtClean="0">
                <a:cs typeface="Times New Roman" pitchFamily="18" charset="0"/>
              </a:rPr>
              <a:t> of a payment period</a:t>
            </a:r>
          </a:p>
          <a:p>
            <a:pPr lvl="2" eaLnBrk="1" hangingPunct="1">
              <a:buFont typeface="Wingdings" pitchFamily="2" charset="2"/>
              <a:buChar char="§"/>
            </a:pPr>
            <a:r>
              <a:rPr lang="en-US" sz="3000" i="1" dirty="0" smtClean="0">
                <a:cs typeface="Times New Roman" pitchFamily="18" charset="0"/>
              </a:rPr>
              <a:t>Official evaluation period cannot be less than a payment period </a:t>
            </a:r>
          </a:p>
        </p:txBody>
      </p:sp>
      <p:sp>
        <p:nvSpPr>
          <p:cNvPr id="12292" name="Slide Number Placeholder 5"/>
          <p:cNvSpPr>
            <a:spLocks noGrp="1"/>
          </p:cNvSpPr>
          <p:nvPr>
            <p:ph type="sldNum" sz="quarter" idx="11"/>
          </p:nvPr>
        </p:nvSpPr>
        <p:spPr>
          <a:xfrm>
            <a:off x="-762000" y="6386945"/>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7BA60D47-5E98-4B8C-BCC1-4D6665C34111}" type="slidenum">
              <a:rPr lang="en-US" sz="1400" smtClean="0">
                <a:solidFill>
                  <a:schemeClr val="bg1"/>
                </a:solidFill>
              </a:rPr>
              <a:pPr/>
              <a:t>15</a:t>
            </a:fld>
            <a:endParaRPr lang="en-US" sz="1400" dirty="0" smtClean="0">
              <a:solidFill>
                <a:schemeClr val="bg1"/>
              </a:solidFill>
            </a:endParaRPr>
          </a:p>
        </p:txBody>
      </p:sp>
      <p:pic>
        <p:nvPicPr>
          <p:cNvPr id="2050" name="Picture 2" descr="C:\Users\David.Bartnicki\AppData\Local\Microsoft\Windows\Temporary Internet Files\Content.IE5\X44T43T4\MP90030963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556164"/>
            <a:ext cx="3324314" cy="2371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9522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Content Placeholder 2"/>
          <p:cNvSpPr>
            <a:spLocks noGrp="1"/>
          </p:cNvSpPr>
          <p:nvPr>
            <p:ph idx="1"/>
          </p:nvPr>
        </p:nvSpPr>
        <p:spPr>
          <a:xfrm>
            <a:off x="0" y="914400"/>
            <a:ext cx="5889625" cy="5284787"/>
          </a:xfrm>
        </p:spPr>
        <p:txBody>
          <a:bodyPr>
            <a:normAutofit lnSpcReduction="10000"/>
          </a:bodyPr>
          <a:lstStyle/>
          <a:p>
            <a:pPr>
              <a:defRPr/>
            </a:pPr>
            <a:r>
              <a:rPr lang="en-US" sz="2800" dirty="0" smtClean="0">
                <a:cs typeface="Times New Roman" pitchFamily="18" charset="0"/>
              </a:rPr>
              <a:t>Evaluation “at end of payment period”</a:t>
            </a:r>
          </a:p>
          <a:p>
            <a:pPr lvl="1">
              <a:defRPr/>
            </a:pPr>
            <a:r>
              <a:rPr lang="en-US" dirty="0" smtClean="0">
                <a:cs typeface="Times New Roman" pitchFamily="18" charset="0"/>
              </a:rPr>
              <a:t> </a:t>
            </a:r>
            <a:r>
              <a:rPr lang="en-US" dirty="0">
                <a:cs typeface="Times New Roman" pitchFamily="18" charset="0"/>
              </a:rPr>
              <a:t>S</a:t>
            </a:r>
            <a:r>
              <a:rPr lang="en-US" dirty="0" smtClean="0">
                <a:cs typeface="Times New Roman" pitchFamily="18" charset="0"/>
              </a:rPr>
              <a:t>chools have 3 options</a:t>
            </a:r>
            <a:endParaRPr lang="en-US" dirty="0">
              <a:cs typeface="Times New Roman" pitchFamily="18" charset="0"/>
            </a:endParaRPr>
          </a:p>
          <a:p>
            <a:pPr marL="460375" lvl="2" indent="0">
              <a:buFontTx/>
              <a:buNone/>
              <a:defRPr/>
            </a:pPr>
            <a:r>
              <a:rPr lang="en-US" sz="2600" dirty="0" smtClean="0">
                <a:cs typeface="Times New Roman" pitchFamily="18" charset="0"/>
              </a:rPr>
              <a:t>1) At the point when the student’s </a:t>
            </a:r>
            <a:r>
              <a:rPr lang="en-US" sz="2600" i="1" dirty="0" smtClean="0">
                <a:cs typeface="Times New Roman" pitchFamily="18" charset="0"/>
              </a:rPr>
              <a:t>scheduled clock hours </a:t>
            </a:r>
            <a:r>
              <a:rPr lang="en-US" sz="2600" dirty="0" smtClean="0">
                <a:cs typeface="Times New Roman" pitchFamily="18" charset="0"/>
              </a:rPr>
              <a:t>for the payment period have elapsed, regardless of whether the student attended them; or </a:t>
            </a:r>
          </a:p>
          <a:p>
            <a:pPr marL="460375" lvl="2" indent="0">
              <a:buFontTx/>
              <a:buNone/>
              <a:defRPr/>
            </a:pPr>
            <a:r>
              <a:rPr lang="en-US" sz="2600" dirty="0" smtClean="0">
                <a:cs typeface="Times New Roman" pitchFamily="18" charset="0"/>
              </a:rPr>
              <a:t>2) At the point when the student has </a:t>
            </a:r>
            <a:r>
              <a:rPr lang="en-US" sz="2600" i="1" dirty="0" smtClean="0">
                <a:cs typeface="Times New Roman" pitchFamily="18" charset="0"/>
              </a:rPr>
              <a:t>attended</a:t>
            </a:r>
            <a:r>
              <a:rPr lang="en-US" sz="2600" dirty="0" smtClean="0">
                <a:cs typeface="Times New Roman" pitchFamily="18" charset="0"/>
              </a:rPr>
              <a:t> the scheduled clock hours; or </a:t>
            </a:r>
          </a:p>
          <a:p>
            <a:pPr marL="460375" lvl="2" indent="0">
              <a:buFontTx/>
              <a:buNone/>
              <a:defRPr/>
            </a:pPr>
            <a:r>
              <a:rPr lang="en-US" sz="2600" dirty="0" smtClean="0">
                <a:cs typeface="Times New Roman" pitchFamily="18" charset="0"/>
              </a:rPr>
              <a:t>3) At the point when the student </a:t>
            </a:r>
            <a:r>
              <a:rPr lang="en-US" sz="2600" i="1" dirty="0" smtClean="0">
                <a:cs typeface="Times New Roman" pitchFamily="18" charset="0"/>
              </a:rPr>
              <a:t>successfully completes</a:t>
            </a:r>
            <a:r>
              <a:rPr lang="en-US" sz="2600" dirty="0" smtClean="0">
                <a:cs typeface="Times New Roman" pitchFamily="18" charset="0"/>
              </a:rPr>
              <a:t> the scheduled clock hours for that payment period</a:t>
            </a:r>
          </a:p>
          <a:p>
            <a:pPr marL="0" indent="0">
              <a:buFontTx/>
              <a:buNone/>
              <a:defRPr/>
            </a:pPr>
            <a:endParaRPr lang="en-US" sz="2600" dirty="0" smtClean="0">
              <a:cs typeface="Times New Roman" pitchFamily="18" charset="0"/>
            </a:endParaRPr>
          </a:p>
        </p:txBody>
      </p:sp>
      <p:sp>
        <p:nvSpPr>
          <p:cNvPr id="13315" name="Slide Number Placeholder 3"/>
          <p:cNvSpPr>
            <a:spLocks noGrp="1"/>
          </p:cNvSpPr>
          <p:nvPr>
            <p:ph type="sldNum" sz="quarter" idx="11"/>
          </p:nvPr>
        </p:nvSpPr>
        <p:spPr>
          <a:xfrm>
            <a:off x="-4572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E5B879EF-AE0D-47ED-B5BF-752F38C7C9CD}" type="slidenum">
              <a:rPr lang="en-US" sz="1400" smtClean="0">
                <a:solidFill>
                  <a:schemeClr val="bg1"/>
                </a:solidFill>
              </a:rPr>
              <a:pPr/>
              <a:t>16</a:t>
            </a:fld>
            <a:endParaRPr lang="en-US" sz="1400" dirty="0" smtClean="0">
              <a:solidFill>
                <a:schemeClr val="bg1"/>
              </a:solidFill>
            </a:endParaRPr>
          </a:p>
        </p:txBody>
      </p:sp>
      <p:sp>
        <p:nvSpPr>
          <p:cNvPr id="13316" name="Title 2"/>
          <p:cNvSpPr>
            <a:spLocks noGrp="1"/>
          </p:cNvSpPr>
          <p:nvPr>
            <p:ph type="title"/>
          </p:nvPr>
        </p:nvSpPr>
        <p:spPr>
          <a:xfrm>
            <a:off x="1371600" y="0"/>
            <a:ext cx="8709025" cy="647700"/>
          </a:xfrm>
        </p:spPr>
        <p:txBody>
          <a:bodyPr>
            <a:normAutofit fontScale="90000"/>
          </a:bodyPr>
          <a:lstStyle/>
          <a:p>
            <a:r>
              <a:rPr lang="en-US" b="1" dirty="0" smtClean="0"/>
              <a:t>SAP – Clock Hours</a:t>
            </a:r>
          </a:p>
        </p:txBody>
      </p:sp>
      <p:sp>
        <p:nvSpPr>
          <p:cNvPr id="2" name="TextBox 1"/>
          <p:cNvSpPr txBox="1"/>
          <p:nvPr/>
        </p:nvSpPr>
        <p:spPr>
          <a:xfrm>
            <a:off x="5993524" y="1905000"/>
            <a:ext cx="3124199" cy="3046988"/>
          </a:xfrm>
          <a:prstGeom prst="rect">
            <a:avLst/>
          </a:prstGeom>
          <a:solidFill>
            <a:srgbClr val="94C055"/>
          </a:solidFill>
          <a:scene3d>
            <a:camera prst="orthographicFront"/>
            <a:lightRig rig="threePt" dir="t"/>
          </a:scene3d>
          <a:sp3d>
            <a:bevelT/>
          </a:sp3d>
        </p:spPr>
        <p:txBody>
          <a:bodyPr>
            <a:spAutoFit/>
          </a:bodyPr>
          <a:lstStyle/>
          <a:p>
            <a:pPr algn="ctr">
              <a:defRPr/>
            </a:pPr>
            <a:r>
              <a:rPr lang="en-US" sz="2400" i="1" dirty="0">
                <a:cs typeface="Arial" pitchFamily="34" charset="0"/>
              </a:rPr>
              <a:t>School must establish one review option for a program; cannot start with one option and then after the first review, switch to a different option for that cohort of students.</a:t>
            </a:r>
            <a:endParaRPr lang="en-US" sz="2400" dirty="0">
              <a:cs typeface="Arial" pitchFamily="34" charset="0"/>
            </a:endParaRPr>
          </a:p>
        </p:txBody>
      </p:sp>
    </p:spTree>
    <p:extLst>
      <p:ext uri="{BB962C8B-B14F-4D97-AF65-F5344CB8AC3E}">
        <p14:creationId xmlns:p14="http://schemas.microsoft.com/office/powerpoint/2010/main" val="423773757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Content Placeholder 2"/>
          <p:cNvSpPr>
            <a:spLocks noGrp="1"/>
          </p:cNvSpPr>
          <p:nvPr>
            <p:ph idx="1"/>
          </p:nvPr>
        </p:nvSpPr>
        <p:spPr>
          <a:xfrm>
            <a:off x="334963" y="838200"/>
            <a:ext cx="8458200" cy="5518150"/>
          </a:xfrm>
        </p:spPr>
        <p:txBody>
          <a:bodyPr/>
          <a:lstStyle/>
          <a:p>
            <a:pPr marL="0" indent="0">
              <a:buFontTx/>
              <a:buNone/>
              <a:defRPr/>
            </a:pPr>
            <a:r>
              <a:rPr lang="en-US" dirty="0" smtClean="0">
                <a:cs typeface="Times New Roman" pitchFamily="18" charset="0"/>
              </a:rPr>
              <a:t>Background - </a:t>
            </a:r>
          </a:p>
          <a:p>
            <a:pPr>
              <a:defRPr/>
            </a:pPr>
            <a:r>
              <a:rPr lang="en-US" sz="2800" dirty="0" smtClean="0">
                <a:cs typeface="Times New Roman" pitchFamily="18" charset="0"/>
              </a:rPr>
              <a:t>1200 clock hour program, 40 weeks</a:t>
            </a:r>
          </a:p>
          <a:p>
            <a:pPr>
              <a:defRPr/>
            </a:pPr>
            <a:r>
              <a:rPr lang="en-US" sz="2800" dirty="0" smtClean="0">
                <a:cs typeface="Times New Roman" pitchFamily="18" charset="0"/>
              </a:rPr>
              <a:t>Payment periods – 450 hrs/15wks; 450/15; 300/10</a:t>
            </a:r>
          </a:p>
          <a:p>
            <a:pPr>
              <a:defRPr/>
            </a:pPr>
            <a:r>
              <a:rPr lang="en-US" sz="2800" dirty="0" smtClean="0">
                <a:cs typeface="Times New Roman" pitchFamily="18" charset="0"/>
              </a:rPr>
              <a:t>Student scheduled 30 hours per week</a:t>
            </a:r>
          </a:p>
          <a:p>
            <a:pPr>
              <a:defRPr/>
            </a:pPr>
            <a:r>
              <a:rPr lang="en-US" sz="2800" dirty="0" smtClean="0">
                <a:cs typeface="Times New Roman" pitchFamily="18" charset="0"/>
              </a:rPr>
              <a:t>Max timeframe is 150% of 40 weeks = 60 weeks</a:t>
            </a:r>
          </a:p>
          <a:p>
            <a:pPr>
              <a:defRPr/>
            </a:pPr>
            <a:r>
              <a:rPr lang="en-US" sz="2800" dirty="0" smtClean="0">
                <a:cs typeface="Times New Roman" pitchFamily="18" charset="0"/>
              </a:rPr>
              <a:t>67% completion rate to measure pace </a:t>
            </a:r>
          </a:p>
          <a:p>
            <a:pPr>
              <a:defRPr/>
            </a:pPr>
            <a:r>
              <a:rPr lang="en-US" sz="2800" dirty="0" smtClean="0">
                <a:cs typeface="Times New Roman" pitchFamily="18" charset="0"/>
              </a:rPr>
              <a:t>Evaluate SAP each payment period</a:t>
            </a:r>
          </a:p>
          <a:p>
            <a:pPr marL="0" indent="0">
              <a:buFontTx/>
              <a:buNone/>
              <a:defRPr/>
            </a:pPr>
            <a:endParaRPr lang="en-US" dirty="0" smtClean="0">
              <a:cs typeface="Times New Roman" pitchFamily="18" charset="0"/>
            </a:endParaRPr>
          </a:p>
        </p:txBody>
      </p:sp>
      <p:sp>
        <p:nvSpPr>
          <p:cNvPr id="14339" name="Slide Number Placeholder 3"/>
          <p:cNvSpPr>
            <a:spLocks noGrp="1"/>
          </p:cNvSpPr>
          <p:nvPr>
            <p:ph type="sldNum" sz="quarter" idx="11"/>
          </p:nvPr>
        </p:nvSpPr>
        <p:spPr>
          <a:xfrm>
            <a:off x="1905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6BB20E47-B46F-48D4-8C8A-769B2E0A0B66}" type="slidenum">
              <a:rPr lang="en-US" sz="1400" smtClean="0">
                <a:solidFill>
                  <a:schemeClr val="bg1"/>
                </a:solidFill>
              </a:rPr>
              <a:pPr algn="l"/>
              <a:t>17</a:t>
            </a:fld>
            <a:endParaRPr lang="en-US" sz="1400" dirty="0" smtClean="0">
              <a:solidFill>
                <a:schemeClr val="bg1"/>
              </a:solidFill>
            </a:endParaRPr>
          </a:p>
        </p:txBody>
      </p:sp>
      <p:sp>
        <p:nvSpPr>
          <p:cNvPr id="14340" name="Title 2"/>
          <p:cNvSpPr>
            <a:spLocks noGrp="1"/>
          </p:cNvSpPr>
          <p:nvPr>
            <p:ph type="title"/>
          </p:nvPr>
        </p:nvSpPr>
        <p:spPr>
          <a:xfrm>
            <a:off x="2971800" y="0"/>
            <a:ext cx="8709025" cy="647700"/>
          </a:xfrm>
        </p:spPr>
        <p:txBody>
          <a:bodyPr>
            <a:normAutofit fontScale="90000"/>
          </a:bodyPr>
          <a:lstStyle/>
          <a:p>
            <a:pPr algn="l"/>
            <a:r>
              <a:rPr lang="en-US" b="1" dirty="0" smtClean="0"/>
              <a:t>SAP – Cl. Hr. Pace Example</a:t>
            </a:r>
          </a:p>
        </p:txBody>
      </p:sp>
      <p:sp>
        <p:nvSpPr>
          <p:cNvPr id="2" name="TextBox 1"/>
          <p:cNvSpPr txBox="1"/>
          <p:nvPr/>
        </p:nvSpPr>
        <p:spPr>
          <a:xfrm>
            <a:off x="-7257" y="4876800"/>
            <a:ext cx="9144000" cy="1384995"/>
          </a:xfrm>
          <a:prstGeom prst="rect">
            <a:avLst/>
          </a:prstGeom>
          <a:solidFill>
            <a:srgbClr val="0F7BC8"/>
          </a:solidFill>
          <a:effectLst>
            <a:outerShdw blurRad="152400" dist="317500" dir="5400000" sx="90000" sy="-19000" rotWithShape="0">
              <a:prstClr val="black">
                <a:alpha val="15000"/>
              </a:prstClr>
            </a:outerShdw>
          </a:effectLst>
          <a:scene3d>
            <a:camera prst="orthographicFront"/>
            <a:lightRig rig="threePt" dir="t"/>
          </a:scene3d>
          <a:sp3d>
            <a:bevelT/>
          </a:sp3d>
        </p:spPr>
        <p:txBody>
          <a:bodyPr>
            <a:spAutoFit/>
          </a:bodyPr>
          <a:lstStyle/>
          <a:p>
            <a:pPr algn="ctr">
              <a:defRPr/>
            </a:pPr>
            <a:r>
              <a:rPr lang="en-US" sz="2800" b="1" dirty="0">
                <a:solidFill>
                  <a:schemeClr val="bg1"/>
                </a:solidFill>
              </a:rPr>
              <a:t>Program Integrity Q &amp; A website – SAP Question R-Q9</a:t>
            </a:r>
          </a:p>
          <a:p>
            <a:pPr>
              <a:defRPr/>
            </a:pPr>
            <a:r>
              <a:rPr lang="en-US" sz="2800" b="1" dirty="0">
                <a:solidFill>
                  <a:schemeClr val="bg1"/>
                </a:solidFill>
              </a:rPr>
              <a:t>http://www2.ed.gov/policy/highered/reg/hearulemaking/2009/integrity-qa.html</a:t>
            </a:r>
          </a:p>
        </p:txBody>
      </p:sp>
    </p:spTree>
    <p:extLst>
      <p:ext uri="{BB962C8B-B14F-4D97-AF65-F5344CB8AC3E}">
        <p14:creationId xmlns:p14="http://schemas.microsoft.com/office/powerpoint/2010/main" val="197473040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8787" name="Content Placeholder 2"/>
          <p:cNvSpPr>
            <a:spLocks noGrp="1"/>
          </p:cNvSpPr>
          <p:nvPr>
            <p:ph idx="1"/>
          </p:nvPr>
        </p:nvSpPr>
        <p:spPr>
          <a:xfrm>
            <a:off x="457200" y="1143000"/>
            <a:ext cx="8305800" cy="5518150"/>
          </a:xfrm>
        </p:spPr>
        <p:txBody>
          <a:bodyPr/>
          <a:lstStyle/>
          <a:p>
            <a:pPr marL="0" indent="0">
              <a:buFontTx/>
              <a:buNone/>
              <a:defRPr/>
            </a:pPr>
            <a:r>
              <a:rPr lang="en-US" sz="3000" u="sng" dirty="0" smtClean="0">
                <a:cs typeface="Times New Roman" pitchFamily="18" charset="0"/>
              </a:rPr>
              <a:t>Option #1 – Scheduled hours</a:t>
            </a:r>
          </a:p>
          <a:p>
            <a:pPr>
              <a:defRPr/>
            </a:pPr>
            <a:r>
              <a:rPr lang="en-US" sz="2800" dirty="0" smtClean="0">
                <a:cs typeface="Times New Roman" pitchFamily="18" charset="0"/>
              </a:rPr>
              <a:t>At 450 scheduled hours, completed 300 hours</a:t>
            </a:r>
            <a:endParaRPr lang="en-US" sz="2800" dirty="0">
              <a:cs typeface="Times New Roman" pitchFamily="18" charset="0"/>
            </a:endParaRPr>
          </a:p>
          <a:p>
            <a:pPr>
              <a:defRPr/>
            </a:pPr>
            <a:r>
              <a:rPr lang="en-US" sz="2800" dirty="0" smtClean="0"/>
              <a:t>300/450 </a:t>
            </a:r>
            <a:r>
              <a:rPr lang="en-US" sz="2800" dirty="0"/>
              <a:t>= 67% or, as expressed in calendar time, 10 weeks/15 weeks = 67%. </a:t>
            </a:r>
            <a:endParaRPr lang="en-US" sz="2800" dirty="0" smtClean="0"/>
          </a:p>
          <a:p>
            <a:pPr lvl="1">
              <a:defRPr/>
            </a:pPr>
            <a:r>
              <a:rPr lang="en-US" sz="2600" dirty="0" smtClean="0"/>
              <a:t>Both </a:t>
            </a:r>
            <a:r>
              <a:rPr lang="en-US" sz="2600" dirty="0"/>
              <a:t>items </a:t>
            </a:r>
            <a:r>
              <a:rPr lang="en-US" sz="2600" dirty="0" smtClean="0"/>
              <a:t>checked </a:t>
            </a:r>
            <a:r>
              <a:rPr lang="en-US" sz="2600" dirty="0"/>
              <a:t>according to </a:t>
            </a:r>
            <a:r>
              <a:rPr lang="en-US" sz="2600" dirty="0" smtClean="0"/>
              <a:t>max timeframe </a:t>
            </a:r>
          </a:p>
          <a:p>
            <a:pPr>
              <a:defRPr/>
            </a:pPr>
            <a:r>
              <a:rPr lang="en-US" sz="2800" i="1" dirty="0" smtClean="0"/>
              <a:t>Student </a:t>
            </a:r>
            <a:r>
              <a:rPr lang="en-US" sz="2800" i="1" dirty="0"/>
              <a:t>is making </a:t>
            </a:r>
            <a:r>
              <a:rPr lang="en-US" sz="2800" i="1" dirty="0" smtClean="0"/>
              <a:t>SAP but not </a:t>
            </a:r>
            <a:r>
              <a:rPr lang="en-US" sz="2800" i="1" dirty="0"/>
              <a:t>eligible </a:t>
            </a:r>
            <a:r>
              <a:rPr lang="en-US" sz="2800" i="1" dirty="0" smtClean="0"/>
              <a:t>for 2</a:t>
            </a:r>
            <a:r>
              <a:rPr lang="en-US" sz="2800" i="1" baseline="30000" dirty="0" smtClean="0"/>
              <a:t>nd</a:t>
            </a:r>
            <a:r>
              <a:rPr lang="en-US" sz="2800" i="1" dirty="0" smtClean="0"/>
              <a:t> disbursement </a:t>
            </a:r>
            <a:r>
              <a:rPr lang="en-US" sz="2800" i="1" dirty="0"/>
              <a:t>until </a:t>
            </a:r>
            <a:r>
              <a:rPr lang="en-US" sz="2800" i="1" dirty="0" smtClean="0"/>
              <a:t>successfully </a:t>
            </a:r>
            <a:r>
              <a:rPr lang="en-US" sz="2800" i="1" dirty="0"/>
              <a:t>completes 450 hours and 15 weeks of instructional time</a:t>
            </a:r>
            <a:r>
              <a:rPr lang="en-US" sz="2800" i="1" dirty="0" smtClean="0"/>
              <a:t>.</a:t>
            </a:r>
          </a:p>
          <a:p>
            <a:pPr>
              <a:defRPr/>
            </a:pPr>
            <a:r>
              <a:rPr lang="en-US" sz="2800" dirty="0" smtClean="0">
                <a:cs typeface="Times New Roman" pitchFamily="18" charset="0"/>
              </a:rPr>
              <a:t>Next SAP review is at 900 scheduled hours</a:t>
            </a:r>
          </a:p>
        </p:txBody>
      </p:sp>
      <p:sp>
        <p:nvSpPr>
          <p:cNvPr id="15363" name="Slide Number Placeholder 3"/>
          <p:cNvSpPr>
            <a:spLocks noGrp="1"/>
          </p:cNvSpPr>
          <p:nvPr>
            <p:ph type="sldNum" sz="quarter" idx="11"/>
          </p:nvPr>
        </p:nvSpPr>
        <p:spPr>
          <a:xfrm>
            <a:off x="1905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C6A1316E-4199-4C5A-93A5-E775A2874A71}" type="slidenum">
              <a:rPr lang="en-US" sz="1400" smtClean="0">
                <a:solidFill>
                  <a:schemeClr val="bg1"/>
                </a:solidFill>
              </a:rPr>
              <a:pPr algn="l"/>
              <a:t>18</a:t>
            </a:fld>
            <a:endParaRPr lang="en-US" sz="1400" dirty="0" smtClean="0">
              <a:solidFill>
                <a:schemeClr val="bg1"/>
              </a:solidFill>
            </a:endParaRPr>
          </a:p>
        </p:txBody>
      </p:sp>
      <p:sp>
        <p:nvSpPr>
          <p:cNvPr id="15364" name="Title 2"/>
          <p:cNvSpPr>
            <a:spLocks noGrp="1"/>
          </p:cNvSpPr>
          <p:nvPr>
            <p:ph type="title"/>
          </p:nvPr>
        </p:nvSpPr>
        <p:spPr>
          <a:xfrm>
            <a:off x="2971800" y="0"/>
            <a:ext cx="8709025" cy="647700"/>
          </a:xfrm>
        </p:spPr>
        <p:txBody>
          <a:bodyPr>
            <a:normAutofit fontScale="90000"/>
          </a:bodyPr>
          <a:lstStyle/>
          <a:p>
            <a:pPr algn="l"/>
            <a:r>
              <a:rPr lang="en-US" b="1" dirty="0" smtClean="0"/>
              <a:t>SAP – Cl. Hr. Pace Example</a:t>
            </a:r>
          </a:p>
        </p:txBody>
      </p:sp>
    </p:spTree>
    <p:extLst>
      <p:ext uri="{BB962C8B-B14F-4D97-AF65-F5344CB8AC3E}">
        <p14:creationId xmlns:p14="http://schemas.microsoft.com/office/powerpoint/2010/main" val="279182151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8787" name="Content Placeholder 2"/>
          <p:cNvSpPr>
            <a:spLocks noGrp="1"/>
          </p:cNvSpPr>
          <p:nvPr>
            <p:ph idx="1"/>
          </p:nvPr>
        </p:nvSpPr>
        <p:spPr>
          <a:xfrm>
            <a:off x="762000" y="914400"/>
            <a:ext cx="7696200" cy="5518150"/>
          </a:xfrm>
        </p:spPr>
        <p:txBody>
          <a:bodyPr/>
          <a:lstStyle/>
          <a:p>
            <a:pPr marL="0" indent="0">
              <a:buFontTx/>
              <a:buNone/>
              <a:defRPr/>
            </a:pPr>
            <a:r>
              <a:rPr lang="en-US" sz="3000" u="sng" dirty="0" smtClean="0">
                <a:cs typeface="Times New Roman" pitchFamily="18" charset="0"/>
              </a:rPr>
              <a:t>Option #2 – Attended hours</a:t>
            </a:r>
          </a:p>
          <a:p>
            <a:pPr>
              <a:defRPr/>
            </a:pPr>
            <a:r>
              <a:rPr lang="en-US" sz="2800" dirty="0" smtClean="0">
                <a:cs typeface="Times New Roman" pitchFamily="18" charset="0"/>
              </a:rPr>
              <a:t>At 450 attended hours, 600 scheduled hours elapsed</a:t>
            </a:r>
            <a:endParaRPr lang="en-US" sz="2800" dirty="0">
              <a:cs typeface="Times New Roman" pitchFamily="18" charset="0"/>
            </a:endParaRPr>
          </a:p>
          <a:p>
            <a:pPr>
              <a:defRPr/>
            </a:pPr>
            <a:r>
              <a:rPr lang="en-US" sz="2800" dirty="0"/>
              <a:t>450/600 = 75% or, as expressed in calendar time, 15 weeks/20 weeks = 75%. </a:t>
            </a:r>
            <a:endParaRPr lang="en-US" sz="2800" dirty="0" smtClean="0"/>
          </a:p>
          <a:p>
            <a:pPr lvl="1">
              <a:defRPr/>
            </a:pPr>
            <a:r>
              <a:rPr lang="en-US" sz="2600" dirty="0" smtClean="0"/>
              <a:t>Both </a:t>
            </a:r>
            <a:r>
              <a:rPr lang="en-US" sz="2600" dirty="0"/>
              <a:t>items </a:t>
            </a:r>
            <a:r>
              <a:rPr lang="en-US" sz="2600" dirty="0" smtClean="0"/>
              <a:t>checked </a:t>
            </a:r>
            <a:r>
              <a:rPr lang="en-US" sz="2600" dirty="0"/>
              <a:t>according to </a:t>
            </a:r>
            <a:r>
              <a:rPr lang="en-US" sz="2600" dirty="0" smtClean="0"/>
              <a:t>max timeframe </a:t>
            </a:r>
          </a:p>
          <a:p>
            <a:pPr>
              <a:defRPr/>
            </a:pPr>
            <a:r>
              <a:rPr lang="en-US" sz="2800" i="1" dirty="0" smtClean="0"/>
              <a:t>Student </a:t>
            </a:r>
            <a:r>
              <a:rPr lang="en-US" sz="2800" i="1" dirty="0"/>
              <a:t>is making </a:t>
            </a:r>
            <a:r>
              <a:rPr lang="en-US" sz="2800" i="1" dirty="0" smtClean="0"/>
              <a:t>SAP but not </a:t>
            </a:r>
            <a:r>
              <a:rPr lang="en-US" sz="2800" i="1" dirty="0"/>
              <a:t>eligible </a:t>
            </a:r>
            <a:r>
              <a:rPr lang="en-US" sz="2800" i="1" dirty="0" smtClean="0"/>
              <a:t>for 2</a:t>
            </a:r>
            <a:r>
              <a:rPr lang="en-US" sz="2800" i="1" baseline="30000" dirty="0" smtClean="0"/>
              <a:t>nd</a:t>
            </a:r>
            <a:r>
              <a:rPr lang="en-US" sz="2800" i="1" dirty="0" smtClean="0"/>
              <a:t> disbursement </a:t>
            </a:r>
            <a:r>
              <a:rPr lang="en-US" sz="2800" i="1" dirty="0"/>
              <a:t>until </a:t>
            </a:r>
            <a:r>
              <a:rPr lang="en-US" sz="2800" i="1" dirty="0" smtClean="0"/>
              <a:t>successfully </a:t>
            </a:r>
            <a:r>
              <a:rPr lang="en-US" sz="2800" i="1" dirty="0"/>
              <a:t>completes 450 hours and 15 weeks of instructional time</a:t>
            </a:r>
            <a:r>
              <a:rPr lang="en-US" sz="2800" i="1" dirty="0" smtClean="0"/>
              <a:t>.</a:t>
            </a:r>
          </a:p>
          <a:p>
            <a:pPr>
              <a:defRPr/>
            </a:pPr>
            <a:r>
              <a:rPr lang="en-US" sz="2800" dirty="0" smtClean="0">
                <a:cs typeface="Times New Roman" pitchFamily="18" charset="0"/>
              </a:rPr>
              <a:t>Next SAP review is at 900 attended hours</a:t>
            </a:r>
          </a:p>
        </p:txBody>
      </p:sp>
      <p:sp>
        <p:nvSpPr>
          <p:cNvPr id="16387" name="Slide Number Placeholder 3"/>
          <p:cNvSpPr>
            <a:spLocks noGrp="1"/>
          </p:cNvSpPr>
          <p:nvPr>
            <p:ph type="sldNum" sz="quarter" idx="11"/>
          </p:nvPr>
        </p:nvSpPr>
        <p:spPr>
          <a:xfrm>
            <a:off x="1905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884FCD7A-CCFE-401E-B50D-ED9F41ACD81B}" type="slidenum">
              <a:rPr lang="en-US" sz="1400" smtClean="0">
                <a:solidFill>
                  <a:schemeClr val="bg1"/>
                </a:solidFill>
              </a:rPr>
              <a:pPr algn="l"/>
              <a:t>19</a:t>
            </a:fld>
            <a:endParaRPr lang="en-US" sz="1400" dirty="0" smtClean="0">
              <a:solidFill>
                <a:schemeClr val="bg1"/>
              </a:solidFill>
            </a:endParaRPr>
          </a:p>
        </p:txBody>
      </p:sp>
      <p:sp>
        <p:nvSpPr>
          <p:cNvPr id="16388" name="Title 2"/>
          <p:cNvSpPr>
            <a:spLocks noGrp="1"/>
          </p:cNvSpPr>
          <p:nvPr>
            <p:ph type="title"/>
          </p:nvPr>
        </p:nvSpPr>
        <p:spPr>
          <a:xfrm>
            <a:off x="2819400" y="0"/>
            <a:ext cx="8709025" cy="647700"/>
          </a:xfrm>
        </p:spPr>
        <p:txBody>
          <a:bodyPr>
            <a:normAutofit fontScale="90000"/>
          </a:bodyPr>
          <a:lstStyle/>
          <a:p>
            <a:pPr algn="l"/>
            <a:r>
              <a:rPr lang="en-US" b="1" dirty="0" smtClean="0"/>
              <a:t>SAP – Cl. Hr. Pace Example</a:t>
            </a:r>
          </a:p>
        </p:txBody>
      </p:sp>
    </p:spTree>
    <p:extLst>
      <p:ext uri="{BB962C8B-B14F-4D97-AF65-F5344CB8AC3E}">
        <p14:creationId xmlns:p14="http://schemas.microsoft.com/office/powerpoint/2010/main" val="237461149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sldNum" sz="quarter" idx="4294967295"/>
          </p:nvPr>
        </p:nvSpPr>
        <p:spPr>
          <a:xfrm>
            <a:off x="152400" y="6324600"/>
            <a:ext cx="1905000" cy="457200"/>
          </a:xfrm>
          <a:prstGeom prst="rect">
            <a:avLst/>
          </a:prstGeom>
        </p:spPr>
        <p:txBody>
          <a:bodyPr/>
          <a:lstStyle/>
          <a:p>
            <a:pPr algn="l">
              <a:defRPr/>
            </a:pPr>
            <a:fld id="{653315F4-40E4-4D7B-A2F8-A9098096F443}" type="slidenum">
              <a:rPr lang="en-US">
                <a:solidFill>
                  <a:schemeClr val="bg1"/>
                </a:solidFill>
              </a:rPr>
              <a:pPr algn="l">
                <a:defRPr/>
              </a:pPr>
              <a:t>2</a:t>
            </a:fld>
            <a:endParaRPr lang="en-US" dirty="0">
              <a:solidFill>
                <a:schemeClr val="bg1"/>
              </a:solidFill>
            </a:endParaRPr>
          </a:p>
        </p:txBody>
      </p:sp>
      <p:sp>
        <p:nvSpPr>
          <p:cNvPr id="8195" name="Rectangle 1026"/>
          <p:cNvSpPr>
            <a:spLocks noGrp="1" noChangeArrowheads="1"/>
          </p:cNvSpPr>
          <p:nvPr>
            <p:ph type="body" idx="1"/>
          </p:nvPr>
        </p:nvSpPr>
        <p:spPr>
          <a:xfrm>
            <a:off x="13856" y="990600"/>
            <a:ext cx="9143999" cy="4343400"/>
          </a:xfrm>
        </p:spPr>
        <p:txBody>
          <a:bodyPr>
            <a:noAutofit/>
          </a:bodyPr>
          <a:lstStyle/>
          <a:p>
            <a:pPr marL="457200" lvl="1" indent="-457200">
              <a:buSzPct val="80000"/>
              <a:buFont typeface="Wingdings" pitchFamily="2" charset="2"/>
              <a:buChar char="ü"/>
            </a:pPr>
            <a:r>
              <a:rPr lang="en-US" dirty="0" smtClean="0"/>
              <a:t>Failure </a:t>
            </a:r>
            <a:r>
              <a:rPr lang="en-US" dirty="0"/>
              <a:t>to develop a policy that meets minimum Title IV                  requirements</a:t>
            </a:r>
          </a:p>
          <a:p>
            <a:pPr marL="457200" lvl="1" indent="-457200">
              <a:buSzPct val="80000"/>
              <a:buFont typeface="Wingdings" pitchFamily="2" charset="2"/>
              <a:buChar char="ü"/>
            </a:pPr>
            <a:r>
              <a:rPr lang="en-US" dirty="0"/>
              <a:t>Misalignment of pace of progression and maximum timeframe</a:t>
            </a:r>
          </a:p>
          <a:p>
            <a:pPr marL="457200" lvl="1" indent="-457200">
              <a:buSzPct val="80000"/>
              <a:buFont typeface="Wingdings" pitchFamily="2" charset="2"/>
              <a:buChar char="ü"/>
            </a:pPr>
            <a:r>
              <a:rPr lang="en-US" dirty="0"/>
              <a:t>Applying a different policy than the official written SAP policy</a:t>
            </a:r>
          </a:p>
          <a:p>
            <a:pPr marL="457200" lvl="1" indent="-457200">
              <a:buSzPct val="80000"/>
              <a:buFont typeface="Wingdings" pitchFamily="2" charset="2"/>
              <a:buChar char="ü"/>
            </a:pPr>
            <a:r>
              <a:rPr lang="en-US" dirty="0"/>
              <a:t>Failure to comply with the Program Integrity regulations, effective 7/1/2011</a:t>
            </a:r>
          </a:p>
          <a:p>
            <a:pPr marL="457200" lvl="1" indent="-457200">
              <a:buSzPct val="80000"/>
              <a:buFont typeface="Wingdings" pitchFamily="2" charset="2"/>
              <a:buChar char="ü"/>
            </a:pPr>
            <a:r>
              <a:rPr lang="en-US" dirty="0"/>
              <a:t>Failure to properly monitor and/or document satisfactory </a:t>
            </a:r>
            <a:r>
              <a:rPr lang="en-US" dirty="0" smtClean="0"/>
              <a:t>progress</a:t>
            </a:r>
            <a:endParaRPr lang="en-US" b="1" dirty="0" smtClean="0"/>
          </a:p>
          <a:p>
            <a:pPr>
              <a:buSzPct val="80000"/>
              <a:defRPr/>
            </a:pPr>
            <a:endParaRPr lang="en-US" sz="2800" dirty="0" smtClean="0"/>
          </a:p>
        </p:txBody>
      </p:sp>
      <p:sp>
        <p:nvSpPr>
          <p:cNvPr id="28675" name="Rectangle 1027"/>
          <p:cNvSpPr>
            <a:spLocks noGrp="1" noChangeArrowheads="1"/>
          </p:cNvSpPr>
          <p:nvPr>
            <p:ph type="title"/>
          </p:nvPr>
        </p:nvSpPr>
        <p:spPr>
          <a:xfrm>
            <a:off x="1676400" y="-27709"/>
            <a:ext cx="8229600" cy="762000"/>
          </a:xfrm>
        </p:spPr>
        <p:txBody>
          <a:bodyPr>
            <a:normAutofit/>
          </a:bodyPr>
          <a:lstStyle/>
          <a:p>
            <a:pPr algn="ctr">
              <a:defRPr/>
            </a:pPr>
            <a:r>
              <a:rPr lang="en-US" b="1" dirty="0" smtClean="0"/>
              <a:t>SAP Compliance Concerns</a:t>
            </a:r>
          </a:p>
        </p:txBody>
      </p:sp>
      <p:sp>
        <p:nvSpPr>
          <p:cNvPr id="2" name="TextBox 1"/>
          <p:cNvSpPr txBox="1"/>
          <p:nvPr/>
        </p:nvSpPr>
        <p:spPr>
          <a:xfrm rot="21232304">
            <a:off x="1918856" y="5640187"/>
            <a:ext cx="4353179" cy="830997"/>
          </a:xfrm>
          <a:prstGeom prst="rect">
            <a:avLst/>
          </a:prstGeom>
          <a:solidFill>
            <a:srgbClr val="FFFF00"/>
          </a:solidFill>
          <a:scene3d>
            <a:camera prst="orthographicFront"/>
            <a:lightRig rig="threePt" dir="t"/>
          </a:scene3d>
          <a:sp3d>
            <a:bevelT/>
          </a:sp3d>
        </p:spPr>
        <p:txBody>
          <a:bodyPr wrap="none" rtlCol="0">
            <a:spAutoFit/>
          </a:bodyPr>
          <a:lstStyle/>
          <a:p>
            <a:pPr algn="ctr"/>
            <a:r>
              <a:rPr lang="en-US" sz="2400" b="1" dirty="0" smtClean="0"/>
              <a:t>Consistently in the top ten audit </a:t>
            </a:r>
          </a:p>
          <a:p>
            <a:pPr algn="ctr"/>
            <a:r>
              <a:rPr lang="en-US" sz="2400" b="1" dirty="0" smtClean="0"/>
              <a:t>and program review findings</a:t>
            </a:r>
            <a:endParaRPr lang="en-US" sz="2400" b="1" dirty="0"/>
          </a:p>
        </p:txBody>
      </p:sp>
    </p:spTree>
    <p:extLst>
      <p:ext uri="{BB962C8B-B14F-4D97-AF65-F5344CB8AC3E}">
        <p14:creationId xmlns:p14="http://schemas.microsoft.com/office/powerpoint/2010/main" val="213353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fade">
                                      <p:cBhvr>
                                        <p:cTn id="22" dur="5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fade">
                                      <p:cBhvr>
                                        <p:cTn id="27" dur="500"/>
                                        <p:tgtEl>
                                          <p:spTgt spid="8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2"/>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Content Placeholder 2"/>
          <p:cNvSpPr>
            <a:spLocks noGrp="1"/>
          </p:cNvSpPr>
          <p:nvPr>
            <p:ph idx="1"/>
          </p:nvPr>
        </p:nvSpPr>
        <p:spPr>
          <a:xfrm>
            <a:off x="457200" y="1066800"/>
            <a:ext cx="8458200" cy="5518150"/>
          </a:xfrm>
        </p:spPr>
        <p:txBody>
          <a:bodyPr/>
          <a:lstStyle/>
          <a:p>
            <a:pPr marL="0" indent="0">
              <a:buFontTx/>
              <a:buNone/>
              <a:defRPr/>
            </a:pPr>
            <a:r>
              <a:rPr lang="en-US" sz="3000" u="sng" dirty="0" smtClean="0">
                <a:cs typeface="Times New Roman" pitchFamily="18" charset="0"/>
              </a:rPr>
              <a:t>Option #3 – Successfully completed hours</a:t>
            </a:r>
          </a:p>
          <a:p>
            <a:pPr>
              <a:defRPr/>
            </a:pPr>
            <a:r>
              <a:rPr lang="en-US" sz="2600" dirty="0" smtClean="0">
                <a:cs typeface="Times New Roman" pitchFamily="18" charset="0"/>
              </a:rPr>
              <a:t>At 450 successfully completed hours, 600 scheduled hours elapsed</a:t>
            </a:r>
            <a:endParaRPr lang="en-US" sz="2600" dirty="0">
              <a:cs typeface="Times New Roman" pitchFamily="18" charset="0"/>
            </a:endParaRPr>
          </a:p>
          <a:p>
            <a:pPr>
              <a:defRPr/>
            </a:pPr>
            <a:r>
              <a:rPr lang="en-US" sz="2600" dirty="0"/>
              <a:t>450/600 = 75% or, as expressed in calendar time, 15 weeks/20 weeks = 75%. </a:t>
            </a:r>
            <a:endParaRPr lang="en-US" sz="2600" dirty="0" smtClean="0"/>
          </a:p>
          <a:p>
            <a:pPr lvl="1">
              <a:defRPr/>
            </a:pPr>
            <a:r>
              <a:rPr lang="en-US" sz="2400" dirty="0" smtClean="0"/>
              <a:t>Both </a:t>
            </a:r>
            <a:r>
              <a:rPr lang="en-US" sz="2400" dirty="0"/>
              <a:t>items </a:t>
            </a:r>
            <a:r>
              <a:rPr lang="en-US" sz="2400" dirty="0" smtClean="0"/>
              <a:t>checked </a:t>
            </a:r>
            <a:r>
              <a:rPr lang="en-US" sz="2400" dirty="0"/>
              <a:t>according to </a:t>
            </a:r>
            <a:r>
              <a:rPr lang="en-US" sz="2400" dirty="0" smtClean="0"/>
              <a:t>max timeframe </a:t>
            </a:r>
          </a:p>
          <a:p>
            <a:pPr>
              <a:defRPr/>
            </a:pPr>
            <a:r>
              <a:rPr lang="en-US" sz="2600" i="1" dirty="0" smtClean="0"/>
              <a:t>Because student </a:t>
            </a:r>
            <a:r>
              <a:rPr lang="en-US" sz="2600" i="1" dirty="0"/>
              <a:t>has successfully completed both the hours and the weeks in the payment period, the second disbursement </a:t>
            </a:r>
            <a:r>
              <a:rPr lang="en-US" sz="2600" i="1" dirty="0" smtClean="0"/>
              <a:t>could </a:t>
            </a:r>
            <a:r>
              <a:rPr lang="en-US" sz="2600" i="1" dirty="0"/>
              <a:t>be made at this </a:t>
            </a:r>
            <a:r>
              <a:rPr lang="en-US" sz="2600" i="1" dirty="0" smtClean="0"/>
              <a:t>time</a:t>
            </a:r>
          </a:p>
          <a:p>
            <a:pPr>
              <a:defRPr/>
            </a:pPr>
            <a:r>
              <a:rPr lang="en-US" sz="2600" dirty="0" smtClean="0">
                <a:cs typeface="Times New Roman" pitchFamily="18" charset="0"/>
              </a:rPr>
              <a:t>Next review is at 900 successfully completed hours</a:t>
            </a:r>
          </a:p>
        </p:txBody>
      </p:sp>
      <p:sp>
        <p:nvSpPr>
          <p:cNvPr id="17411" name="Slide Number Placeholder 3"/>
          <p:cNvSpPr>
            <a:spLocks noGrp="1"/>
          </p:cNvSpPr>
          <p:nvPr>
            <p:ph type="sldNum" sz="quarter" idx="11"/>
          </p:nvPr>
        </p:nvSpPr>
        <p:spPr>
          <a:xfrm>
            <a:off x="1905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A74D978B-9519-46D2-BEEE-A4A2766DA961}" type="slidenum">
              <a:rPr lang="en-US" sz="1400" smtClean="0">
                <a:solidFill>
                  <a:schemeClr val="bg1"/>
                </a:solidFill>
              </a:rPr>
              <a:pPr algn="l"/>
              <a:t>20</a:t>
            </a:fld>
            <a:endParaRPr lang="en-US" sz="1400" dirty="0" smtClean="0">
              <a:solidFill>
                <a:schemeClr val="bg1"/>
              </a:solidFill>
            </a:endParaRPr>
          </a:p>
        </p:txBody>
      </p:sp>
      <p:sp>
        <p:nvSpPr>
          <p:cNvPr id="17412" name="Title 2"/>
          <p:cNvSpPr>
            <a:spLocks noGrp="1"/>
          </p:cNvSpPr>
          <p:nvPr>
            <p:ph type="title"/>
          </p:nvPr>
        </p:nvSpPr>
        <p:spPr>
          <a:xfrm>
            <a:off x="2971800" y="0"/>
            <a:ext cx="8709025" cy="647700"/>
          </a:xfrm>
        </p:spPr>
        <p:txBody>
          <a:bodyPr>
            <a:normAutofit fontScale="90000"/>
          </a:bodyPr>
          <a:lstStyle/>
          <a:p>
            <a:pPr algn="l"/>
            <a:r>
              <a:rPr lang="en-US" b="1" dirty="0" smtClean="0"/>
              <a:t>SAP – Cl. Hr. Pace Example</a:t>
            </a:r>
          </a:p>
        </p:txBody>
      </p:sp>
    </p:spTree>
    <p:extLst>
      <p:ext uri="{BB962C8B-B14F-4D97-AF65-F5344CB8AC3E}">
        <p14:creationId xmlns:p14="http://schemas.microsoft.com/office/powerpoint/2010/main" val="266825579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itle 3"/>
          <p:cNvSpPr>
            <a:spLocks noGrp="1"/>
          </p:cNvSpPr>
          <p:nvPr>
            <p:ph type="title"/>
          </p:nvPr>
        </p:nvSpPr>
        <p:spPr>
          <a:xfrm>
            <a:off x="304800" y="381000"/>
            <a:ext cx="8458200" cy="1295400"/>
          </a:xfrm>
        </p:spPr>
        <p:txBody>
          <a:bodyPr/>
          <a:lstStyle/>
          <a:p>
            <a:pPr eaLnBrk="1" hangingPunct="1"/>
            <a:r>
              <a:rPr lang="en-US" b="1" dirty="0" smtClean="0">
                <a:cs typeface="Times New Roman" pitchFamily="18" charset="0"/>
              </a:rPr>
              <a:t>SAP Policy – Other </a:t>
            </a:r>
            <a:r>
              <a:rPr lang="en-US" b="1" dirty="0">
                <a:cs typeface="Times New Roman" pitchFamily="18" charset="0"/>
              </a:rPr>
              <a:t>K</a:t>
            </a:r>
            <a:r>
              <a:rPr lang="en-US" b="1" dirty="0" smtClean="0">
                <a:cs typeface="Times New Roman" pitchFamily="18" charset="0"/>
              </a:rPr>
              <a:t>ey </a:t>
            </a:r>
            <a:r>
              <a:rPr lang="en-US" b="1" dirty="0">
                <a:cs typeface="Times New Roman" pitchFamily="18" charset="0"/>
              </a:rPr>
              <a:t>I</a:t>
            </a:r>
            <a:r>
              <a:rPr lang="en-US" b="1" dirty="0" smtClean="0">
                <a:cs typeface="Times New Roman" pitchFamily="18" charset="0"/>
              </a:rPr>
              <a:t>tems </a:t>
            </a:r>
          </a:p>
        </p:txBody>
      </p:sp>
      <p:sp>
        <p:nvSpPr>
          <p:cNvPr id="20483" name="Content Placeholder 2"/>
          <p:cNvSpPr>
            <a:spLocks noGrp="1"/>
          </p:cNvSpPr>
          <p:nvPr>
            <p:ph idx="1"/>
          </p:nvPr>
        </p:nvSpPr>
        <p:spPr>
          <a:xfrm>
            <a:off x="533400" y="1600200"/>
            <a:ext cx="7924800" cy="5181600"/>
          </a:xfrm>
        </p:spPr>
        <p:txBody>
          <a:bodyPr/>
          <a:lstStyle/>
          <a:p>
            <a:pPr eaLnBrk="1" hangingPunct="1">
              <a:buFont typeface="Wingdings" pitchFamily="2" charset="2"/>
              <a:buChar char="§"/>
            </a:pPr>
            <a:r>
              <a:rPr lang="en-US" dirty="0" smtClean="0">
                <a:cs typeface="Times New Roman" pitchFamily="18" charset="0"/>
              </a:rPr>
              <a:t>Policy must include the following:</a:t>
            </a:r>
          </a:p>
          <a:p>
            <a:pPr lvl="1" eaLnBrk="1" hangingPunct="1">
              <a:buFont typeface="Wingdings" pitchFamily="2" charset="2"/>
              <a:buChar char="§"/>
            </a:pPr>
            <a:r>
              <a:rPr lang="en-US" sz="3000" dirty="0" smtClean="0">
                <a:cs typeface="Times New Roman" pitchFamily="18" charset="0"/>
              </a:rPr>
              <a:t>Describe how student’s GPA and pace of completion affected by </a:t>
            </a:r>
            <a:r>
              <a:rPr lang="en-US" sz="3000" i="1" dirty="0" smtClean="0">
                <a:cs typeface="Times New Roman" pitchFamily="18" charset="0"/>
              </a:rPr>
              <a:t>incompletes, withdrawals, repetitions, or transfers of credits</a:t>
            </a:r>
          </a:p>
          <a:p>
            <a:pPr lvl="2" eaLnBrk="1" hangingPunct="1">
              <a:buFont typeface="Wingdings" pitchFamily="2" charset="2"/>
              <a:buChar char="§"/>
            </a:pPr>
            <a:r>
              <a:rPr lang="en-US" sz="3000" dirty="0" smtClean="0">
                <a:cs typeface="Times New Roman" pitchFamily="18" charset="0"/>
              </a:rPr>
              <a:t>Transfer credits accepted toward completion of  student’s program </a:t>
            </a:r>
            <a:r>
              <a:rPr lang="en-US" sz="3000" u="sng" dirty="0" smtClean="0">
                <a:cs typeface="Times New Roman" pitchFamily="18" charset="0"/>
              </a:rPr>
              <a:t>must</a:t>
            </a:r>
            <a:r>
              <a:rPr lang="en-US" sz="3000" dirty="0" smtClean="0">
                <a:cs typeface="Times New Roman" pitchFamily="18" charset="0"/>
              </a:rPr>
              <a:t> count as both hours attempted and hours completed</a:t>
            </a:r>
          </a:p>
          <a:p>
            <a:pPr lvl="1" eaLnBrk="1" hangingPunct="1"/>
            <a:endParaRPr lang="en-US" sz="3200" dirty="0" smtClean="0">
              <a:cs typeface="Times New Roman" pitchFamily="18" charset="0"/>
            </a:endParaRPr>
          </a:p>
        </p:txBody>
      </p:sp>
      <p:sp>
        <p:nvSpPr>
          <p:cNvPr id="20484" name="Slide Number Placeholder 5"/>
          <p:cNvSpPr>
            <a:spLocks noGrp="1"/>
          </p:cNvSpPr>
          <p:nvPr>
            <p:ph type="sldNum" sz="quarter" idx="11"/>
          </p:nvPr>
        </p:nvSpPr>
        <p:spPr>
          <a:xfrm>
            <a:off x="1524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111DF346-1EF4-4F2D-B4C0-425A7E2367F5}" type="slidenum">
              <a:rPr lang="en-US" sz="1400" smtClean="0">
                <a:solidFill>
                  <a:schemeClr val="bg1"/>
                </a:solidFill>
              </a:rPr>
              <a:pPr algn="l"/>
              <a:t>21</a:t>
            </a:fld>
            <a:endParaRPr lang="en-US" sz="1400" dirty="0" smtClean="0">
              <a:solidFill>
                <a:schemeClr val="bg1"/>
              </a:solidFill>
            </a:endParaRPr>
          </a:p>
        </p:txBody>
      </p:sp>
    </p:spTree>
    <p:extLst>
      <p:ext uri="{BB962C8B-B14F-4D97-AF65-F5344CB8AC3E}">
        <p14:creationId xmlns:p14="http://schemas.microsoft.com/office/powerpoint/2010/main" val="16063451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762000"/>
            <a:ext cx="9144000" cy="609600"/>
          </a:xfrm>
        </p:spPr>
        <p:txBody>
          <a:bodyPr>
            <a:normAutofit fontScale="90000"/>
          </a:bodyPr>
          <a:lstStyle/>
          <a:p>
            <a:pPr eaLnBrk="1" hangingPunct="1"/>
            <a:r>
              <a:rPr lang="en-US" b="1" dirty="0" smtClean="0">
                <a:cs typeface="Times New Roman" pitchFamily="18" charset="0"/>
              </a:rPr>
              <a:t>Policy Q &amp; A – Non-Accepted Credits</a:t>
            </a:r>
          </a:p>
        </p:txBody>
      </p:sp>
      <p:sp>
        <p:nvSpPr>
          <p:cNvPr id="21507" name="Content Placeholder 2"/>
          <p:cNvSpPr>
            <a:spLocks noGrp="1"/>
          </p:cNvSpPr>
          <p:nvPr>
            <p:ph idx="1"/>
          </p:nvPr>
        </p:nvSpPr>
        <p:spPr>
          <a:xfrm>
            <a:off x="457200" y="1524000"/>
            <a:ext cx="8458200" cy="4419600"/>
          </a:xfrm>
        </p:spPr>
        <p:txBody>
          <a:bodyPr>
            <a:normAutofit lnSpcReduction="10000"/>
          </a:bodyPr>
          <a:lstStyle/>
          <a:p>
            <a:pPr>
              <a:buFontTx/>
              <a:buNone/>
            </a:pPr>
            <a:r>
              <a:rPr lang="en-US" sz="2800" dirty="0" smtClean="0">
                <a:cs typeface="Times New Roman" pitchFamily="18" charset="0"/>
              </a:rPr>
              <a:t>SAP-Q6: SAP regulations require credit hours accepted toward student’s program count as both attempted and completed when calculating pace for SAP.  Can an institution’s policy include </a:t>
            </a:r>
            <a:r>
              <a:rPr lang="en-US" sz="2800" i="1" dirty="0" smtClean="0">
                <a:cs typeface="Times New Roman" pitchFamily="18" charset="0"/>
              </a:rPr>
              <a:t>non-accepted credits </a:t>
            </a:r>
            <a:r>
              <a:rPr lang="en-US" sz="2800" dirty="0" smtClean="0">
                <a:cs typeface="Times New Roman" pitchFamily="18" charset="0"/>
              </a:rPr>
              <a:t>as attempted credits for purposes of these calculations?</a:t>
            </a:r>
          </a:p>
          <a:p>
            <a:pPr>
              <a:buFontTx/>
              <a:buNone/>
            </a:pPr>
            <a:r>
              <a:rPr lang="en-US" sz="2800" dirty="0" smtClean="0">
                <a:cs typeface="Times New Roman" pitchFamily="18" charset="0"/>
              </a:rPr>
              <a:t>SAP-A6: Yes. The treatment of these credits would be up to the institution. The SAP regulations do not address non-accepted credits.</a:t>
            </a:r>
          </a:p>
          <a:p>
            <a:pPr lvl="1"/>
            <a:r>
              <a:rPr lang="en-US" sz="2600" dirty="0" smtClean="0">
                <a:cs typeface="Times New Roman" pitchFamily="18" charset="0"/>
              </a:rPr>
              <a:t>May refer to transfer credits or credits earned in other academic programs at your school</a:t>
            </a:r>
          </a:p>
        </p:txBody>
      </p:sp>
      <p:sp>
        <p:nvSpPr>
          <p:cNvPr id="21508" name="Slide Number Placeholder 5"/>
          <p:cNvSpPr>
            <a:spLocks noGrp="1"/>
          </p:cNvSpPr>
          <p:nvPr>
            <p:ph type="sldNum" sz="quarter" idx="11"/>
          </p:nvPr>
        </p:nvSpPr>
        <p:spPr>
          <a:xfrm>
            <a:off x="34636" y="6492875"/>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D59CD65E-2016-4974-8E96-5FC99CBE07D2}" type="slidenum">
              <a:rPr lang="en-US" sz="1400" smtClean="0">
                <a:solidFill>
                  <a:schemeClr val="bg1"/>
                </a:solidFill>
              </a:rPr>
              <a:pPr algn="l"/>
              <a:t>22</a:t>
            </a:fld>
            <a:endParaRPr lang="en-US" sz="1400" dirty="0" smtClean="0">
              <a:solidFill>
                <a:schemeClr val="bg1"/>
              </a:solidFill>
            </a:endParaRPr>
          </a:p>
        </p:txBody>
      </p:sp>
    </p:spTree>
    <p:extLst>
      <p:ext uri="{BB962C8B-B14F-4D97-AF65-F5344CB8AC3E}">
        <p14:creationId xmlns:p14="http://schemas.microsoft.com/office/powerpoint/2010/main" val="3599409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219200" y="-20782"/>
            <a:ext cx="9144000" cy="685800"/>
          </a:xfrm>
        </p:spPr>
        <p:txBody>
          <a:bodyPr>
            <a:noAutofit/>
          </a:bodyPr>
          <a:lstStyle/>
          <a:p>
            <a:pPr eaLnBrk="1" hangingPunct="1"/>
            <a:r>
              <a:rPr lang="en-US" sz="4000" b="1" dirty="0" smtClean="0">
                <a:cs typeface="Times New Roman" pitchFamily="18" charset="0"/>
              </a:rPr>
              <a:t>Warning Period</a:t>
            </a:r>
          </a:p>
        </p:txBody>
      </p:sp>
      <p:sp>
        <p:nvSpPr>
          <p:cNvPr id="23555" name="Content Placeholder 2"/>
          <p:cNvSpPr>
            <a:spLocks noGrp="1"/>
          </p:cNvSpPr>
          <p:nvPr>
            <p:ph idx="1"/>
          </p:nvPr>
        </p:nvSpPr>
        <p:spPr>
          <a:xfrm>
            <a:off x="0" y="1143000"/>
            <a:ext cx="9144000" cy="4800600"/>
          </a:xfrm>
        </p:spPr>
        <p:txBody>
          <a:bodyPr>
            <a:normAutofit/>
          </a:bodyPr>
          <a:lstStyle/>
          <a:p>
            <a:pPr eaLnBrk="1" hangingPunct="1">
              <a:buFont typeface="Wingdings" pitchFamily="2" charset="2"/>
              <a:buChar char="§"/>
            </a:pPr>
            <a:r>
              <a:rPr lang="en-US" dirty="0" smtClean="0">
                <a:cs typeface="Times New Roman" pitchFamily="18" charset="0"/>
              </a:rPr>
              <a:t>For an institution that chooses to evaluate SAP at the end of each payment period, a “financial aid warning” status </a:t>
            </a:r>
            <a:r>
              <a:rPr lang="en-US" i="1" dirty="0" smtClean="0">
                <a:cs typeface="Times New Roman" pitchFamily="18" charset="0"/>
              </a:rPr>
              <a:t>may</a:t>
            </a:r>
            <a:r>
              <a:rPr lang="en-US" dirty="0" smtClean="0">
                <a:cs typeface="Times New Roman" pitchFamily="18" charset="0"/>
              </a:rPr>
              <a:t> be used </a:t>
            </a:r>
            <a:endParaRPr lang="en-US" u="sng" dirty="0" smtClean="0">
              <a:cs typeface="Times New Roman" pitchFamily="18" charset="0"/>
            </a:endParaRPr>
          </a:p>
          <a:p>
            <a:pPr lvl="1" eaLnBrk="1" hangingPunct="1">
              <a:buFont typeface="Wingdings" pitchFamily="2" charset="2"/>
              <a:buChar char="§"/>
            </a:pPr>
            <a:r>
              <a:rPr lang="en-US" sz="3000" dirty="0" smtClean="0">
                <a:cs typeface="Times New Roman" pitchFamily="18" charset="0"/>
              </a:rPr>
              <a:t>Student may continue to receive Title IV aid for </a:t>
            </a:r>
            <a:r>
              <a:rPr lang="en-US" sz="3000" b="1" i="1" dirty="0" smtClean="0">
                <a:cs typeface="Times New Roman" pitchFamily="18" charset="0"/>
              </a:rPr>
              <a:t>one payment period</a:t>
            </a:r>
          </a:p>
          <a:p>
            <a:pPr lvl="1" eaLnBrk="1" hangingPunct="1">
              <a:buFont typeface="Wingdings" pitchFamily="2" charset="2"/>
              <a:buChar char="§"/>
            </a:pPr>
            <a:r>
              <a:rPr lang="en-US" sz="3000" dirty="0" smtClean="0">
                <a:cs typeface="Times New Roman" pitchFamily="18" charset="0"/>
              </a:rPr>
              <a:t>No appeal necessary</a:t>
            </a:r>
          </a:p>
          <a:p>
            <a:pPr lvl="1" eaLnBrk="1" hangingPunct="1">
              <a:buFont typeface="Wingdings" pitchFamily="2" charset="2"/>
              <a:buChar char="§"/>
            </a:pPr>
            <a:r>
              <a:rPr lang="en-US" sz="3000" dirty="0" smtClean="0">
                <a:cs typeface="Times New Roman" pitchFamily="18" charset="0"/>
              </a:rPr>
              <a:t>Possible for student to receive more than one warning period during academic career just NOT consecutively</a:t>
            </a:r>
          </a:p>
          <a:p>
            <a:pPr lvl="1" eaLnBrk="1" hangingPunct="1">
              <a:buFont typeface="Wingdings" pitchFamily="2" charset="2"/>
              <a:buChar char="§"/>
            </a:pPr>
            <a:endParaRPr lang="en-US" sz="3200" dirty="0" smtClean="0">
              <a:cs typeface="Times New Roman" pitchFamily="18" charset="0"/>
            </a:endParaRPr>
          </a:p>
        </p:txBody>
      </p:sp>
      <p:sp>
        <p:nvSpPr>
          <p:cNvPr id="23556" name="Slide Number Placeholder 5"/>
          <p:cNvSpPr>
            <a:spLocks noGrp="1"/>
          </p:cNvSpPr>
          <p:nvPr>
            <p:ph type="sldNum" sz="quarter" idx="11"/>
          </p:nvPr>
        </p:nvSpPr>
        <p:spPr>
          <a:xfrm>
            <a:off x="1524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AF0D2800-927B-403D-9D91-4611C344A2C9}" type="slidenum">
              <a:rPr lang="en-US" sz="1400" smtClean="0">
                <a:solidFill>
                  <a:schemeClr val="bg1"/>
                </a:solidFill>
              </a:rPr>
              <a:pPr algn="l"/>
              <a:t>23</a:t>
            </a:fld>
            <a:endParaRPr lang="en-US" sz="1400" dirty="0" smtClean="0">
              <a:solidFill>
                <a:schemeClr val="bg1"/>
              </a:solidFill>
            </a:endParaRPr>
          </a:p>
        </p:txBody>
      </p:sp>
    </p:spTree>
    <p:extLst>
      <p:ext uri="{BB962C8B-B14F-4D97-AF65-F5344CB8AC3E}">
        <p14:creationId xmlns:p14="http://schemas.microsoft.com/office/powerpoint/2010/main" val="37992492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152400" y="914400"/>
            <a:ext cx="8610600" cy="5410200"/>
          </a:xfrm>
        </p:spPr>
        <p:txBody>
          <a:bodyPr>
            <a:normAutofit/>
          </a:bodyPr>
          <a:lstStyle/>
          <a:p>
            <a:pPr eaLnBrk="1" hangingPunct="1">
              <a:defRPr/>
            </a:pPr>
            <a:r>
              <a:rPr lang="en-US" dirty="0" smtClean="0">
                <a:cs typeface="Times New Roman" pitchFamily="18" charset="0"/>
              </a:rPr>
              <a:t>If measure each payment period – </a:t>
            </a:r>
          </a:p>
          <a:p>
            <a:pPr lvl="1" eaLnBrk="1" hangingPunct="1">
              <a:defRPr/>
            </a:pPr>
            <a:r>
              <a:rPr lang="en-US" dirty="0" smtClean="0">
                <a:cs typeface="Times New Roman" pitchFamily="18" charset="0"/>
              </a:rPr>
              <a:t>The payment period following a payment period in which the student did not make SAP, the school </a:t>
            </a:r>
            <a:r>
              <a:rPr lang="en-US" i="1" dirty="0" smtClean="0">
                <a:cs typeface="Times New Roman" pitchFamily="18" charset="0"/>
              </a:rPr>
              <a:t>may</a:t>
            </a:r>
            <a:r>
              <a:rPr lang="en-US" dirty="0" smtClean="0">
                <a:cs typeface="Times New Roman" pitchFamily="18" charset="0"/>
              </a:rPr>
              <a:t>:</a:t>
            </a:r>
          </a:p>
          <a:p>
            <a:pPr lvl="2" eaLnBrk="1" hangingPunct="1">
              <a:defRPr/>
            </a:pPr>
            <a:r>
              <a:rPr lang="en-US" sz="2600" dirty="0" smtClean="0">
                <a:cs typeface="Times New Roman" pitchFamily="18" charset="0"/>
              </a:rPr>
              <a:t>Place the student on Financial Aid Warning; or</a:t>
            </a:r>
          </a:p>
          <a:p>
            <a:pPr lvl="2" eaLnBrk="1" hangingPunct="1">
              <a:defRPr/>
            </a:pPr>
            <a:r>
              <a:rPr lang="en-US" sz="2600" dirty="0" smtClean="0">
                <a:cs typeface="Times New Roman" pitchFamily="18" charset="0"/>
              </a:rPr>
              <a:t>Place the student on Financial Aid Probation (with proper appeal approvals); or </a:t>
            </a:r>
          </a:p>
          <a:p>
            <a:pPr lvl="1"/>
            <a:r>
              <a:rPr lang="en-US" dirty="0" smtClean="0">
                <a:cs typeface="Times New Roman" pitchFamily="18" charset="0"/>
              </a:rPr>
              <a:t>If </a:t>
            </a:r>
            <a:r>
              <a:rPr lang="en-US" dirty="0">
                <a:cs typeface="Times New Roman" pitchFamily="18" charset="0"/>
              </a:rPr>
              <a:t>on Financial Aid Warning - </a:t>
            </a:r>
          </a:p>
          <a:p>
            <a:pPr lvl="3">
              <a:buFont typeface="Wingdings" pitchFamily="2" charset="2"/>
              <a:buChar char="§"/>
            </a:pPr>
            <a:r>
              <a:rPr lang="en-US" sz="2600" dirty="0">
                <a:cs typeface="Times New Roman" pitchFamily="18" charset="0"/>
              </a:rPr>
              <a:t>After </a:t>
            </a:r>
            <a:r>
              <a:rPr lang="en-US" sz="2600" dirty="0" smtClean="0">
                <a:cs typeface="Times New Roman" pitchFamily="18" charset="0"/>
              </a:rPr>
              <a:t>ONE </a:t>
            </a:r>
            <a:r>
              <a:rPr lang="en-US" sz="2600" dirty="0">
                <a:cs typeface="Times New Roman" pitchFamily="18" charset="0"/>
              </a:rPr>
              <a:t>payment period, student </a:t>
            </a:r>
            <a:r>
              <a:rPr lang="en-US" sz="2600" dirty="0" smtClean="0">
                <a:cs typeface="Times New Roman" pitchFamily="18" charset="0"/>
              </a:rPr>
              <a:t>must:</a:t>
            </a:r>
          </a:p>
          <a:p>
            <a:pPr lvl="4">
              <a:buFont typeface="Wingdings" pitchFamily="2" charset="2"/>
              <a:buChar char="§"/>
            </a:pPr>
            <a:r>
              <a:rPr lang="en-US" sz="2600" dirty="0">
                <a:cs typeface="Times New Roman" pitchFamily="18" charset="0"/>
              </a:rPr>
              <a:t>M</a:t>
            </a:r>
            <a:r>
              <a:rPr lang="en-US" sz="2600" dirty="0" smtClean="0">
                <a:cs typeface="Times New Roman" pitchFamily="18" charset="0"/>
              </a:rPr>
              <a:t>ake </a:t>
            </a:r>
            <a:r>
              <a:rPr lang="en-US" sz="2600" dirty="0">
                <a:cs typeface="Times New Roman" pitchFamily="18" charset="0"/>
              </a:rPr>
              <a:t>SAP; or</a:t>
            </a:r>
          </a:p>
          <a:p>
            <a:pPr lvl="4">
              <a:buFont typeface="Wingdings" pitchFamily="2" charset="2"/>
              <a:buChar char="§"/>
            </a:pPr>
            <a:r>
              <a:rPr lang="en-US" sz="2600" i="1" dirty="0">
                <a:cs typeface="Times New Roman" pitchFamily="18" charset="0"/>
              </a:rPr>
              <a:t>May</a:t>
            </a:r>
            <a:r>
              <a:rPr lang="en-US" sz="2600" dirty="0">
                <a:cs typeface="Times New Roman" pitchFamily="18" charset="0"/>
              </a:rPr>
              <a:t> be placed on </a:t>
            </a:r>
            <a:r>
              <a:rPr lang="en-US" sz="2600" dirty="0" smtClean="0">
                <a:cs typeface="Times New Roman" pitchFamily="18" charset="0"/>
              </a:rPr>
              <a:t>probation </a:t>
            </a:r>
            <a:r>
              <a:rPr lang="en-US" sz="2600" dirty="0">
                <a:cs typeface="Times New Roman" pitchFamily="18" charset="0"/>
              </a:rPr>
              <a:t>after successful appeal</a:t>
            </a:r>
          </a:p>
          <a:p>
            <a:pPr marL="1371600" lvl="3" indent="0">
              <a:buNone/>
              <a:defRPr/>
            </a:pPr>
            <a:endParaRPr lang="en-US" dirty="0" smtClean="0">
              <a:cs typeface="Times New Roman" pitchFamily="18" charset="0"/>
            </a:endParaRPr>
          </a:p>
        </p:txBody>
      </p:sp>
      <p:sp>
        <p:nvSpPr>
          <p:cNvPr id="25603" name="Slide Number Placeholder 5"/>
          <p:cNvSpPr>
            <a:spLocks noGrp="1"/>
          </p:cNvSpPr>
          <p:nvPr>
            <p:ph type="sldNum" sz="quarter" idx="11"/>
          </p:nvPr>
        </p:nvSpPr>
        <p:spPr>
          <a:xfrm>
            <a:off x="1524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58AFF0A1-C59E-4550-8DA5-9D2313858063}" type="slidenum">
              <a:rPr lang="en-US" sz="1400" smtClean="0">
                <a:solidFill>
                  <a:schemeClr val="bg1"/>
                </a:solidFill>
              </a:rPr>
              <a:pPr algn="l"/>
              <a:t>24</a:t>
            </a:fld>
            <a:endParaRPr lang="en-US" sz="1400" dirty="0" smtClean="0">
              <a:solidFill>
                <a:schemeClr val="bg1"/>
              </a:solidFill>
            </a:endParaRPr>
          </a:p>
        </p:txBody>
      </p:sp>
      <p:sp>
        <p:nvSpPr>
          <p:cNvPr id="25604" name="Title 1"/>
          <p:cNvSpPr>
            <a:spLocks noGrp="1"/>
          </p:cNvSpPr>
          <p:nvPr>
            <p:ph type="title"/>
          </p:nvPr>
        </p:nvSpPr>
        <p:spPr>
          <a:xfrm>
            <a:off x="1447800" y="533400"/>
            <a:ext cx="8534400" cy="228600"/>
          </a:xfrm>
        </p:spPr>
        <p:txBody>
          <a:bodyPr>
            <a:noAutofit/>
          </a:bodyPr>
          <a:lstStyle/>
          <a:p>
            <a:pPr eaLnBrk="1" hangingPunct="1"/>
            <a:r>
              <a:rPr lang="en-US" sz="4000" b="1" dirty="0" smtClean="0">
                <a:cs typeface="Times New Roman" pitchFamily="18" charset="0"/>
              </a:rPr>
              <a:t>Monitoring SAP </a:t>
            </a:r>
            <a:br>
              <a:rPr lang="en-US" sz="4000" b="1" dirty="0" smtClean="0">
                <a:cs typeface="Times New Roman" pitchFamily="18" charset="0"/>
              </a:rPr>
            </a:br>
            <a:endParaRPr lang="en-US" sz="4000" b="1" dirty="0" smtClean="0">
              <a:cs typeface="Times New Roman" pitchFamily="18" charset="0"/>
            </a:endParaRPr>
          </a:p>
        </p:txBody>
      </p:sp>
    </p:spTree>
    <p:extLst>
      <p:ext uri="{BB962C8B-B14F-4D97-AF65-F5344CB8AC3E}">
        <p14:creationId xmlns:p14="http://schemas.microsoft.com/office/powerpoint/2010/main" val="35453728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457200" y="990600"/>
            <a:ext cx="8305800" cy="6477000"/>
          </a:xfrm>
        </p:spPr>
        <p:txBody>
          <a:bodyPr>
            <a:normAutofit/>
          </a:bodyPr>
          <a:lstStyle/>
          <a:p>
            <a:pPr>
              <a:defRPr/>
            </a:pPr>
            <a:r>
              <a:rPr lang="en-US" dirty="0">
                <a:cs typeface="Times New Roman" pitchFamily="18" charset="0"/>
              </a:rPr>
              <a:t>If evaluate SAP annually or less often than each payment </a:t>
            </a:r>
            <a:r>
              <a:rPr lang="en-US" dirty="0" smtClean="0">
                <a:cs typeface="Times New Roman" pitchFamily="18" charset="0"/>
              </a:rPr>
              <a:t>period - </a:t>
            </a:r>
            <a:endParaRPr lang="en-US" dirty="0">
              <a:cs typeface="Times New Roman" pitchFamily="18" charset="0"/>
            </a:endParaRPr>
          </a:p>
          <a:p>
            <a:pPr marL="400050" lvl="1" indent="0">
              <a:buFont typeface="Wingdings" pitchFamily="2" charset="2"/>
              <a:buChar char="§"/>
              <a:defRPr/>
            </a:pPr>
            <a:r>
              <a:rPr lang="en-US" dirty="0" smtClean="0">
                <a:cs typeface="Times New Roman" pitchFamily="18" charset="0"/>
              </a:rPr>
              <a:t>The payment </a:t>
            </a:r>
            <a:r>
              <a:rPr lang="en-US" dirty="0">
                <a:cs typeface="Times New Roman" pitchFamily="18" charset="0"/>
              </a:rPr>
              <a:t>period following a payment period in which the student did not make SAP, the school </a:t>
            </a:r>
            <a:r>
              <a:rPr lang="en-US" i="1" dirty="0" smtClean="0">
                <a:cs typeface="Times New Roman" pitchFamily="18" charset="0"/>
              </a:rPr>
              <a:t>may</a:t>
            </a:r>
            <a:r>
              <a:rPr lang="en-US" dirty="0" smtClean="0">
                <a:cs typeface="Times New Roman" pitchFamily="18" charset="0"/>
              </a:rPr>
              <a:t>:</a:t>
            </a:r>
          </a:p>
          <a:p>
            <a:pPr lvl="2">
              <a:buFont typeface="Wingdings" pitchFamily="2" charset="2"/>
              <a:buChar char="§"/>
              <a:defRPr/>
            </a:pPr>
            <a:r>
              <a:rPr lang="en-US" sz="2600" dirty="0" smtClean="0">
                <a:cs typeface="Times New Roman" pitchFamily="18" charset="0"/>
              </a:rPr>
              <a:t>Place the student on </a:t>
            </a:r>
            <a:r>
              <a:rPr lang="en-US" sz="2600" dirty="0">
                <a:cs typeface="Times New Roman" pitchFamily="18" charset="0"/>
              </a:rPr>
              <a:t>Financial Aid Probation </a:t>
            </a:r>
            <a:r>
              <a:rPr lang="en-US" sz="2600" dirty="0" smtClean="0">
                <a:cs typeface="Times New Roman" pitchFamily="18" charset="0"/>
              </a:rPr>
              <a:t>(</a:t>
            </a:r>
            <a:r>
              <a:rPr lang="en-US" sz="2600" dirty="0">
                <a:cs typeface="Times New Roman" pitchFamily="18" charset="0"/>
              </a:rPr>
              <a:t>with proper appeal approvals) </a:t>
            </a:r>
            <a:endParaRPr lang="en-US" sz="2600" dirty="0" smtClean="0">
              <a:cs typeface="Times New Roman" pitchFamily="18" charset="0"/>
            </a:endParaRPr>
          </a:p>
          <a:p>
            <a:pPr lvl="2">
              <a:buFont typeface="Wingdings" pitchFamily="2" charset="2"/>
              <a:buChar char="§"/>
              <a:defRPr/>
            </a:pPr>
            <a:endParaRPr lang="en-US" sz="2600" dirty="0">
              <a:cs typeface="Times New Roman" pitchFamily="18" charset="0"/>
            </a:endParaRPr>
          </a:p>
          <a:p>
            <a:pPr>
              <a:buFont typeface="Wingdings" pitchFamily="2" charset="2"/>
              <a:buChar char="§"/>
              <a:defRPr/>
            </a:pPr>
            <a:r>
              <a:rPr lang="en-US" sz="2800" dirty="0" smtClean="0">
                <a:cs typeface="Times New Roman" pitchFamily="18" charset="0"/>
              </a:rPr>
              <a:t>“Annually” </a:t>
            </a:r>
            <a:r>
              <a:rPr lang="en-US" sz="2800" dirty="0">
                <a:cs typeface="Times New Roman" pitchFamily="18" charset="0"/>
              </a:rPr>
              <a:t>means a 12-month </a:t>
            </a:r>
            <a:r>
              <a:rPr lang="en-US" sz="2800" dirty="0" smtClean="0">
                <a:cs typeface="Times New Roman" pitchFamily="18" charset="0"/>
              </a:rPr>
              <a:t>period</a:t>
            </a:r>
          </a:p>
          <a:p>
            <a:pPr lvl="1">
              <a:buFont typeface="Wingdings" pitchFamily="2" charset="2"/>
              <a:buChar char="§"/>
              <a:defRPr/>
            </a:pPr>
            <a:r>
              <a:rPr lang="en-US" sz="2600" dirty="0" smtClean="0">
                <a:cs typeface="Times New Roman" pitchFamily="18" charset="0"/>
              </a:rPr>
              <a:t>An </a:t>
            </a:r>
            <a:r>
              <a:rPr lang="en-US" sz="2600" dirty="0">
                <a:cs typeface="Times New Roman" pitchFamily="18" charset="0"/>
              </a:rPr>
              <a:t>institution is expected to review a student’s SAP </a:t>
            </a:r>
            <a:r>
              <a:rPr lang="en-US" sz="2600" i="1" dirty="0">
                <a:cs typeface="Times New Roman" pitchFamily="18" charset="0"/>
              </a:rPr>
              <a:t>at least once every 12 </a:t>
            </a:r>
            <a:r>
              <a:rPr lang="en-US" sz="2600" i="1" dirty="0" smtClean="0">
                <a:cs typeface="Times New Roman" pitchFamily="18" charset="0"/>
              </a:rPr>
              <a:t>months</a:t>
            </a:r>
            <a:endParaRPr lang="en-US" sz="2600" dirty="0">
              <a:cs typeface="Times New Roman" pitchFamily="18" charset="0"/>
            </a:endParaRPr>
          </a:p>
          <a:p>
            <a:pPr>
              <a:buFont typeface="Wingdings" pitchFamily="2" charset="2"/>
              <a:buChar char="§"/>
              <a:defRPr/>
            </a:pPr>
            <a:endParaRPr lang="en-US" sz="3400" dirty="0">
              <a:cs typeface="Times New Roman" pitchFamily="18" charset="0"/>
            </a:endParaRPr>
          </a:p>
        </p:txBody>
      </p:sp>
      <p:sp>
        <p:nvSpPr>
          <p:cNvPr id="27651" name="Slide Number Placeholder 5"/>
          <p:cNvSpPr>
            <a:spLocks noGrp="1"/>
          </p:cNvSpPr>
          <p:nvPr>
            <p:ph type="sldNum" sz="quarter" idx="11"/>
          </p:nvPr>
        </p:nvSpPr>
        <p:spPr>
          <a:xfrm>
            <a:off x="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6D932DDC-94E7-4A78-B817-AD863082A75C}" type="slidenum">
              <a:rPr lang="en-US" sz="1400" smtClean="0">
                <a:solidFill>
                  <a:schemeClr val="bg1"/>
                </a:solidFill>
              </a:rPr>
              <a:pPr algn="l"/>
              <a:t>25</a:t>
            </a:fld>
            <a:endParaRPr lang="en-US" sz="1400" dirty="0" smtClean="0">
              <a:solidFill>
                <a:schemeClr val="bg1"/>
              </a:solidFill>
            </a:endParaRPr>
          </a:p>
        </p:txBody>
      </p:sp>
      <p:sp>
        <p:nvSpPr>
          <p:cNvPr id="27652" name="Title 1"/>
          <p:cNvSpPr>
            <a:spLocks noGrp="1"/>
          </p:cNvSpPr>
          <p:nvPr>
            <p:ph type="title"/>
          </p:nvPr>
        </p:nvSpPr>
        <p:spPr>
          <a:xfrm>
            <a:off x="1371600" y="0"/>
            <a:ext cx="8534400" cy="1295400"/>
          </a:xfrm>
        </p:spPr>
        <p:txBody>
          <a:bodyPr>
            <a:noAutofit/>
          </a:bodyPr>
          <a:lstStyle/>
          <a:p>
            <a:pPr eaLnBrk="1" hangingPunct="1"/>
            <a:r>
              <a:rPr lang="en-US" sz="4000" b="1" dirty="0" smtClean="0">
                <a:cs typeface="Times New Roman" pitchFamily="18" charset="0"/>
              </a:rPr>
              <a:t>Monitoring SAP </a:t>
            </a:r>
            <a:br>
              <a:rPr lang="en-US" sz="4000" b="1" dirty="0" smtClean="0">
                <a:cs typeface="Times New Roman" pitchFamily="18" charset="0"/>
              </a:rPr>
            </a:br>
            <a:endParaRPr lang="en-US" sz="4000" b="1" dirty="0" smtClean="0">
              <a:cs typeface="Times New Roman" pitchFamily="18" charset="0"/>
            </a:endParaRPr>
          </a:p>
        </p:txBody>
      </p:sp>
    </p:spTree>
    <p:extLst>
      <p:ext uri="{BB962C8B-B14F-4D97-AF65-F5344CB8AC3E}">
        <p14:creationId xmlns:p14="http://schemas.microsoft.com/office/powerpoint/2010/main" val="3169538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0" y="1143000"/>
            <a:ext cx="9144000" cy="6477000"/>
          </a:xfrm>
        </p:spPr>
        <p:txBody>
          <a:bodyPr>
            <a:normAutofit/>
          </a:bodyPr>
          <a:lstStyle/>
          <a:p>
            <a:pPr eaLnBrk="1" hangingPunct="1">
              <a:buFont typeface="Wingdings" pitchFamily="2" charset="2"/>
              <a:buChar char="§"/>
            </a:pPr>
            <a:r>
              <a:rPr lang="en-US" dirty="0" smtClean="0">
                <a:cs typeface="Times New Roman" pitchFamily="18" charset="0"/>
              </a:rPr>
              <a:t>To be placed on Probation, a student must:</a:t>
            </a:r>
          </a:p>
          <a:p>
            <a:pPr lvl="1">
              <a:buFont typeface="Wingdings" pitchFamily="2" charset="2"/>
              <a:buChar char="§"/>
            </a:pPr>
            <a:r>
              <a:rPr lang="en-US" dirty="0" smtClean="0">
                <a:cs typeface="Times New Roman" pitchFamily="18" charset="0"/>
              </a:rPr>
              <a:t>Appeal and have it approved by the school; AND</a:t>
            </a:r>
          </a:p>
          <a:p>
            <a:pPr lvl="1">
              <a:buFont typeface="Wingdings" pitchFamily="2" charset="2"/>
              <a:buChar char="§"/>
            </a:pPr>
            <a:r>
              <a:rPr lang="en-US" dirty="0" smtClean="0">
                <a:cs typeface="Times New Roman" pitchFamily="18" charset="0"/>
              </a:rPr>
              <a:t>Student expected to be making SAP in next payment period; </a:t>
            </a:r>
            <a:r>
              <a:rPr lang="en-US" i="1" dirty="0" smtClean="0">
                <a:cs typeface="Times New Roman" pitchFamily="18" charset="0"/>
              </a:rPr>
              <a:t>OR</a:t>
            </a:r>
          </a:p>
          <a:p>
            <a:pPr lvl="1">
              <a:buFont typeface="Wingdings" pitchFamily="2" charset="2"/>
              <a:buChar char="§"/>
            </a:pPr>
            <a:r>
              <a:rPr lang="en-US" dirty="0" smtClean="0">
                <a:cs typeface="Times New Roman" pitchFamily="18" charset="0"/>
              </a:rPr>
              <a:t>Be successfully following an academic plan designed to ensure student will be able to </a:t>
            </a:r>
            <a:r>
              <a:rPr lang="en-US" i="1" u="sng" dirty="0" smtClean="0">
                <a:cs typeface="Times New Roman" pitchFamily="18" charset="0"/>
              </a:rPr>
              <a:t>meet SAP by a specific point in time</a:t>
            </a:r>
          </a:p>
          <a:p>
            <a:pPr lvl="2">
              <a:buFont typeface="Wingdings" pitchFamily="2" charset="2"/>
              <a:buChar char="§"/>
            </a:pPr>
            <a:r>
              <a:rPr lang="en-US" sz="2600" dirty="0" smtClean="0">
                <a:cs typeface="Times New Roman" pitchFamily="18" charset="0"/>
              </a:rPr>
              <a:t>Not required to develop academic plans</a:t>
            </a:r>
          </a:p>
          <a:p>
            <a:pPr lvl="2">
              <a:buFont typeface="Wingdings" pitchFamily="2" charset="2"/>
              <a:buChar char="§"/>
            </a:pPr>
            <a:r>
              <a:rPr lang="en-US" sz="2600" dirty="0" smtClean="0">
                <a:cs typeface="Times New Roman" pitchFamily="18" charset="0"/>
              </a:rPr>
              <a:t>Can set conditions on developing plans</a:t>
            </a:r>
          </a:p>
          <a:p>
            <a:pPr lvl="3" eaLnBrk="1" hangingPunct="1">
              <a:buFont typeface="Wingdings" pitchFamily="2" charset="2"/>
              <a:buChar char="§"/>
            </a:pPr>
            <a:endParaRPr lang="en-US" sz="2400" dirty="0" smtClean="0">
              <a:cs typeface="Times New Roman" pitchFamily="18" charset="0"/>
            </a:endParaRPr>
          </a:p>
        </p:txBody>
      </p:sp>
      <p:sp>
        <p:nvSpPr>
          <p:cNvPr id="27651" name="Slide Number Placeholder 5"/>
          <p:cNvSpPr>
            <a:spLocks noGrp="1"/>
          </p:cNvSpPr>
          <p:nvPr>
            <p:ph type="sldNum" sz="quarter" idx="11"/>
          </p:nvPr>
        </p:nvSpPr>
        <p:spPr>
          <a:xfrm>
            <a:off x="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6D932DDC-94E7-4A78-B817-AD863082A75C}" type="slidenum">
              <a:rPr lang="en-US" sz="1400" smtClean="0">
                <a:solidFill>
                  <a:schemeClr val="bg1"/>
                </a:solidFill>
              </a:rPr>
              <a:pPr algn="l"/>
              <a:t>26</a:t>
            </a:fld>
            <a:endParaRPr lang="en-US" sz="1400" dirty="0" smtClean="0">
              <a:solidFill>
                <a:schemeClr val="bg1"/>
              </a:solidFill>
            </a:endParaRPr>
          </a:p>
        </p:txBody>
      </p:sp>
      <p:sp>
        <p:nvSpPr>
          <p:cNvPr id="27652" name="Title 1"/>
          <p:cNvSpPr>
            <a:spLocks noGrp="1"/>
          </p:cNvSpPr>
          <p:nvPr>
            <p:ph type="title"/>
          </p:nvPr>
        </p:nvSpPr>
        <p:spPr>
          <a:xfrm>
            <a:off x="1524000" y="-304800"/>
            <a:ext cx="8534400" cy="1295400"/>
          </a:xfrm>
        </p:spPr>
        <p:txBody>
          <a:bodyPr>
            <a:normAutofit/>
          </a:bodyPr>
          <a:lstStyle/>
          <a:p>
            <a:pPr eaLnBrk="1" hangingPunct="1"/>
            <a:r>
              <a:rPr lang="en-US" sz="4000" b="1" dirty="0" smtClean="0">
                <a:cs typeface="Times New Roman" pitchFamily="18" charset="0"/>
              </a:rPr>
              <a:t>Probation</a:t>
            </a:r>
          </a:p>
        </p:txBody>
      </p:sp>
    </p:spTree>
    <p:extLst>
      <p:ext uri="{BB962C8B-B14F-4D97-AF65-F5344CB8AC3E}">
        <p14:creationId xmlns:p14="http://schemas.microsoft.com/office/powerpoint/2010/main" val="37279246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0" y="1143000"/>
            <a:ext cx="9144000" cy="6248400"/>
          </a:xfrm>
        </p:spPr>
        <p:txBody>
          <a:bodyPr/>
          <a:lstStyle/>
          <a:p>
            <a:pPr eaLnBrk="1" hangingPunct="1"/>
            <a:r>
              <a:rPr lang="en-US" dirty="0" smtClean="0">
                <a:cs typeface="Times New Roman" pitchFamily="18" charset="0"/>
              </a:rPr>
              <a:t>A student on Probation may only receive Title IV funds for </a:t>
            </a:r>
            <a:r>
              <a:rPr lang="en-US" b="1" dirty="0" smtClean="0">
                <a:cs typeface="Times New Roman" pitchFamily="18" charset="0"/>
              </a:rPr>
              <a:t>ONE payment period</a:t>
            </a:r>
          </a:p>
          <a:p>
            <a:pPr eaLnBrk="1" hangingPunct="1"/>
            <a:r>
              <a:rPr lang="en-US" dirty="0" smtClean="0">
                <a:cs typeface="Times New Roman" pitchFamily="18" charset="0"/>
              </a:rPr>
              <a:t>A student on Probation may not receive Title IV funds for the subsequent payment period UNLESS:</a:t>
            </a:r>
          </a:p>
          <a:p>
            <a:pPr lvl="1" eaLnBrk="1" hangingPunct="1"/>
            <a:r>
              <a:rPr lang="en-US" sz="3200" dirty="0" smtClean="0">
                <a:cs typeface="Times New Roman" pitchFamily="18" charset="0"/>
              </a:rPr>
              <a:t>Student is now making SAP; or </a:t>
            </a:r>
          </a:p>
          <a:p>
            <a:pPr lvl="1" eaLnBrk="1" hangingPunct="1"/>
            <a:r>
              <a:rPr lang="en-US" sz="3200" dirty="0" smtClean="0">
                <a:cs typeface="Times New Roman" pitchFamily="18" charset="0"/>
              </a:rPr>
              <a:t>Institution determines student met requirements specified by the school in the academic plan and student still covered by academic plan</a:t>
            </a:r>
          </a:p>
        </p:txBody>
      </p:sp>
      <p:sp>
        <p:nvSpPr>
          <p:cNvPr id="32771" name="Slide Number Placeholder 5"/>
          <p:cNvSpPr>
            <a:spLocks noGrp="1"/>
          </p:cNvSpPr>
          <p:nvPr>
            <p:ph type="sldNum" sz="quarter" idx="11"/>
          </p:nvPr>
        </p:nvSpPr>
        <p:spPr>
          <a:xfrm>
            <a:off x="-6858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D3AEBFC2-12A8-48B9-8AF3-4D0B0F0B76DD}" type="slidenum">
              <a:rPr lang="en-US" sz="1400" smtClean="0">
                <a:solidFill>
                  <a:schemeClr val="bg1"/>
                </a:solidFill>
              </a:rPr>
              <a:pPr/>
              <a:t>27</a:t>
            </a:fld>
            <a:endParaRPr lang="en-US" sz="1400" dirty="0" smtClean="0">
              <a:solidFill>
                <a:schemeClr val="bg1"/>
              </a:solidFill>
            </a:endParaRPr>
          </a:p>
        </p:txBody>
      </p:sp>
      <p:sp>
        <p:nvSpPr>
          <p:cNvPr id="32772" name="Title 1"/>
          <p:cNvSpPr>
            <a:spLocks noGrp="1"/>
          </p:cNvSpPr>
          <p:nvPr>
            <p:ph type="title"/>
          </p:nvPr>
        </p:nvSpPr>
        <p:spPr>
          <a:xfrm>
            <a:off x="1600200" y="-304800"/>
            <a:ext cx="8534400" cy="1219200"/>
          </a:xfrm>
        </p:spPr>
        <p:txBody>
          <a:bodyPr>
            <a:normAutofit/>
          </a:bodyPr>
          <a:lstStyle/>
          <a:p>
            <a:pPr eaLnBrk="1" hangingPunct="1"/>
            <a:r>
              <a:rPr lang="en-US" sz="4000" b="1" dirty="0" smtClean="0">
                <a:cs typeface="Times New Roman" pitchFamily="18" charset="0"/>
              </a:rPr>
              <a:t>Probation</a:t>
            </a:r>
          </a:p>
        </p:txBody>
      </p:sp>
    </p:spTree>
    <p:extLst>
      <p:ext uri="{BB962C8B-B14F-4D97-AF65-F5344CB8AC3E}">
        <p14:creationId xmlns:p14="http://schemas.microsoft.com/office/powerpoint/2010/main" val="13032972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419100" y="1676400"/>
            <a:ext cx="8305800" cy="4419600"/>
          </a:xfrm>
        </p:spPr>
        <p:txBody>
          <a:bodyPr>
            <a:normAutofit lnSpcReduction="10000"/>
          </a:bodyPr>
          <a:lstStyle/>
          <a:p>
            <a:pPr>
              <a:buFontTx/>
              <a:buNone/>
            </a:pPr>
            <a:r>
              <a:rPr lang="en-US" sz="2800" dirty="0" smtClean="0">
                <a:cs typeface="Times New Roman" pitchFamily="18" charset="0"/>
              </a:rPr>
              <a:t>ACP-Q2: What is the status of a student who has completed the probationary payment period and who is continuing to receive aid by </a:t>
            </a:r>
            <a:r>
              <a:rPr lang="en-US" sz="2800" i="1" dirty="0" smtClean="0">
                <a:cs typeface="Times New Roman" pitchFamily="18" charset="0"/>
              </a:rPr>
              <a:t>meeting the requirements of the student’s academic plan</a:t>
            </a:r>
            <a:r>
              <a:rPr lang="en-US" sz="2800" dirty="0" smtClean="0">
                <a:cs typeface="Times New Roman" pitchFamily="18" charset="0"/>
              </a:rPr>
              <a:t>?</a:t>
            </a:r>
          </a:p>
          <a:p>
            <a:endParaRPr lang="en-US" sz="800" dirty="0" smtClean="0">
              <a:cs typeface="Times New Roman" pitchFamily="18" charset="0"/>
            </a:endParaRPr>
          </a:p>
          <a:p>
            <a:pPr>
              <a:buFontTx/>
              <a:buNone/>
            </a:pPr>
            <a:r>
              <a:rPr lang="en-US" sz="2800" dirty="0" smtClean="0">
                <a:cs typeface="Times New Roman" pitchFamily="18" charset="0"/>
              </a:rPr>
              <a:t>ACP-A2: A student who has been reinstated to eligibility under an academic plan and is making progress under that plan is considered to be an eligible student.</a:t>
            </a:r>
          </a:p>
          <a:p>
            <a:pPr lvl="2" eaLnBrk="1" hangingPunct="1"/>
            <a:r>
              <a:rPr lang="en-US" sz="2800" dirty="0" smtClean="0">
                <a:cs typeface="Times New Roman" pitchFamily="18" charset="0"/>
              </a:rPr>
              <a:t>May be evaluated at the same time as other TIV recipients or at more frequent periods based on plan</a:t>
            </a:r>
          </a:p>
        </p:txBody>
      </p:sp>
      <p:sp>
        <p:nvSpPr>
          <p:cNvPr id="33796" name="Slide Number Placeholder 5"/>
          <p:cNvSpPr>
            <a:spLocks noGrp="1"/>
          </p:cNvSpPr>
          <p:nvPr>
            <p:ph type="sldNum" sz="quarter" idx="11"/>
          </p:nvPr>
        </p:nvSpPr>
        <p:spPr>
          <a:xfrm>
            <a:off x="-13716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916D6416-236B-4F42-AC4A-D9C899B00AE7}" type="slidenum">
              <a:rPr lang="en-US" sz="1400" smtClean="0">
                <a:solidFill>
                  <a:schemeClr val="bg1"/>
                </a:solidFill>
              </a:rPr>
              <a:pPr algn="r"/>
              <a:t>28</a:t>
            </a:fld>
            <a:endParaRPr lang="en-US" sz="1400" dirty="0" smtClean="0">
              <a:solidFill>
                <a:schemeClr val="bg1"/>
              </a:solidFill>
            </a:endParaRPr>
          </a:p>
        </p:txBody>
      </p:sp>
      <p:sp>
        <p:nvSpPr>
          <p:cNvPr id="6" name="Title 1"/>
          <p:cNvSpPr txBox="1">
            <a:spLocks/>
          </p:cNvSpPr>
          <p:nvPr/>
        </p:nvSpPr>
        <p:spPr>
          <a:xfrm>
            <a:off x="0" y="914400"/>
            <a:ext cx="91440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cs typeface="Times New Roman" pitchFamily="18" charset="0"/>
              </a:rPr>
              <a:t>Policy Q &amp; A – Academic Plans</a:t>
            </a:r>
          </a:p>
        </p:txBody>
      </p:sp>
    </p:spTree>
    <p:extLst>
      <p:ext uri="{BB962C8B-B14F-4D97-AF65-F5344CB8AC3E}">
        <p14:creationId xmlns:p14="http://schemas.microsoft.com/office/powerpoint/2010/main" val="22163161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533400" y="1600200"/>
            <a:ext cx="8077200" cy="4419600"/>
          </a:xfrm>
        </p:spPr>
        <p:txBody>
          <a:bodyPr/>
          <a:lstStyle/>
          <a:p>
            <a:pPr>
              <a:buFontTx/>
              <a:buNone/>
            </a:pPr>
            <a:r>
              <a:rPr lang="en-US" sz="2800" dirty="0" smtClean="0">
                <a:cs typeface="Times New Roman" pitchFamily="18" charset="0"/>
              </a:rPr>
              <a:t>ACP-Q3: Can the academic plan be the same for all students or the same by student categories or must the plan be created individually for each student?</a:t>
            </a:r>
          </a:p>
          <a:p>
            <a:pPr>
              <a:buFontTx/>
              <a:buNone/>
            </a:pPr>
            <a:endParaRPr lang="en-US" sz="800" dirty="0" smtClean="0">
              <a:cs typeface="Times New Roman" pitchFamily="18" charset="0"/>
            </a:endParaRPr>
          </a:p>
          <a:p>
            <a:pPr>
              <a:buFontTx/>
              <a:buNone/>
            </a:pPr>
            <a:r>
              <a:rPr lang="en-US" sz="2800" dirty="0" smtClean="0">
                <a:cs typeface="Times New Roman" pitchFamily="18" charset="0"/>
              </a:rPr>
              <a:t>ACP-A3: According to the regulations, the academic plan is developed by the institution and the student individually.  It is possible that a general plan could be used for students in a similar circumstance and then customized, as needed, for each student’s particular circumstance.  </a:t>
            </a:r>
          </a:p>
        </p:txBody>
      </p:sp>
      <p:sp>
        <p:nvSpPr>
          <p:cNvPr id="31748" name="Slide Number Placeholder 5"/>
          <p:cNvSpPr>
            <a:spLocks noGrp="1"/>
          </p:cNvSpPr>
          <p:nvPr>
            <p:ph type="sldNum" sz="quarter" idx="11"/>
          </p:nvPr>
        </p:nvSpPr>
        <p:spPr>
          <a:xfrm>
            <a:off x="-14478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13C32BBE-989D-4D5B-9FCF-5500826E2563}" type="slidenum">
              <a:rPr lang="en-US" sz="1400" smtClean="0">
                <a:solidFill>
                  <a:schemeClr val="bg1"/>
                </a:solidFill>
              </a:rPr>
              <a:pPr algn="r"/>
              <a:t>29</a:t>
            </a:fld>
            <a:endParaRPr lang="en-US" sz="1400" dirty="0" smtClean="0">
              <a:solidFill>
                <a:schemeClr val="bg1"/>
              </a:solidFill>
            </a:endParaRPr>
          </a:p>
        </p:txBody>
      </p:sp>
      <p:sp>
        <p:nvSpPr>
          <p:cNvPr id="6" name="Title 1"/>
          <p:cNvSpPr txBox="1">
            <a:spLocks/>
          </p:cNvSpPr>
          <p:nvPr/>
        </p:nvSpPr>
        <p:spPr>
          <a:xfrm>
            <a:off x="0" y="914400"/>
            <a:ext cx="91440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cs typeface="Times New Roman" pitchFamily="18" charset="0"/>
              </a:rPr>
              <a:t>Policy Q &amp; A – Academic Plans</a:t>
            </a:r>
          </a:p>
        </p:txBody>
      </p:sp>
    </p:spTree>
    <p:extLst>
      <p:ext uri="{BB962C8B-B14F-4D97-AF65-F5344CB8AC3E}">
        <p14:creationId xmlns:p14="http://schemas.microsoft.com/office/powerpoint/2010/main" val="1740257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762000"/>
            <a:ext cx="7772400" cy="1143000"/>
          </a:xfrm>
        </p:spPr>
        <p:txBody>
          <a:bodyPr>
            <a:normAutofit fontScale="90000"/>
          </a:bodyPr>
          <a:lstStyle/>
          <a:p>
            <a:r>
              <a:rPr lang="en-US" b="1" dirty="0" smtClean="0"/>
              <a:t>668.34 – Satisfactory Academic Progress (SAP)</a:t>
            </a:r>
          </a:p>
        </p:txBody>
      </p:sp>
      <p:sp>
        <p:nvSpPr>
          <p:cNvPr id="5123" name="Content Placeholder 2"/>
          <p:cNvSpPr>
            <a:spLocks noGrp="1"/>
          </p:cNvSpPr>
          <p:nvPr>
            <p:ph idx="1"/>
          </p:nvPr>
        </p:nvSpPr>
        <p:spPr>
          <a:xfrm>
            <a:off x="457200" y="2209800"/>
            <a:ext cx="8382000" cy="4114800"/>
          </a:xfrm>
        </p:spPr>
        <p:txBody>
          <a:bodyPr/>
          <a:lstStyle/>
          <a:p>
            <a:r>
              <a:rPr lang="en-US" sz="3000" dirty="0" smtClean="0"/>
              <a:t>(a) </a:t>
            </a:r>
            <a:r>
              <a:rPr lang="en-US" sz="3000" i="1" dirty="0" smtClean="0"/>
              <a:t>Satisfactory academic progress policy. </a:t>
            </a:r>
            <a:r>
              <a:rPr lang="en-US" sz="3000" dirty="0" smtClean="0"/>
              <a:t>An institution must establish a reasonable satisfactory academic progress policy for determining whether an otherwise eligible student is making satisfactory academic progress in his or her educational program and may receive assistance under the title IV, HEA programs. </a:t>
            </a:r>
          </a:p>
          <a:p>
            <a:endParaRPr lang="en-US" sz="3000" dirty="0" smtClean="0"/>
          </a:p>
        </p:txBody>
      </p:sp>
      <p:sp>
        <p:nvSpPr>
          <p:cNvPr id="5124" name="Slide Number Placeholder 1"/>
          <p:cNvSpPr>
            <a:spLocks noGrp="1"/>
          </p:cNvSpPr>
          <p:nvPr>
            <p:ph type="sldNum" sz="quarter" idx="11"/>
          </p:nvPr>
        </p:nvSpPr>
        <p:spPr>
          <a:xfrm>
            <a:off x="152400" y="6400800"/>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5FA62FF3-8D53-4BE0-9531-BB62D020FD58}" type="slidenum">
              <a:rPr lang="en-US" sz="1400" smtClean="0">
                <a:solidFill>
                  <a:schemeClr val="bg1"/>
                </a:solidFill>
              </a:rPr>
              <a:pPr algn="l"/>
              <a:t>3</a:t>
            </a:fld>
            <a:endParaRPr lang="en-US" sz="1400" dirty="0" smtClean="0">
              <a:solidFill>
                <a:schemeClr val="bg1"/>
              </a:solidFill>
            </a:endParaRPr>
          </a:p>
        </p:txBody>
      </p:sp>
    </p:spTree>
    <p:extLst>
      <p:ext uri="{BB962C8B-B14F-4D97-AF65-F5344CB8AC3E}">
        <p14:creationId xmlns:p14="http://schemas.microsoft.com/office/powerpoint/2010/main" val="10172804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990600"/>
            <a:ext cx="9144000" cy="533400"/>
          </a:xfrm>
        </p:spPr>
        <p:txBody>
          <a:bodyPr>
            <a:normAutofit fontScale="90000"/>
          </a:bodyPr>
          <a:lstStyle/>
          <a:p>
            <a:pPr eaLnBrk="1" hangingPunct="1"/>
            <a:r>
              <a:rPr lang="en-US" b="1" dirty="0" smtClean="0">
                <a:cs typeface="Times New Roman" pitchFamily="18" charset="0"/>
              </a:rPr>
              <a:t>Policy Q &amp; A – </a:t>
            </a:r>
            <a:r>
              <a:rPr lang="en-US" b="1" dirty="0">
                <a:cs typeface="Times New Roman" pitchFamily="18" charset="0"/>
              </a:rPr>
              <a:t>A</a:t>
            </a:r>
            <a:r>
              <a:rPr lang="en-US" b="1" dirty="0" smtClean="0">
                <a:cs typeface="Times New Roman" pitchFamily="18" charset="0"/>
              </a:rPr>
              <a:t>cademic </a:t>
            </a:r>
            <a:r>
              <a:rPr lang="en-US" b="1" dirty="0">
                <a:cs typeface="Times New Roman" pitchFamily="18" charset="0"/>
              </a:rPr>
              <a:t>P</a:t>
            </a:r>
            <a:r>
              <a:rPr lang="en-US" b="1" dirty="0" smtClean="0">
                <a:cs typeface="Times New Roman" pitchFamily="18" charset="0"/>
              </a:rPr>
              <a:t>lans</a:t>
            </a:r>
          </a:p>
        </p:txBody>
      </p:sp>
      <p:sp>
        <p:nvSpPr>
          <p:cNvPr id="30723" name="Content Placeholder 2"/>
          <p:cNvSpPr>
            <a:spLocks noGrp="1"/>
          </p:cNvSpPr>
          <p:nvPr>
            <p:ph idx="1"/>
          </p:nvPr>
        </p:nvSpPr>
        <p:spPr>
          <a:xfrm>
            <a:off x="76200" y="1752600"/>
            <a:ext cx="8915400" cy="4419600"/>
          </a:xfrm>
        </p:spPr>
        <p:txBody>
          <a:bodyPr/>
          <a:lstStyle/>
          <a:p>
            <a:pPr>
              <a:buFontTx/>
              <a:buNone/>
            </a:pPr>
            <a:r>
              <a:rPr lang="en-US" sz="2800" dirty="0" smtClean="0">
                <a:cs typeface="Times New Roman" pitchFamily="18" charset="0"/>
              </a:rPr>
              <a:t>ACP-Q4: Must the academic plan be mathematically set to graduate student within 150% time frame?</a:t>
            </a:r>
          </a:p>
          <a:p>
            <a:pPr>
              <a:buFontTx/>
              <a:buNone/>
            </a:pPr>
            <a:endParaRPr lang="en-US" sz="800" dirty="0" smtClean="0">
              <a:cs typeface="Times New Roman" pitchFamily="18" charset="0"/>
            </a:endParaRPr>
          </a:p>
          <a:p>
            <a:pPr>
              <a:buFontTx/>
              <a:buNone/>
            </a:pPr>
            <a:r>
              <a:rPr lang="en-US" sz="2800" dirty="0" smtClean="0">
                <a:cs typeface="Times New Roman" pitchFamily="18" charset="0"/>
              </a:rPr>
              <a:t>ACP-A4: The academic plan must be designed to ensure that the student is able to meet the institution's satisfactory academic progress standards by a specific point in time.  In some cases, this </a:t>
            </a:r>
            <a:r>
              <a:rPr lang="en-US" sz="2800" i="1" dirty="0" smtClean="0">
                <a:cs typeface="Times New Roman" pitchFamily="18" charset="0"/>
              </a:rPr>
              <a:t>could mean that the maximum timeframe would be extended based on the student's approved appeal</a:t>
            </a:r>
            <a:r>
              <a:rPr lang="en-US" sz="2800" dirty="0" smtClean="0">
                <a:cs typeface="Times New Roman" pitchFamily="18" charset="0"/>
              </a:rPr>
              <a:t>. </a:t>
            </a:r>
          </a:p>
        </p:txBody>
      </p:sp>
      <p:sp>
        <p:nvSpPr>
          <p:cNvPr id="30724" name="Slide Number Placeholder 5"/>
          <p:cNvSpPr>
            <a:spLocks noGrp="1"/>
          </p:cNvSpPr>
          <p:nvPr>
            <p:ph type="sldNum" sz="quarter" idx="11"/>
          </p:nvPr>
        </p:nvSpPr>
        <p:spPr>
          <a:xfrm>
            <a:off x="-14478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2C429C83-2F55-4B69-BE5C-DBCC11025B12}" type="slidenum">
              <a:rPr lang="en-US" sz="1400" smtClean="0">
                <a:solidFill>
                  <a:schemeClr val="bg1"/>
                </a:solidFill>
              </a:rPr>
              <a:pPr algn="r"/>
              <a:t>30</a:t>
            </a:fld>
            <a:endParaRPr lang="en-US" sz="1400" dirty="0" smtClean="0">
              <a:solidFill>
                <a:schemeClr val="bg1"/>
              </a:solidFill>
            </a:endParaRPr>
          </a:p>
        </p:txBody>
      </p:sp>
    </p:spTree>
    <p:extLst>
      <p:ext uri="{BB962C8B-B14F-4D97-AF65-F5344CB8AC3E}">
        <p14:creationId xmlns:p14="http://schemas.microsoft.com/office/powerpoint/2010/main" val="3087490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609600"/>
            <a:ext cx="9144000" cy="1066800"/>
          </a:xfrm>
        </p:spPr>
        <p:txBody>
          <a:bodyPr/>
          <a:lstStyle/>
          <a:p>
            <a:pPr eaLnBrk="1" hangingPunct="1"/>
            <a:r>
              <a:rPr lang="en-US" b="1" dirty="0" smtClean="0">
                <a:cs typeface="Times New Roman" pitchFamily="18" charset="0"/>
              </a:rPr>
              <a:t>Policy Q &amp; A - Probation</a:t>
            </a:r>
          </a:p>
        </p:txBody>
      </p:sp>
      <p:sp>
        <p:nvSpPr>
          <p:cNvPr id="28675" name="Content Placeholder 2"/>
          <p:cNvSpPr>
            <a:spLocks noGrp="1"/>
          </p:cNvSpPr>
          <p:nvPr>
            <p:ph idx="1"/>
          </p:nvPr>
        </p:nvSpPr>
        <p:spPr>
          <a:xfrm>
            <a:off x="609600" y="1600200"/>
            <a:ext cx="8001000" cy="4267200"/>
          </a:xfrm>
        </p:spPr>
        <p:txBody>
          <a:bodyPr>
            <a:noAutofit/>
          </a:bodyPr>
          <a:lstStyle/>
          <a:p>
            <a:pPr>
              <a:buFontTx/>
              <a:buNone/>
            </a:pPr>
            <a:r>
              <a:rPr lang="en-US" dirty="0" smtClean="0">
                <a:cs typeface="Times New Roman" pitchFamily="18" charset="0"/>
              </a:rPr>
              <a:t>PROB-Q4: How many times may a student be placed on probation for failing to meet SAP standards?</a:t>
            </a:r>
          </a:p>
          <a:p>
            <a:pPr>
              <a:buFontTx/>
              <a:buNone/>
            </a:pPr>
            <a:endParaRPr lang="en-US" sz="1050" dirty="0" smtClean="0">
              <a:cs typeface="Times New Roman" pitchFamily="18" charset="0"/>
            </a:endParaRPr>
          </a:p>
          <a:p>
            <a:pPr>
              <a:buFontTx/>
              <a:buNone/>
            </a:pPr>
            <a:r>
              <a:rPr lang="en-US" dirty="0" smtClean="0">
                <a:cs typeface="Times New Roman" pitchFamily="18" charset="0"/>
              </a:rPr>
              <a:t>PROB-A4: A student may be placed on probation for one payment period per appeal.  It is possible that a student could be placed on probation more than once in his or her academic career.</a:t>
            </a:r>
          </a:p>
          <a:p>
            <a:pPr lvl="2" eaLnBrk="1" hangingPunct="1"/>
            <a:endParaRPr lang="en-US" sz="3200" dirty="0" smtClean="0">
              <a:cs typeface="Times New Roman" pitchFamily="18" charset="0"/>
            </a:endParaRPr>
          </a:p>
        </p:txBody>
      </p:sp>
      <p:sp>
        <p:nvSpPr>
          <p:cNvPr id="28676" name="Slide Number Placeholder 5"/>
          <p:cNvSpPr>
            <a:spLocks noGrp="1"/>
          </p:cNvSpPr>
          <p:nvPr>
            <p:ph type="sldNum" sz="quarter" idx="11"/>
          </p:nvPr>
        </p:nvSpPr>
        <p:spPr>
          <a:xfrm>
            <a:off x="152400" y="6458239"/>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0F670DF7-CB2A-4780-8B55-5B1C519A676D}" type="slidenum">
              <a:rPr lang="en-US" sz="1400" smtClean="0">
                <a:solidFill>
                  <a:schemeClr val="bg1"/>
                </a:solidFill>
              </a:rPr>
              <a:pPr algn="l"/>
              <a:t>31</a:t>
            </a:fld>
            <a:endParaRPr lang="en-US" sz="1400" dirty="0" smtClean="0">
              <a:solidFill>
                <a:schemeClr val="bg1"/>
              </a:solidFill>
            </a:endParaRPr>
          </a:p>
        </p:txBody>
      </p:sp>
    </p:spTree>
    <p:extLst>
      <p:ext uri="{BB962C8B-B14F-4D97-AF65-F5344CB8AC3E}">
        <p14:creationId xmlns:p14="http://schemas.microsoft.com/office/powerpoint/2010/main" val="27371254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52600" y="-76200"/>
            <a:ext cx="7772400" cy="838200"/>
          </a:xfrm>
        </p:spPr>
        <p:txBody>
          <a:bodyPr/>
          <a:lstStyle/>
          <a:p>
            <a:pPr eaLnBrk="1" hangingPunct="1"/>
            <a:r>
              <a:rPr lang="en-US" sz="4000" b="1" dirty="0" smtClean="0">
                <a:cs typeface="Times New Roman" pitchFamily="18" charset="0"/>
              </a:rPr>
              <a:t>Appeals</a:t>
            </a:r>
          </a:p>
        </p:txBody>
      </p:sp>
      <p:sp>
        <p:nvSpPr>
          <p:cNvPr id="35843" name="Content Placeholder 2"/>
          <p:cNvSpPr>
            <a:spLocks noGrp="1"/>
          </p:cNvSpPr>
          <p:nvPr>
            <p:ph idx="1"/>
          </p:nvPr>
        </p:nvSpPr>
        <p:spPr>
          <a:xfrm>
            <a:off x="0" y="1066800"/>
            <a:ext cx="9144000" cy="5410200"/>
          </a:xfrm>
        </p:spPr>
        <p:txBody>
          <a:bodyPr>
            <a:normAutofit/>
          </a:bodyPr>
          <a:lstStyle/>
          <a:p>
            <a:pPr eaLnBrk="1" hangingPunct="1">
              <a:buFont typeface="Wingdings" pitchFamily="2" charset="2"/>
              <a:buChar char="§"/>
            </a:pPr>
            <a:r>
              <a:rPr lang="en-US" dirty="0" smtClean="0">
                <a:cs typeface="Times New Roman" pitchFamily="18" charset="0"/>
              </a:rPr>
              <a:t>Appeals</a:t>
            </a:r>
          </a:p>
          <a:p>
            <a:pPr lvl="1" eaLnBrk="1" hangingPunct="1">
              <a:buFont typeface="Wingdings" pitchFamily="2" charset="2"/>
              <a:buChar char="§"/>
            </a:pPr>
            <a:r>
              <a:rPr lang="en-US" dirty="0" smtClean="0">
                <a:cs typeface="Times New Roman" pitchFamily="18" charset="0"/>
              </a:rPr>
              <a:t>Process by which student who is not meeting school’s SAP policy petitions for reconsideration of eligibility for Title IV</a:t>
            </a:r>
          </a:p>
          <a:p>
            <a:pPr lvl="1" eaLnBrk="1" hangingPunct="1">
              <a:buFont typeface="Wingdings" pitchFamily="2" charset="2"/>
              <a:buChar char="§"/>
            </a:pPr>
            <a:r>
              <a:rPr lang="en-US" dirty="0" smtClean="0">
                <a:cs typeface="Times New Roman" pitchFamily="18" charset="0"/>
              </a:rPr>
              <a:t>Policy must specify the conditions under which a student may appeal</a:t>
            </a:r>
          </a:p>
          <a:p>
            <a:pPr lvl="2" eaLnBrk="1" hangingPunct="1">
              <a:buFont typeface="Wingdings" pitchFamily="2" charset="2"/>
              <a:buChar char="§"/>
            </a:pPr>
            <a:r>
              <a:rPr lang="en-US" sz="2800" dirty="0" smtClean="0">
                <a:cs typeface="Times New Roman" pitchFamily="18" charset="0"/>
              </a:rPr>
              <a:t>Appeal must include:</a:t>
            </a:r>
          </a:p>
          <a:p>
            <a:pPr lvl="3" eaLnBrk="1" hangingPunct="1">
              <a:buFont typeface="Wingdings" pitchFamily="2" charset="2"/>
              <a:buChar char="§"/>
            </a:pPr>
            <a:r>
              <a:rPr lang="en-US" sz="2600" dirty="0" smtClean="0">
                <a:cs typeface="Times New Roman" pitchFamily="18" charset="0"/>
              </a:rPr>
              <a:t>Why the student failed to make SAP; AND</a:t>
            </a:r>
          </a:p>
          <a:p>
            <a:pPr lvl="3" eaLnBrk="1" hangingPunct="1">
              <a:buFont typeface="Wingdings" pitchFamily="2" charset="2"/>
              <a:buChar char="§"/>
            </a:pPr>
            <a:r>
              <a:rPr lang="en-US" sz="2600" dirty="0" smtClean="0">
                <a:cs typeface="Times New Roman" pitchFamily="18" charset="0"/>
              </a:rPr>
              <a:t>What has changed that will allow the student to make SAP at the next evaluation</a:t>
            </a:r>
            <a:endParaRPr lang="en-US" sz="2800" dirty="0" smtClean="0">
              <a:cs typeface="Times New Roman" pitchFamily="18" charset="0"/>
            </a:endParaRPr>
          </a:p>
          <a:p>
            <a:pPr lvl="3" eaLnBrk="1" hangingPunct="1">
              <a:buFont typeface="Wingdings" pitchFamily="2" charset="2"/>
              <a:buChar char="§"/>
            </a:pPr>
            <a:endParaRPr lang="en-US" sz="2400" dirty="0" smtClean="0">
              <a:cs typeface="Times New Roman" pitchFamily="18" charset="0"/>
            </a:endParaRPr>
          </a:p>
          <a:p>
            <a:pPr lvl="1" eaLnBrk="1" hangingPunct="1">
              <a:buFont typeface="Wingdings" pitchFamily="2" charset="2"/>
              <a:buChar char="§"/>
            </a:pPr>
            <a:endParaRPr lang="en-US" dirty="0" smtClean="0">
              <a:cs typeface="Times New Roman" pitchFamily="18" charset="0"/>
            </a:endParaRPr>
          </a:p>
        </p:txBody>
      </p:sp>
      <p:sp>
        <p:nvSpPr>
          <p:cNvPr id="35844" name="Slide Number Placeholder 5"/>
          <p:cNvSpPr>
            <a:spLocks noGrp="1"/>
          </p:cNvSpPr>
          <p:nvPr>
            <p:ph type="sldNum" sz="quarter" idx="11"/>
          </p:nvPr>
        </p:nvSpPr>
        <p:spPr>
          <a:xfrm>
            <a:off x="1524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8A36423F-D5D4-4884-9544-50C2233DA72A}" type="slidenum">
              <a:rPr lang="en-US" sz="1400" smtClean="0">
                <a:solidFill>
                  <a:schemeClr val="bg1"/>
                </a:solidFill>
              </a:rPr>
              <a:pPr algn="l"/>
              <a:t>32</a:t>
            </a:fld>
            <a:endParaRPr lang="en-US" sz="1400" dirty="0" smtClean="0">
              <a:solidFill>
                <a:schemeClr val="bg1"/>
              </a:solidFill>
            </a:endParaRPr>
          </a:p>
        </p:txBody>
      </p:sp>
    </p:spTree>
    <p:extLst>
      <p:ext uri="{BB962C8B-B14F-4D97-AF65-F5344CB8AC3E}">
        <p14:creationId xmlns:p14="http://schemas.microsoft.com/office/powerpoint/2010/main" val="1529308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762000"/>
            <a:ext cx="9144000" cy="685800"/>
          </a:xfrm>
        </p:spPr>
        <p:txBody>
          <a:bodyPr>
            <a:normAutofit fontScale="90000"/>
          </a:bodyPr>
          <a:lstStyle/>
          <a:p>
            <a:pPr eaLnBrk="1" hangingPunct="1"/>
            <a:r>
              <a:rPr lang="en-US" b="1" dirty="0" smtClean="0">
                <a:cs typeface="Times New Roman" pitchFamily="18" charset="0"/>
              </a:rPr>
              <a:t>Policy Q &amp; A – </a:t>
            </a:r>
            <a:r>
              <a:rPr lang="en-US" b="1" dirty="0">
                <a:cs typeface="Times New Roman" pitchFamily="18" charset="0"/>
              </a:rPr>
              <a:t>A</a:t>
            </a:r>
            <a:r>
              <a:rPr lang="en-US" b="1" dirty="0" smtClean="0">
                <a:cs typeface="Times New Roman" pitchFamily="18" charset="0"/>
              </a:rPr>
              <a:t>ppeal </a:t>
            </a:r>
            <a:r>
              <a:rPr lang="en-US" b="1" dirty="0">
                <a:cs typeface="Times New Roman" pitchFamily="18" charset="0"/>
              </a:rPr>
              <a:t>D</a:t>
            </a:r>
            <a:r>
              <a:rPr lang="en-US" b="1" dirty="0" smtClean="0">
                <a:cs typeface="Times New Roman" pitchFamily="18" charset="0"/>
              </a:rPr>
              <a:t>ocs</a:t>
            </a:r>
          </a:p>
        </p:txBody>
      </p:sp>
      <p:sp>
        <p:nvSpPr>
          <p:cNvPr id="36867" name="Content Placeholder 2"/>
          <p:cNvSpPr>
            <a:spLocks noGrp="1"/>
          </p:cNvSpPr>
          <p:nvPr>
            <p:ph idx="1"/>
          </p:nvPr>
        </p:nvSpPr>
        <p:spPr>
          <a:xfrm>
            <a:off x="304800" y="1676400"/>
            <a:ext cx="8458200" cy="4495800"/>
          </a:xfrm>
        </p:spPr>
        <p:txBody>
          <a:bodyPr/>
          <a:lstStyle/>
          <a:p>
            <a:pPr>
              <a:buFontTx/>
              <a:buNone/>
            </a:pPr>
            <a:r>
              <a:rPr lang="en-US" sz="2800" dirty="0" smtClean="0">
                <a:cs typeface="Times New Roman" pitchFamily="18" charset="0"/>
              </a:rPr>
              <a:t>APP-Q2: What documentation is required for a student appeal?</a:t>
            </a:r>
          </a:p>
          <a:p>
            <a:pPr>
              <a:buFontTx/>
              <a:buNone/>
            </a:pPr>
            <a:endParaRPr lang="en-US" sz="2800" dirty="0" smtClean="0">
              <a:cs typeface="Times New Roman" pitchFamily="18" charset="0"/>
            </a:endParaRPr>
          </a:p>
          <a:p>
            <a:pPr>
              <a:buFontTx/>
              <a:buNone/>
            </a:pPr>
            <a:r>
              <a:rPr lang="en-US" sz="2800" dirty="0" smtClean="0">
                <a:cs typeface="Times New Roman" pitchFamily="18" charset="0"/>
              </a:rPr>
              <a:t>APP-A2: That is up to the institution.  An institution may choose to request additional documentation when a particular student circumstance warrants it.  The institution may decide to require more extensive documentation on an initial appeal and an update statement on a subsequent appeal.</a:t>
            </a:r>
          </a:p>
          <a:p>
            <a:pPr lvl="2" eaLnBrk="1" hangingPunct="1"/>
            <a:endParaRPr lang="en-US" sz="2800" dirty="0" smtClean="0">
              <a:cs typeface="Times New Roman" pitchFamily="18" charset="0"/>
            </a:endParaRPr>
          </a:p>
        </p:txBody>
      </p:sp>
      <p:sp>
        <p:nvSpPr>
          <p:cNvPr id="36868" name="Slide Number Placeholder 5"/>
          <p:cNvSpPr>
            <a:spLocks noGrp="1"/>
          </p:cNvSpPr>
          <p:nvPr>
            <p:ph type="sldNum" sz="quarter" idx="11"/>
          </p:nvPr>
        </p:nvSpPr>
        <p:spPr>
          <a:xfrm>
            <a:off x="-12954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92972DE4-0AC8-4704-ABD7-0D20DF1DEAC7}" type="slidenum">
              <a:rPr lang="en-US" sz="1400" smtClean="0">
                <a:solidFill>
                  <a:schemeClr val="bg1"/>
                </a:solidFill>
              </a:rPr>
              <a:pPr algn="r"/>
              <a:t>33</a:t>
            </a:fld>
            <a:endParaRPr lang="en-US" sz="1400" dirty="0" smtClean="0">
              <a:solidFill>
                <a:schemeClr val="bg1"/>
              </a:solidFill>
            </a:endParaRPr>
          </a:p>
        </p:txBody>
      </p:sp>
    </p:spTree>
    <p:extLst>
      <p:ext uri="{BB962C8B-B14F-4D97-AF65-F5344CB8AC3E}">
        <p14:creationId xmlns:p14="http://schemas.microsoft.com/office/powerpoint/2010/main" val="1083643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762000"/>
            <a:ext cx="9144000" cy="685800"/>
          </a:xfrm>
        </p:spPr>
        <p:txBody>
          <a:bodyPr>
            <a:normAutofit fontScale="90000"/>
          </a:bodyPr>
          <a:lstStyle/>
          <a:p>
            <a:pPr eaLnBrk="1" hangingPunct="1"/>
            <a:r>
              <a:rPr lang="en-US" b="1" dirty="0" smtClean="0">
                <a:cs typeface="Times New Roman" pitchFamily="18" charset="0"/>
              </a:rPr>
              <a:t>Policy Q &amp; A - Amnesty</a:t>
            </a:r>
          </a:p>
        </p:txBody>
      </p:sp>
      <p:sp>
        <p:nvSpPr>
          <p:cNvPr id="37891" name="Content Placeholder 2"/>
          <p:cNvSpPr>
            <a:spLocks noGrp="1"/>
          </p:cNvSpPr>
          <p:nvPr>
            <p:ph idx="1"/>
          </p:nvPr>
        </p:nvSpPr>
        <p:spPr>
          <a:xfrm>
            <a:off x="0" y="1600200"/>
            <a:ext cx="9144000" cy="4495800"/>
          </a:xfrm>
        </p:spPr>
        <p:txBody>
          <a:bodyPr>
            <a:normAutofit/>
          </a:bodyPr>
          <a:lstStyle/>
          <a:p>
            <a:pPr>
              <a:buFontTx/>
              <a:buNone/>
            </a:pPr>
            <a:r>
              <a:rPr lang="en-US" sz="2600" dirty="0" smtClean="0">
                <a:cs typeface="Times New Roman" pitchFamily="18" charset="0"/>
              </a:rPr>
              <a:t>APP-Q4: May an institution’s SAP policy include automatic “academic amnesty” in certain circumstances, such as, after a student has not attended for a certain number of payment periods or years?</a:t>
            </a:r>
          </a:p>
          <a:p>
            <a:pPr>
              <a:buFontTx/>
              <a:buNone/>
            </a:pPr>
            <a:endParaRPr lang="en-US" sz="1200" dirty="0" smtClean="0">
              <a:cs typeface="Times New Roman" pitchFamily="18" charset="0"/>
            </a:endParaRPr>
          </a:p>
          <a:p>
            <a:pPr>
              <a:buFontTx/>
              <a:buNone/>
            </a:pPr>
            <a:r>
              <a:rPr lang="en-US" sz="2600" dirty="0" smtClean="0">
                <a:cs typeface="Times New Roman" pitchFamily="18" charset="0"/>
              </a:rPr>
              <a:t>APP-A4: No.  The regulations permit use of the automatic financial aid warning status for institutions that review SAP at each payment period.  No other status may be granted automatically.  </a:t>
            </a:r>
            <a:r>
              <a:rPr lang="en-US" sz="2600" u="sng" dirty="0" smtClean="0">
                <a:cs typeface="Times New Roman" pitchFamily="18" charset="0"/>
              </a:rPr>
              <a:t>A successful appeal is needed to grant financial aid probation status or to develop an academic plan.</a:t>
            </a:r>
          </a:p>
          <a:p>
            <a:pPr lvl="2" eaLnBrk="1" hangingPunct="1"/>
            <a:endParaRPr lang="en-US" sz="2600" dirty="0" smtClean="0">
              <a:cs typeface="Times New Roman" pitchFamily="18" charset="0"/>
            </a:endParaRPr>
          </a:p>
        </p:txBody>
      </p:sp>
      <p:sp>
        <p:nvSpPr>
          <p:cNvPr id="37892" name="Slide Number Placeholder 5"/>
          <p:cNvSpPr>
            <a:spLocks noGrp="1"/>
          </p:cNvSpPr>
          <p:nvPr>
            <p:ph type="sldNum" sz="quarter" idx="11"/>
          </p:nvPr>
        </p:nvSpPr>
        <p:spPr>
          <a:xfrm>
            <a:off x="-12954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6AF1412F-CA7A-413B-9B08-7A84CEE1E83D}" type="slidenum">
              <a:rPr lang="en-US" sz="1400" smtClean="0">
                <a:solidFill>
                  <a:schemeClr val="bg1"/>
                </a:solidFill>
              </a:rPr>
              <a:pPr algn="r"/>
              <a:t>34</a:t>
            </a:fld>
            <a:endParaRPr lang="en-US" sz="1400" dirty="0" smtClean="0">
              <a:solidFill>
                <a:schemeClr val="bg1"/>
              </a:solidFill>
            </a:endParaRPr>
          </a:p>
        </p:txBody>
      </p:sp>
    </p:spTree>
    <p:extLst>
      <p:ext uri="{BB962C8B-B14F-4D97-AF65-F5344CB8AC3E}">
        <p14:creationId xmlns:p14="http://schemas.microsoft.com/office/powerpoint/2010/main" val="37707910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371600" y="-228600"/>
            <a:ext cx="8458200" cy="1066800"/>
          </a:xfrm>
        </p:spPr>
        <p:txBody>
          <a:bodyPr/>
          <a:lstStyle/>
          <a:p>
            <a:pPr eaLnBrk="1" hangingPunct="1"/>
            <a:r>
              <a:rPr lang="en-US" sz="4000" b="1" dirty="0" smtClean="0">
                <a:cs typeface="Times New Roman" pitchFamily="18" charset="0"/>
              </a:rPr>
              <a:t>Appeal Notification</a:t>
            </a:r>
          </a:p>
        </p:txBody>
      </p:sp>
      <p:sp>
        <p:nvSpPr>
          <p:cNvPr id="38915" name="Content Placeholder 2"/>
          <p:cNvSpPr>
            <a:spLocks noGrp="1"/>
          </p:cNvSpPr>
          <p:nvPr>
            <p:ph idx="1"/>
          </p:nvPr>
        </p:nvSpPr>
        <p:spPr>
          <a:xfrm>
            <a:off x="228600" y="914400"/>
            <a:ext cx="8686800" cy="5029200"/>
          </a:xfrm>
        </p:spPr>
        <p:txBody>
          <a:bodyPr/>
          <a:lstStyle/>
          <a:p>
            <a:pPr eaLnBrk="1" hangingPunct="1">
              <a:buFont typeface="Wingdings" pitchFamily="2" charset="2"/>
              <a:buChar char="§"/>
            </a:pPr>
            <a:r>
              <a:rPr lang="en-US" dirty="0" smtClean="0">
                <a:cs typeface="Times New Roman" pitchFamily="18" charset="0"/>
              </a:rPr>
              <a:t>Notification to students</a:t>
            </a:r>
          </a:p>
          <a:p>
            <a:pPr lvl="1" eaLnBrk="1" hangingPunct="1">
              <a:buFont typeface="Wingdings" pitchFamily="2" charset="2"/>
              <a:buChar char="§"/>
            </a:pPr>
            <a:r>
              <a:rPr lang="en-US" sz="3000" dirty="0" smtClean="0">
                <a:cs typeface="Times New Roman" pitchFamily="18" charset="0"/>
              </a:rPr>
              <a:t>Must notify student of results of SAP review that impacts student’s eligibility for Title IV aid</a:t>
            </a:r>
          </a:p>
          <a:p>
            <a:pPr lvl="1" eaLnBrk="1" hangingPunct="1">
              <a:buFont typeface="Wingdings" pitchFamily="2" charset="2"/>
              <a:buChar char="§"/>
            </a:pPr>
            <a:r>
              <a:rPr lang="en-US" sz="3000" dirty="0" smtClean="0">
                <a:cs typeface="Times New Roman" pitchFamily="18" charset="0"/>
              </a:rPr>
              <a:t>If institution has an appeal process, must describe the specific elements required to appeal SAP</a:t>
            </a:r>
          </a:p>
          <a:p>
            <a:pPr lvl="2" eaLnBrk="1" hangingPunct="1">
              <a:buFont typeface="Wingdings" pitchFamily="2" charset="2"/>
              <a:buChar char="§"/>
            </a:pPr>
            <a:r>
              <a:rPr lang="en-US" sz="2800" dirty="0" smtClean="0">
                <a:cs typeface="Times New Roman" pitchFamily="18" charset="0"/>
              </a:rPr>
              <a:t>May specify </a:t>
            </a:r>
            <a:r>
              <a:rPr lang="en-US" sz="2800" u="sng" dirty="0" smtClean="0">
                <a:cs typeface="Times New Roman" pitchFamily="18" charset="0"/>
              </a:rPr>
              <a:t>how often and how many appeals </a:t>
            </a:r>
            <a:r>
              <a:rPr lang="en-US" sz="2800" dirty="0" smtClean="0">
                <a:cs typeface="Times New Roman" pitchFamily="18" charset="0"/>
              </a:rPr>
              <a:t>are allowed</a:t>
            </a:r>
          </a:p>
          <a:p>
            <a:pPr lvl="1" eaLnBrk="1" hangingPunct="1">
              <a:buFont typeface="Wingdings" pitchFamily="2" charset="2"/>
              <a:buChar char="§"/>
            </a:pPr>
            <a:r>
              <a:rPr lang="en-US" sz="3000" i="1" dirty="0" smtClean="0">
                <a:cs typeface="Times New Roman" pitchFamily="18" charset="0"/>
              </a:rPr>
              <a:t>If institution does not have an appeal process, </a:t>
            </a:r>
            <a:r>
              <a:rPr lang="en-US" sz="3000" dirty="0" smtClean="0">
                <a:cs typeface="Times New Roman" pitchFamily="18" charset="0"/>
              </a:rPr>
              <a:t>must describe how a student who has failed SAP can reestablish eligibility for Title IV aid</a:t>
            </a:r>
          </a:p>
        </p:txBody>
      </p:sp>
      <p:sp>
        <p:nvSpPr>
          <p:cNvPr id="38916" name="Slide Number Placeholder 5"/>
          <p:cNvSpPr>
            <a:spLocks noGrp="1"/>
          </p:cNvSpPr>
          <p:nvPr>
            <p:ph type="sldNum" sz="quarter" idx="11"/>
          </p:nvPr>
        </p:nvSpPr>
        <p:spPr>
          <a:xfrm>
            <a:off x="-7620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146733AF-B116-4A7C-9720-EC925BB549F6}" type="slidenum">
              <a:rPr lang="en-US" sz="1400" smtClean="0">
                <a:solidFill>
                  <a:schemeClr val="bg1"/>
                </a:solidFill>
              </a:rPr>
              <a:pPr/>
              <a:t>35</a:t>
            </a:fld>
            <a:endParaRPr lang="en-US" sz="1400" dirty="0" smtClean="0">
              <a:solidFill>
                <a:schemeClr val="bg1"/>
              </a:solidFill>
            </a:endParaRPr>
          </a:p>
        </p:txBody>
      </p:sp>
    </p:spTree>
    <p:extLst>
      <p:ext uri="{BB962C8B-B14F-4D97-AF65-F5344CB8AC3E}">
        <p14:creationId xmlns:p14="http://schemas.microsoft.com/office/powerpoint/2010/main" val="5553854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685800"/>
            <a:ext cx="9144000" cy="762000"/>
          </a:xfrm>
        </p:spPr>
        <p:txBody>
          <a:bodyPr/>
          <a:lstStyle/>
          <a:p>
            <a:pPr algn="ctr" eaLnBrk="1" hangingPunct="1"/>
            <a:r>
              <a:rPr lang="en-US" b="1" dirty="0" smtClean="0">
                <a:solidFill>
                  <a:schemeClr val="tx1"/>
                </a:solidFill>
                <a:cs typeface="Times New Roman" pitchFamily="18" charset="0"/>
              </a:rPr>
              <a:t>Resources/References</a:t>
            </a:r>
          </a:p>
        </p:txBody>
      </p:sp>
      <p:sp>
        <p:nvSpPr>
          <p:cNvPr id="4099" name="Content Placeholder 2"/>
          <p:cNvSpPr>
            <a:spLocks noGrp="1"/>
          </p:cNvSpPr>
          <p:nvPr>
            <p:ph idx="1"/>
          </p:nvPr>
        </p:nvSpPr>
        <p:spPr>
          <a:xfrm>
            <a:off x="-6927" y="1676400"/>
            <a:ext cx="9144000" cy="4419600"/>
          </a:xfrm>
        </p:spPr>
        <p:txBody>
          <a:bodyPr>
            <a:normAutofit fontScale="92500"/>
          </a:bodyPr>
          <a:lstStyle/>
          <a:p>
            <a:r>
              <a:rPr lang="en-US" sz="2800" dirty="0" smtClean="0">
                <a:solidFill>
                  <a:schemeClr val="tx1"/>
                </a:solidFill>
                <a:cs typeface="Arial" pitchFamily="34" charset="0"/>
              </a:rPr>
              <a:t>FSA Assessments, Student Eligibility section: </a:t>
            </a:r>
          </a:p>
          <a:p>
            <a:pPr lvl="1"/>
            <a:r>
              <a:rPr lang="en-US" sz="2800" dirty="0" smtClean="0">
                <a:solidFill>
                  <a:schemeClr val="tx1"/>
                </a:solidFill>
                <a:cs typeface="Arial" pitchFamily="34" charset="0"/>
              </a:rPr>
              <a:t>http://ifap.ed.gov/qahome/qaassessments/studentelig.html</a:t>
            </a:r>
          </a:p>
          <a:p>
            <a:pPr eaLnBrk="1" hangingPunct="1">
              <a:buFont typeface="Wingdings" pitchFamily="2" charset="2"/>
              <a:buChar char="§"/>
            </a:pPr>
            <a:r>
              <a:rPr lang="en-US" sz="2800" dirty="0" smtClean="0">
                <a:solidFill>
                  <a:schemeClr val="tx1"/>
                </a:solidFill>
                <a:cs typeface="Arial" pitchFamily="34" charset="0"/>
              </a:rPr>
              <a:t>668.16, 668.34 (SAP)</a:t>
            </a:r>
          </a:p>
          <a:p>
            <a:pPr eaLnBrk="1" hangingPunct="1">
              <a:buFont typeface="Wingdings" pitchFamily="2" charset="2"/>
              <a:buChar char="§"/>
            </a:pPr>
            <a:r>
              <a:rPr lang="en-US" sz="2800" dirty="0" smtClean="0">
                <a:solidFill>
                  <a:schemeClr val="tx1"/>
                </a:solidFill>
                <a:cs typeface="Arial" pitchFamily="34" charset="0"/>
              </a:rPr>
              <a:t>13/14 FSA HDBK Vol. 1, Chapter 1</a:t>
            </a:r>
          </a:p>
          <a:p>
            <a:pPr eaLnBrk="1" hangingPunct="1">
              <a:buFont typeface="Wingdings" pitchFamily="2" charset="2"/>
              <a:buChar char="§"/>
            </a:pPr>
            <a:r>
              <a:rPr lang="en-US" sz="2800" i="1" dirty="0" smtClean="0">
                <a:solidFill>
                  <a:schemeClr val="tx1"/>
                </a:solidFill>
                <a:cs typeface="Arial" pitchFamily="34" charset="0"/>
              </a:rPr>
              <a:t>Electronic Announcement - September 2, 2011</a:t>
            </a:r>
          </a:p>
          <a:p>
            <a:pPr lvl="1" eaLnBrk="1" hangingPunct="1">
              <a:buFont typeface="Wingdings" pitchFamily="2" charset="2"/>
              <a:buChar char="§"/>
            </a:pPr>
            <a:r>
              <a:rPr lang="en-US" sz="2800" dirty="0" smtClean="0">
                <a:solidFill>
                  <a:schemeClr val="tx1"/>
                </a:solidFill>
                <a:cs typeface="Arial" pitchFamily="34" charset="0"/>
              </a:rPr>
              <a:t>Policy Q &amp; A Webpage on program integrity regs</a:t>
            </a:r>
          </a:p>
          <a:p>
            <a:pPr lvl="1" eaLnBrk="1" hangingPunct="1">
              <a:buFont typeface="Wingdings" pitchFamily="2" charset="2"/>
              <a:buChar char="§"/>
            </a:pPr>
            <a:r>
              <a:rPr lang="en-US" sz="2800" dirty="0" smtClean="0">
                <a:solidFill>
                  <a:schemeClr val="tx1"/>
                </a:solidFill>
                <a:cs typeface="Arial" pitchFamily="34" charset="0"/>
                <a:hlinkClick r:id="rId3"/>
              </a:rPr>
              <a:t>http://www2.ed.gov/policy/highered/reg/hearulemaking/2009/integrity-qa.html</a:t>
            </a:r>
            <a:endParaRPr lang="en-US" sz="2800" dirty="0" smtClean="0">
              <a:solidFill>
                <a:schemeClr val="tx1"/>
              </a:solidFill>
              <a:cs typeface="Arial" pitchFamily="34" charset="0"/>
            </a:endParaRPr>
          </a:p>
          <a:p>
            <a:pPr lvl="1" eaLnBrk="1" hangingPunct="1">
              <a:buFont typeface="Wingdings" pitchFamily="2" charset="2"/>
              <a:buChar char="§"/>
            </a:pPr>
            <a:r>
              <a:rPr lang="en-US" sz="2800" dirty="0" smtClean="0">
                <a:solidFill>
                  <a:schemeClr val="tx1"/>
                </a:solidFill>
                <a:cs typeface="Arial" pitchFamily="34" charset="0"/>
              </a:rPr>
              <a:t>Upper right-hand side of IFAP</a:t>
            </a:r>
          </a:p>
          <a:p>
            <a:pPr lvl="1" eaLnBrk="1" hangingPunct="1">
              <a:buFontTx/>
              <a:buNone/>
            </a:pPr>
            <a:endParaRPr lang="en-US" sz="2800" dirty="0" smtClean="0">
              <a:solidFill>
                <a:schemeClr val="tx1"/>
              </a:solidFill>
              <a:cs typeface="Arial" pitchFamily="34" charset="0"/>
            </a:endParaRPr>
          </a:p>
        </p:txBody>
      </p:sp>
      <p:sp>
        <p:nvSpPr>
          <p:cNvPr id="4100" name="Slide Number Placeholder 5"/>
          <p:cNvSpPr>
            <a:spLocks noGrp="1"/>
          </p:cNvSpPr>
          <p:nvPr>
            <p:ph type="sldNum" sz="quarter" idx="4294967295"/>
          </p:nvPr>
        </p:nvSpPr>
        <p:spPr>
          <a:xfrm>
            <a:off x="-14478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4168EC8A-7A82-4430-8CFD-1126062D9265}" type="slidenum">
              <a:rPr lang="en-US" sz="1400" smtClean="0">
                <a:solidFill>
                  <a:schemeClr val="bg1"/>
                </a:solidFill>
              </a:rPr>
              <a:pPr algn="r"/>
              <a:t>36</a:t>
            </a:fld>
            <a:endParaRPr lang="en-US" sz="1400" dirty="0" smtClean="0">
              <a:solidFill>
                <a:schemeClr val="bg1"/>
              </a:solidFill>
            </a:endParaRPr>
          </a:p>
        </p:txBody>
      </p:sp>
    </p:spTree>
    <p:extLst>
      <p:ext uri="{BB962C8B-B14F-4D97-AF65-F5344CB8AC3E}">
        <p14:creationId xmlns:p14="http://schemas.microsoft.com/office/powerpoint/2010/main" val="17692480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sldNum" sz="quarter" idx="4294967295"/>
          </p:nvPr>
        </p:nvSpPr>
        <p:spPr>
          <a:xfrm>
            <a:off x="152400" y="6324600"/>
            <a:ext cx="1905000" cy="457200"/>
          </a:xfrm>
          <a:prstGeom prst="rect">
            <a:avLst/>
          </a:prstGeom>
        </p:spPr>
        <p:txBody>
          <a:bodyPr/>
          <a:lstStyle/>
          <a:p>
            <a:pPr algn="l">
              <a:defRPr/>
            </a:pPr>
            <a:fld id="{653315F4-40E4-4D7B-A2F8-A9098096F443}" type="slidenum">
              <a:rPr lang="en-US">
                <a:solidFill>
                  <a:schemeClr val="bg1"/>
                </a:solidFill>
              </a:rPr>
              <a:pPr algn="l">
                <a:defRPr/>
              </a:pPr>
              <a:t>37</a:t>
            </a:fld>
            <a:endParaRPr lang="en-US" dirty="0">
              <a:solidFill>
                <a:schemeClr val="bg1"/>
              </a:solidFill>
            </a:endParaRPr>
          </a:p>
        </p:txBody>
      </p:sp>
      <p:sp>
        <p:nvSpPr>
          <p:cNvPr id="8195" name="Rectangle 1026"/>
          <p:cNvSpPr>
            <a:spLocks noGrp="1" noChangeArrowheads="1"/>
          </p:cNvSpPr>
          <p:nvPr>
            <p:ph type="body" idx="1"/>
          </p:nvPr>
        </p:nvSpPr>
        <p:spPr>
          <a:xfrm>
            <a:off x="13856" y="990600"/>
            <a:ext cx="9143999" cy="4343400"/>
          </a:xfrm>
        </p:spPr>
        <p:txBody>
          <a:bodyPr>
            <a:noAutofit/>
          </a:bodyPr>
          <a:lstStyle/>
          <a:p>
            <a:pPr>
              <a:buFont typeface="Wingdings" pitchFamily="2" charset="2"/>
              <a:buChar char="ü"/>
            </a:pPr>
            <a:r>
              <a:rPr lang="en-US" sz="2800" dirty="0" smtClean="0"/>
              <a:t> Failure </a:t>
            </a:r>
            <a:r>
              <a:rPr lang="en-US" sz="2800" dirty="0"/>
              <a:t>to develop a policy that meets minimum Title </a:t>
            </a:r>
            <a:r>
              <a:rPr lang="en-US" sz="2800" dirty="0" smtClean="0"/>
              <a:t>IV   </a:t>
            </a:r>
          </a:p>
          <a:p>
            <a:pPr marL="0" indent="0">
              <a:buNone/>
            </a:pPr>
            <a:r>
              <a:rPr lang="en-US" sz="2800" dirty="0" smtClean="0"/>
              <a:t>      requirements</a:t>
            </a:r>
          </a:p>
          <a:p>
            <a:pPr marL="457200" lvl="1" indent="-457200">
              <a:buSzPct val="80000"/>
              <a:buFont typeface="Wingdings" pitchFamily="2" charset="2"/>
              <a:buChar char="ü"/>
            </a:pPr>
            <a:r>
              <a:rPr lang="en-US" dirty="0" smtClean="0"/>
              <a:t>Misalignment </a:t>
            </a:r>
            <a:r>
              <a:rPr lang="en-US" dirty="0"/>
              <a:t>of pace of progression and maximum timeframe</a:t>
            </a:r>
          </a:p>
          <a:p>
            <a:pPr marL="457200" lvl="1" indent="-457200">
              <a:buSzPct val="80000"/>
              <a:buFont typeface="Wingdings" pitchFamily="2" charset="2"/>
              <a:buChar char="ü"/>
            </a:pPr>
            <a:r>
              <a:rPr lang="en-US" dirty="0"/>
              <a:t>Applying a different policy than the official written SAP policy</a:t>
            </a:r>
          </a:p>
          <a:p>
            <a:pPr marL="457200" lvl="1" indent="-457200">
              <a:buSzPct val="80000"/>
              <a:buFont typeface="Wingdings" pitchFamily="2" charset="2"/>
              <a:buChar char="ü"/>
            </a:pPr>
            <a:r>
              <a:rPr lang="en-US" dirty="0"/>
              <a:t>Failure to comply with the Program Integrity regulations, effective 7/1/2011</a:t>
            </a:r>
          </a:p>
          <a:p>
            <a:pPr marL="457200" lvl="1" indent="-457200">
              <a:buSzPct val="80000"/>
              <a:buFont typeface="Wingdings" pitchFamily="2" charset="2"/>
              <a:buChar char="ü"/>
            </a:pPr>
            <a:r>
              <a:rPr lang="en-US" dirty="0"/>
              <a:t>Failure to properly monitor and/or document satisfactory </a:t>
            </a:r>
            <a:r>
              <a:rPr lang="en-US" dirty="0" smtClean="0"/>
              <a:t>progress</a:t>
            </a:r>
            <a:endParaRPr lang="en-US" b="1" dirty="0" smtClean="0"/>
          </a:p>
          <a:p>
            <a:pPr>
              <a:buSzPct val="80000"/>
              <a:defRPr/>
            </a:pPr>
            <a:endParaRPr lang="en-US" sz="2800" dirty="0" smtClean="0"/>
          </a:p>
        </p:txBody>
      </p:sp>
      <p:sp>
        <p:nvSpPr>
          <p:cNvPr id="28675" name="Rectangle 1027"/>
          <p:cNvSpPr>
            <a:spLocks noGrp="1" noChangeArrowheads="1"/>
          </p:cNvSpPr>
          <p:nvPr>
            <p:ph type="title"/>
          </p:nvPr>
        </p:nvSpPr>
        <p:spPr>
          <a:xfrm>
            <a:off x="1676400" y="-27709"/>
            <a:ext cx="8229600" cy="762000"/>
          </a:xfrm>
        </p:spPr>
        <p:txBody>
          <a:bodyPr>
            <a:normAutofit/>
          </a:bodyPr>
          <a:lstStyle/>
          <a:p>
            <a:pPr algn="ctr">
              <a:defRPr/>
            </a:pPr>
            <a:r>
              <a:rPr lang="en-US" b="1" dirty="0" smtClean="0"/>
              <a:t>SAP Compliance Concerns</a:t>
            </a:r>
          </a:p>
        </p:txBody>
      </p:sp>
      <p:sp>
        <p:nvSpPr>
          <p:cNvPr id="2" name="TextBox 1"/>
          <p:cNvSpPr txBox="1"/>
          <p:nvPr/>
        </p:nvSpPr>
        <p:spPr>
          <a:xfrm>
            <a:off x="2438400" y="5486400"/>
            <a:ext cx="5989909" cy="584775"/>
          </a:xfrm>
          <a:prstGeom prst="rect">
            <a:avLst/>
          </a:prstGeom>
          <a:solidFill>
            <a:srgbClr val="FFFF00"/>
          </a:solidFill>
          <a:effectLst>
            <a:outerShdw blurRad="152400" dist="317500" dir="5400000" sx="90000" sy="-19000" rotWithShape="0">
              <a:prstClr val="black">
                <a:alpha val="15000"/>
              </a:prstClr>
            </a:outerShdw>
          </a:effectLst>
          <a:scene3d>
            <a:camera prst="orthographicFront"/>
            <a:lightRig rig="threePt" dir="t"/>
          </a:scene3d>
          <a:sp3d>
            <a:bevelT/>
          </a:sp3d>
        </p:spPr>
        <p:txBody>
          <a:bodyPr wrap="none" rtlCol="0">
            <a:spAutoFit/>
          </a:bodyPr>
          <a:lstStyle/>
          <a:p>
            <a:pPr algn="ctr"/>
            <a:r>
              <a:rPr lang="en-US" sz="3200" b="1" dirty="0"/>
              <a:t>Does your Policy make the Grade</a:t>
            </a:r>
            <a:r>
              <a:rPr lang="en-US" sz="3200" b="1" dirty="0" smtClean="0"/>
              <a:t>?</a:t>
            </a:r>
            <a:endParaRPr lang="en-US" sz="3200" b="1" dirty="0"/>
          </a:p>
        </p:txBody>
      </p:sp>
    </p:spTree>
    <p:extLst>
      <p:ext uri="{BB962C8B-B14F-4D97-AF65-F5344CB8AC3E}">
        <p14:creationId xmlns:p14="http://schemas.microsoft.com/office/powerpoint/2010/main" val="30308385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53" y="533400"/>
            <a:ext cx="8229600" cy="1143000"/>
          </a:xfrm>
        </p:spPr>
        <p:txBody>
          <a:bodyPr/>
          <a:lstStyle/>
          <a:p>
            <a:r>
              <a:rPr lang="en-US" b="1" dirty="0" smtClean="0">
                <a:solidFill>
                  <a:schemeClr val="tx1"/>
                </a:solidFill>
              </a:rPr>
              <a:t>QUESTIONS?</a:t>
            </a:r>
            <a:endParaRPr lang="en-US" b="1" dirty="0">
              <a:solidFill>
                <a:schemeClr val="tx1"/>
              </a:solidFill>
            </a:endParaRPr>
          </a:p>
        </p:txBody>
      </p:sp>
      <p:sp>
        <p:nvSpPr>
          <p:cNvPr id="3" name="Content Placeholder 2"/>
          <p:cNvSpPr>
            <a:spLocks noGrp="1"/>
          </p:cNvSpPr>
          <p:nvPr>
            <p:ph idx="1"/>
          </p:nvPr>
        </p:nvSpPr>
        <p:spPr/>
        <p:txBody>
          <a:bodyPr/>
          <a:lstStyle/>
          <a:p>
            <a:pPr marL="0" indent="0">
              <a:buNone/>
            </a:pPr>
            <a:endParaRPr lang="en-US" sz="2400" dirty="0"/>
          </a:p>
          <a:p>
            <a:pPr marL="230188" lvl="1" indent="0">
              <a:buNone/>
            </a:pPr>
            <a:endParaRPr lang="en-US" sz="2000" dirty="0"/>
          </a:p>
        </p:txBody>
      </p:sp>
      <p:sp>
        <p:nvSpPr>
          <p:cNvPr id="5" name="Slide Number Placeholder 4"/>
          <p:cNvSpPr>
            <a:spLocks noGrp="1"/>
          </p:cNvSpPr>
          <p:nvPr>
            <p:ph type="sldNum" sz="quarter" idx="12"/>
          </p:nvPr>
        </p:nvSpPr>
        <p:spPr>
          <a:xfrm>
            <a:off x="0" y="6464144"/>
            <a:ext cx="2133600" cy="365125"/>
          </a:xfrm>
        </p:spPr>
        <p:txBody>
          <a:bodyPr/>
          <a:lstStyle/>
          <a:p>
            <a:pPr algn="l"/>
            <a:fld id="{6D88D7DD-9B19-7A49-BB06-36BA9927445F}" type="slidenum">
              <a:rPr lang="en-US" sz="1400">
                <a:solidFill>
                  <a:schemeClr val="bg1"/>
                </a:solidFill>
              </a:rPr>
              <a:pPr algn="l"/>
              <a:t>38</a:t>
            </a:fld>
            <a:endParaRPr lang="en-US" sz="1400" dirty="0">
              <a:solidFill>
                <a:schemeClr val="bg1"/>
              </a:solidFill>
            </a:endParaRPr>
          </a:p>
        </p:txBody>
      </p:sp>
      <p:pic>
        <p:nvPicPr>
          <p:cNvPr id="1026" name="Picture 2" descr="C:\Users\Joe.Aiello\Desktop\Question-and-Answ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057400"/>
            <a:ext cx="3238500" cy="33464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TextBox 3"/>
          <p:cNvSpPr txBox="1">
            <a:spLocks noChangeArrowheads="1"/>
          </p:cNvSpPr>
          <p:nvPr/>
        </p:nvSpPr>
        <p:spPr bwMode="auto">
          <a:xfrm>
            <a:off x="4648200" y="4343400"/>
            <a:ext cx="8803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r>
              <a:rPr lang="en-US" sz="2800" dirty="0"/>
              <a:t> </a:t>
            </a:r>
            <a:r>
              <a:rPr lang="en-US" sz="2800" dirty="0" smtClean="0"/>
              <a:t>      </a:t>
            </a:r>
            <a:endParaRPr lang="en-US" sz="2800" dirty="0"/>
          </a:p>
        </p:txBody>
      </p:sp>
    </p:spTree>
    <p:extLst>
      <p:ext uri="{BB962C8B-B14F-4D97-AF65-F5344CB8AC3E}">
        <p14:creationId xmlns:p14="http://schemas.microsoft.com/office/powerpoint/2010/main" val="13915373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54162" cy="647698"/>
          </a:xfrm>
        </p:spPr>
        <p:txBody>
          <a:bodyPr>
            <a:normAutofit fontScale="90000"/>
          </a:bodyPr>
          <a:lstStyle/>
          <a:p>
            <a:r>
              <a:rPr lang="en-US" b="1" dirty="0" smtClean="0"/>
              <a:t>“NEW” - Training Feedback</a:t>
            </a:r>
            <a:endParaRPr lang="en-US" b="1" dirty="0"/>
          </a:p>
        </p:txBody>
      </p:sp>
      <p:sp>
        <p:nvSpPr>
          <p:cNvPr id="3" name="Content Placeholder 2"/>
          <p:cNvSpPr>
            <a:spLocks noGrp="1"/>
          </p:cNvSpPr>
          <p:nvPr>
            <p:ph idx="1"/>
          </p:nvPr>
        </p:nvSpPr>
        <p:spPr>
          <a:xfrm>
            <a:off x="152400" y="1600200"/>
            <a:ext cx="8706562" cy="4800600"/>
          </a:xfrm>
        </p:spPr>
        <p:txBody>
          <a:bodyPr/>
          <a:lstStyle/>
          <a:p>
            <a:pPr marL="0" indent="0">
              <a:buNone/>
            </a:pPr>
            <a:r>
              <a:rPr lang="en-US" sz="2800" dirty="0" smtClean="0">
                <a:solidFill>
                  <a:schemeClr val="tx1"/>
                </a:solidFill>
              </a:rPr>
              <a:t>To ensure quality training we ask all participants to please fill out an online session evaluation  </a:t>
            </a:r>
          </a:p>
          <a:p>
            <a:r>
              <a:rPr lang="en-US" sz="2800" dirty="0" smtClean="0">
                <a:solidFill>
                  <a:schemeClr val="tx1"/>
                </a:solidFill>
              </a:rPr>
              <a:t>Go to </a:t>
            </a:r>
            <a:r>
              <a:rPr lang="en-US" sz="2800" dirty="0">
                <a:solidFill>
                  <a:schemeClr val="tx1"/>
                </a:solidFill>
                <a:hlinkClick r:id="rId3"/>
              </a:rPr>
              <a:t>http://</a:t>
            </a:r>
            <a:r>
              <a:rPr lang="en-US" sz="2800" dirty="0" smtClean="0">
                <a:solidFill>
                  <a:schemeClr val="tx1"/>
                </a:solidFill>
                <a:hlinkClick r:id="rId3"/>
              </a:rPr>
              <a:t>s.zoomerang.com/s/DavidBartnicki</a:t>
            </a:r>
            <a:endParaRPr lang="en-US" sz="2800" dirty="0" smtClean="0">
              <a:solidFill>
                <a:schemeClr val="tx1"/>
              </a:solidFill>
            </a:endParaRPr>
          </a:p>
          <a:p>
            <a:pPr lvl="1"/>
            <a:r>
              <a:rPr lang="en-US" sz="2800" dirty="0" smtClean="0">
                <a:solidFill>
                  <a:schemeClr val="tx1"/>
                </a:solidFill>
              </a:rPr>
              <a:t>Evaluation form is specific to David Bartnicki</a:t>
            </a:r>
          </a:p>
          <a:p>
            <a:r>
              <a:rPr lang="en-US" sz="2800" dirty="0" smtClean="0">
                <a:solidFill>
                  <a:schemeClr val="tx1"/>
                </a:solidFill>
              </a:rPr>
              <a:t>This </a:t>
            </a:r>
            <a:r>
              <a:rPr lang="en-US" sz="2800" dirty="0">
                <a:solidFill>
                  <a:schemeClr val="tx1"/>
                </a:solidFill>
              </a:rPr>
              <a:t>feedback </a:t>
            </a:r>
            <a:r>
              <a:rPr lang="en-US" sz="2800" dirty="0" smtClean="0">
                <a:solidFill>
                  <a:schemeClr val="tx1"/>
                </a:solidFill>
              </a:rPr>
              <a:t>tool </a:t>
            </a:r>
            <a:r>
              <a:rPr lang="en-US" sz="2800" dirty="0">
                <a:solidFill>
                  <a:schemeClr val="tx1"/>
                </a:solidFill>
              </a:rPr>
              <a:t>will provide a means to educate and inform areas for improvement and support an effective </a:t>
            </a:r>
            <a:r>
              <a:rPr lang="en-US" sz="2800" dirty="0" smtClean="0">
                <a:solidFill>
                  <a:schemeClr val="tx1"/>
                </a:solidFill>
              </a:rPr>
              <a:t>process </a:t>
            </a:r>
            <a:r>
              <a:rPr lang="en-US" sz="2800" dirty="0">
                <a:solidFill>
                  <a:schemeClr val="tx1"/>
                </a:solidFill>
              </a:rPr>
              <a:t>for “listening” to our </a:t>
            </a:r>
            <a:r>
              <a:rPr lang="en-US" sz="2800" dirty="0" smtClean="0">
                <a:solidFill>
                  <a:schemeClr val="tx1"/>
                </a:solidFill>
              </a:rPr>
              <a:t>customers</a:t>
            </a:r>
          </a:p>
          <a:p>
            <a:r>
              <a:rPr lang="en-US" sz="2800" dirty="0" smtClean="0">
                <a:solidFill>
                  <a:schemeClr val="tx1"/>
                </a:solidFill>
              </a:rPr>
              <a:t>Additional concerns about training can be directed to </a:t>
            </a:r>
            <a:r>
              <a:rPr lang="en-US" sz="2800" dirty="0" smtClean="0">
                <a:solidFill>
                  <a:schemeClr val="tx1"/>
                </a:solidFill>
                <a:hlinkClick r:id="rId4"/>
              </a:rPr>
              <a:t>joann.borel@ed.gov</a:t>
            </a:r>
            <a:endParaRPr lang="en-US" sz="2800" dirty="0">
              <a:solidFill>
                <a:schemeClr val="tx1"/>
              </a:solidFill>
            </a:endParaRPr>
          </a:p>
        </p:txBody>
      </p:sp>
      <p:sp>
        <p:nvSpPr>
          <p:cNvPr id="4" name="Slide Number Placeholder 3"/>
          <p:cNvSpPr>
            <a:spLocks noGrp="1"/>
          </p:cNvSpPr>
          <p:nvPr>
            <p:ph type="sldNum" sz="quarter" idx="12"/>
          </p:nvPr>
        </p:nvSpPr>
        <p:spPr>
          <a:xfrm>
            <a:off x="0" y="6492875"/>
            <a:ext cx="2133600" cy="365125"/>
          </a:xfrm>
        </p:spPr>
        <p:txBody>
          <a:bodyPr/>
          <a:lstStyle/>
          <a:p>
            <a:pPr algn="l"/>
            <a:fld id="{6D88D7DD-9B19-7A49-BB06-36BA9927445F}" type="slidenum">
              <a:rPr lang="en-US" sz="1400" smtClean="0">
                <a:solidFill>
                  <a:schemeClr val="bg1"/>
                </a:solidFill>
              </a:rPr>
              <a:pPr algn="l"/>
              <a:t>39</a:t>
            </a:fld>
            <a:endParaRPr lang="en-US" sz="1400" dirty="0">
              <a:solidFill>
                <a:schemeClr val="bg1"/>
              </a:solidFill>
            </a:endParaRPr>
          </a:p>
        </p:txBody>
      </p:sp>
    </p:spTree>
    <p:extLst>
      <p:ext uri="{BB962C8B-B14F-4D97-AF65-F5344CB8AC3E}">
        <p14:creationId xmlns:p14="http://schemas.microsoft.com/office/powerpoint/2010/main" val="4030861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0" y="1440873"/>
            <a:ext cx="8915400" cy="4191000"/>
          </a:xfrm>
        </p:spPr>
        <p:txBody>
          <a:bodyPr>
            <a:noAutofit/>
          </a:bodyPr>
          <a:lstStyle/>
          <a:p>
            <a:pPr eaLnBrk="1" hangingPunct="1"/>
            <a:r>
              <a:rPr lang="en-US" dirty="0" smtClean="0">
                <a:solidFill>
                  <a:schemeClr val="tx1"/>
                </a:solidFill>
                <a:cs typeface="Arial" pitchFamily="34" charset="0"/>
              </a:rPr>
              <a:t>Reasonable </a:t>
            </a:r>
          </a:p>
          <a:p>
            <a:pPr eaLnBrk="1" hangingPunct="1"/>
            <a:r>
              <a:rPr lang="en-US" dirty="0" smtClean="0">
                <a:solidFill>
                  <a:schemeClr val="tx1"/>
                </a:solidFill>
                <a:cs typeface="Arial" pitchFamily="34" charset="0"/>
              </a:rPr>
              <a:t>Consistently applied </a:t>
            </a:r>
          </a:p>
          <a:p>
            <a:pPr eaLnBrk="1" hangingPunct="1"/>
            <a:r>
              <a:rPr lang="en-US" dirty="0" smtClean="0">
                <a:solidFill>
                  <a:schemeClr val="tx1"/>
                </a:solidFill>
                <a:cs typeface="Arial" pitchFamily="34" charset="0"/>
              </a:rPr>
              <a:t>Applies to all Title IV programs</a:t>
            </a:r>
          </a:p>
          <a:p>
            <a:pPr lvl="1" eaLnBrk="1" hangingPunct="1"/>
            <a:r>
              <a:rPr lang="en-US" sz="3000" dirty="0" smtClean="0">
                <a:solidFill>
                  <a:schemeClr val="tx1"/>
                </a:solidFill>
                <a:cs typeface="Arial" pitchFamily="34" charset="0"/>
              </a:rPr>
              <a:t>If not meeting SAP, not eligible for any TIV program</a:t>
            </a:r>
          </a:p>
          <a:p>
            <a:pPr lvl="1" eaLnBrk="1" hangingPunct="1"/>
            <a:r>
              <a:rPr lang="en-US" sz="3000" dirty="0" smtClean="0">
                <a:solidFill>
                  <a:schemeClr val="tx1"/>
                </a:solidFill>
                <a:cs typeface="Arial" pitchFamily="34" charset="0"/>
              </a:rPr>
              <a:t>Cannot say eligible for Pell but not eligible for Loans</a:t>
            </a:r>
          </a:p>
          <a:p>
            <a:r>
              <a:rPr lang="en-US" dirty="0" smtClean="0"/>
              <a:t>“ED </a:t>
            </a:r>
            <a:r>
              <a:rPr lang="en-US" dirty="0"/>
              <a:t>provides the outline; schools fill in the </a:t>
            </a:r>
            <a:r>
              <a:rPr lang="en-US" dirty="0" smtClean="0"/>
              <a:t>details”</a:t>
            </a:r>
          </a:p>
          <a:p>
            <a:pPr lvl="1"/>
            <a:r>
              <a:rPr lang="en-US" sz="3000" dirty="0" smtClean="0"/>
              <a:t>Schools have a lot of flexibility</a:t>
            </a:r>
            <a:endParaRPr lang="en-US" sz="3000" dirty="0"/>
          </a:p>
          <a:p>
            <a:endParaRPr lang="en-US" dirty="0" smtClean="0">
              <a:solidFill>
                <a:schemeClr val="tx1"/>
              </a:solidFill>
              <a:cs typeface="Arial" pitchFamily="34" charset="0"/>
            </a:endParaRPr>
          </a:p>
        </p:txBody>
      </p:sp>
      <p:sp>
        <p:nvSpPr>
          <p:cNvPr id="7171" name="Title 1"/>
          <p:cNvSpPr txBox="1">
            <a:spLocks/>
          </p:cNvSpPr>
          <p:nvPr/>
        </p:nvSpPr>
        <p:spPr bwMode="auto">
          <a:xfrm>
            <a:off x="685800" y="831273"/>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r>
              <a:rPr lang="en-US" sz="4400" b="1" dirty="0">
                <a:latin typeface="+mj-lt"/>
                <a:cs typeface="Times New Roman" pitchFamily="18" charset="0"/>
              </a:rPr>
              <a:t>SAP Standards</a:t>
            </a:r>
          </a:p>
        </p:txBody>
      </p:sp>
      <p:sp>
        <p:nvSpPr>
          <p:cNvPr id="7172" name="Slide Number Placeholder 1"/>
          <p:cNvSpPr>
            <a:spLocks noGrp="1"/>
          </p:cNvSpPr>
          <p:nvPr>
            <p:ph type="sldNum" sz="quarter" idx="4294967295"/>
          </p:nvPr>
        </p:nvSpPr>
        <p:spPr>
          <a:xfrm>
            <a:off x="-15240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024C5119-CD6D-4EC1-A6AA-176E0E58C3DF}" type="slidenum">
              <a:rPr lang="en-US" sz="1400" smtClean="0">
                <a:solidFill>
                  <a:schemeClr val="bg1"/>
                </a:solidFill>
              </a:rPr>
              <a:pPr algn="r"/>
              <a:t>4</a:t>
            </a:fld>
            <a:endParaRPr lang="en-US" sz="1400" dirty="0" smtClean="0">
              <a:solidFill>
                <a:schemeClr val="bg1"/>
              </a:solidFill>
            </a:endParaRPr>
          </a:p>
        </p:txBody>
      </p:sp>
    </p:spTree>
    <p:extLst>
      <p:ext uri="{BB962C8B-B14F-4D97-AF65-F5344CB8AC3E}">
        <p14:creationId xmlns:p14="http://schemas.microsoft.com/office/powerpoint/2010/main" val="2762434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19100" y="1752600"/>
            <a:ext cx="8305800" cy="4114800"/>
          </a:xfrm>
        </p:spPr>
        <p:txBody>
          <a:bodyPr>
            <a:normAutofit fontScale="92500"/>
          </a:bodyPr>
          <a:lstStyle/>
          <a:p>
            <a:r>
              <a:rPr lang="en-US" dirty="0" smtClean="0">
                <a:cs typeface="Times New Roman" pitchFamily="18" charset="0"/>
              </a:rPr>
              <a:t>Having an SAP policy “as strict or stricter” then other school policies refers to the </a:t>
            </a:r>
            <a:r>
              <a:rPr lang="en-US" i="1" dirty="0" smtClean="0">
                <a:cs typeface="Times New Roman" pitchFamily="18" charset="0"/>
              </a:rPr>
              <a:t>actual measurements</a:t>
            </a:r>
            <a:r>
              <a:rPr lang="en-US" dirty="0" smtClean="0">
                <a:cs typeface="Times New Roman" pitchFamily="18" charset="0"/>
              </a:rPr>
              <a:t> used to monitor qualitative and quantitative standards - GPA and pace</a:t>
            </a:r>
          </a:p>
          <a:p>
            <a:endParaRPr lang="en-US" sz="1200" dirty="0" smtClean="0">
              <a:cs typeface="Times New Roman" pitchFamily="18" charset="0"/>
            </a:endParaRPr>
          </a:p>
          <a:p>
            <a:r>
              <a:rPr lang="en-US" dirty="0" smtClean="0">
                <a:cs typeface="Times New Roman" pitchFamily="18" charset="0"/>
              </a:rPr>
              <a:t> It does NOT refer to the frequency in which the school checks SAP</a:t>
            </a:r>
          </a:p>
          <a:p>
            <a:pPr lvl="1"/>
            <a:r>
              <a:rPr lang="en-US" dirty="0" smtClean="0">
                <a:cs typeface="Times New Roman" pitchFamily="18" charset="0"/>
              </a:rPr>
              <a:t> Therefore academics might check GPA every term but financial aid can check GPA for SAP purposes annually</a:t>
            </a:r>
          </a:p>
          <a:p>
            <a:endParaRPr lang="en-US" dirty="0" smtClean="0">
              <a:cs typeface="Times New Roman" pitchFamily="18" charset="0"/>
            </a:endParaRPr>
          </a:p>
        </p:txBody>
      </p:sp>
      <p:sp>
        <p:nvSpPr>
          <p:cNvPr id="6147" name="Title 1"/>
          <p:cNvSpPr txBox="1">
            <a:spLocks/>
          </p:cNvSpPr>
          <p:nvPr/>
        </p:nvSpPr>
        <p:spPr bwMode="auto">
          <a:xfrm>
            <a:off x="0" y="7620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r>
              <a:rPr lang="en-US" sz="4400" b="1" dirty="0">
                <a:latin typeface="+mj-lt"/>
                <a:cs typeface="Times New Roman" pitchFamily="18" charset="0"/>
              </a:rPr>
              <a:t>“As Strict or Stricter”</a:t>
            </a:r>
          </a:p>
        </p:txBody>
      </p:sp>
      <p:sp>
        <p:nvSpPr>
          <p:cNvPr id="6148" name="Slide Number Placeholder 1"/>
          <p:cNvSpPr>
            <a:spLocks noGrp="1"/>
          </p:cNvSpPr>
          <p:nvPr>
            <p:ph type="sldNum" sz="quarter" idx="11"/>
          </p:nvPr>
        </p:nvSpPr>
        <p:spPr>
          <a:xfrm>
            <a:off x="152400" y="6458239"/>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a:fld id="{25ADE2D3-4585-4EDE-ACD6-D0834227D0D7}" type="slidenum">
              <a:rPr lang="en-US" sz="1400" smtClean="0">
                <a:solidFill>
                  <a:schemeClr val="bg1"/>
                </a:solidFill>
              </a:rPr>
              <a:pPr algn="l"/>
              <a:t>5</a:t>
            </a:fld>
            <a:endParaRPr lang="en-US" sz="1400" dirty="0" smtClean="0">
              <a:solidFill>
                <a:schemeClr val="bg1"/>
              </a:solidFill>
            </a:endParaRPr>
          </a:p>
        </p:txBody>
      </p:sp>
    </p:spTree>
    <p:extLst>
      <p:ext uri="{BB962C8B-B14F-4D97-AF65-F5344CB8AC3E}">
        <p14:creationId xmlns:p14="http://schemas.microsoft.com/office/powerpoint/2010/main" val="1127994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762000"/>
            <a:ext cx="9144000" cy="609600"/>
          </a:xfrm>
        </p:spPr>
        <p:txBody>
          <a:bodyPr>
            <a:normAutofit fontScale="90000"/>
          </a:bodyPr>
          <a:lstStyle/>
          <a:p>
            <a:pPr eaLnBrk="1" hangingPunct="1"/>
            <a:r>
              <a:rPr lang="en-US" b="1" dirty="0" smtClean="0">
                <a:cs typeface="Times New Roman" pitchFamily="18" charset="0"/>
              </a:rPr>
              <a:t>Policy Q &amp; A - Different </a:t>
            </a:r>
            <a:r>
              <a:rPr lang="en-US" b="1" dirty="0">
                <a:cs typeface="Times New Roman" pitchFamily="18" charset="0"/>
              </a:rPr>
              <a:t>P</a:t>
            </a:r>
            <a:r>
              <a:rPr lang="en-US" b="1" dirty="0" smtClean="0">
                <a:cs typeface="Times New Roman" pitchFamily="18" charset="0"/>
              </a:rPr>
              <a:t>olicies</a:t>
            </a:r>
          </a:p>
        </p:txBody>
      </p:sp>
      <p:sp>
        <p:nvSpPr>
          <p:cNvPr id="8195" name="Content Placeholder 2"/>
          <p:cNvSpPr>
            <a:spLocks noGrp="1"/>
          </p:cNvSpPr>
          <p:nvPr>
            <p:ph idx="1"/>
          </p:nvPr>
        </p:nvSpPr>
        <p:spPr>
          <a:xfrm>
            <a:off x="304800" y="1676400"/>
            <a:ext cx="8610600" cy="4419600"/>
          </a:xfrm>
        </p:spPr>
        <p:txBody>
          <a:bodyPr>
            <a:normAutofit lnSpcReduction="10000"/>
          </a:bodyPr>
          <a:lstStyle/>
          <a:p>
            <a:pPr>
              <a:buFontTx/>
              <a:buNone/>
            </a:pPr>
            <a:r>
              <a:rPr lang="en-US" sz="2800" dirty="0" smtClean="0">
                <a:cs typeface="Times New Roman" pitchFamily="18" charset="0"/>
              </a:rPr>
              <a:t>SAP-Q9: Is an institution required to use the same SAP policy for all students?</a:t>
            </a:r>
          </a:p>
          <a:p>
            <a:pPr>
              <a:buFontTx/>
              <a:buNone/>
            </a:pPr>
            <a:endParaRPr lang="en-US" sz="1200" dirty="0" smtClean="0">
              <a:cs typeface="Times New Roman" pitchFamily="18" charset="0"/>
            </a:endParaRPr>
          </a:p>
          <a:p>
            <a:pPr>
              <a:buFontTx/>
              <a:buNone/>
            </a:pPr>
            <a:r>
              <a:rPr lang="en-US" sz="2800" dirty="0" smtClean="0">
                <a:cs typeface="Times New Roman" pitchFamily="18" charset="0"/>
              </a:rPr>
              <a:t>SAP-A9: No, the policy must explain the qualitative (grade-based) and quantitative (time-related) standards the institution uses to check SAP; however, an institution is permitted to establish different SAP standards for different programs or categories (e.g., full-time, part-time, undergraduate, and graduate students) which must be applied consistently to students in that category or program.</a:t>
            </a:r>
          </a:p>
        </p:txBody>
      </p:sp>
      <p:sp>
        <p:nvSpPr>
          <p:cNvPr id="8196" name="Slide Number Placeholder 5"/>
          <p:cNvSpPr>
            <a:spLocks noGrp="1"/>
          </p:cNvSpPr>
          <p:nvPr>
            <p:ph type="sldNum" sz="quarter" idx="11"/>
          </p:nvPr>
        </p:nvSpPr>
        <p:spPr>
          <a:xfrm>
            <a:off x="-16002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E128E867-5A04-4243-B305-B1D359141021}" type="slidenum">
              <a:rPr lang="en-US" sz="1400" smtClean="0">
                <a:solidFill>
                  <a:schemeClr val="bg1"/>
                </a:solidFill>
              </a:rPr>
              <a:pPr algn="r"/>
              <a:t>6</a:t>
            </a:fld>
            <a:endParaRPr lang="en-US" sz="1400" dirty="0" smtClean="0">
              <a:solidFill>
                <a:schemeClr val="bg1"/>
              </a:solidFill>
            </a:endParaRPr>
          </a:p>
        </p:txBody>
      </p:sp>
    </p:spTree>
    <p:extLst>
      <p:ext uri="{BB962C8B-B14F-4D97-AF65-F5344CB8AC3E}">
        <p14:creationId xmlns:p14="http://schemas.microsoft.com/office/powerpoint/2010/main" val="3611332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76200" y="990600"/>
            <a:ext cx="8839200" cy="4191000"/>
          </a:xfrm>
        </p:spPr>
        <p:txBody>
          <a:bodyPr>
            <a:noAutofit/>
          </a:bodyPr>
          <a:lstStyle/>
          <a:p>
            <a:pPr eaLnBrk="1" hangingPunct="1"/>
            <a:r>
              <a:rPr lang="en-US" dirty="0" smtClean="0">
                <a:solidFill>
                  <a:schemeClr val="tx1"/>
                </a:solidFill>
                <a:cs typeface="Arial" pitchFamily="34" charset="0"/>
              </a:rPr>
              <a:t>At each formal SAP evaluation point, a school checks:</a:t>
            </a:r>
          </a:p>
          <a:p>
            <a:pPr marL="914400" lvl="1" indent="-514350">
              <a:buFont typeface="+mj-lt"/>
              <a:buAutoNum type="arabicPeriod"/>
            </a:pPr>
            <a:r>
              <a:rPr lang="en-US" sz="3200" dirty="0" smtClean="0">
                <a:cs typeface="Arial" pitchFamily="34" charset="0"/>
              </a:rPr>
              <a:t>Qualitative measure</a:t>
            </a:r>
          </a:p>
          <a:p>
            <a:pPr marL="1314450" lvl="2" indent="-514350"/>
            <a:r>
              <a:rPr lang="en-US" sz="2800" dirty="0" smtClean="0">
                <a:cs typeface="Arial" pitchFamily="34" charset="0"/>
              </a:rPr>
              <a:t>Remedial coursework qualitative measure may be part of or separate from regular qualitative measure</a:t>
            </a:r>
          </a:p>
          <a:p>
            <a:pPr marL="1314450" lvl="2" indent="-514350"/>
            <a:r>
              <a:rPr lang="en-US" sz="2800" dirty="0" smtClean="0">
                <a:cs typeface="Arial" pitchFamily="34" charset="0"/>
              </a:rPr>
              <a:t>Qualitative measure for programs greater than 2 years</a:t>
            </a:r>
          </a:p>
          <a:p>
            <a:pPr marL="914400" lvl="1" indent="-514350">
              <a:buFont typeface="+mj-lt"/>
              <a:buAutoNum type="arabicPeriod"/>
            </a:pPr>
            <a:r>
              <a:rPr lang="en-US" sz="3200" dirty="0" smtClean="0">
                <a:solidFill>
                  <a:schemeClr val="tx1"/>
                </a:solidFill>
                <a:cs typeface="Arial" pitchFamily="34" charset="0"/>
              </a:rPr>
              <a:t>Quantitative measure (pace of progression)</a:t>
            </a:r>
          </a:p>
          <a:p>
            <a:pPr marL="914400" lvl="1" indent="-514350">
              <a:buFont typeface="+mj-lt"/>
              <a:buAutoNum type="arabicPeriod"/>
            </a:pPr>
            <a:r>
              <a:rPr lang="en-US" sz="3200" dirty="0" smtClean="0">
                <a:cs typeface="Arial" pitchFamily="34" charset="0"/>
              </a:rPr>
              <a:t>Maximum timeframe</a:t>
            </a:r>
          </a:p>
        </p:txBody>
      </p:sp>
      <p:sp>
        <p:nvSpPr>
          <p:cNvPr id="7171" name="Title 1"/>
          <p:cNvSpPr txBox="1">
            <a:spLocks/>
          </p:cNvSpPr>
          <p:nvPr/>
        </p:nvSpPr>
        <p:spPr bwMode="auto">
          <a:xfrm>
            <a:off x="1143000" y="68943"/>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r>
              <a:rPr lang="en-US" sz="4400" b="1" dirty="0" smtClean="0">
                <a:latin typeface="+mj-lt"/>
                <a:cs typeface="Times New Roman" pitchFamily="18" charset="0"/>
              </a:rPr>
              <a:t>SAP Evaluation Items</a:t>
            </a:r>
            <a:endParaRPr lang="en-US" sz="4400" b="1" dirty="0">
              <a:latin typeface="+mj-lt"/>
              <a:cs typeface="Times New Roman" pitchFamily="18" charset="0"/>
            </a:endParaRPr>
          </a:p>
        </p:txBody>
      </p:sp>
      <p:sp>
        <p:nvSpPr>
          <p:cNvPr id="7172" name="Slide Number Placeholder 1"/>
          <p:cNvSpPr>
            <a:spLocks noGrp="1"/>
          </p:cNvSpPr>
          <p:nvPr>
            <p:ph type="sldNum" sz="quarter" idx="4294967295"/>
          </p:nvPr>
        </p:nvSpPr>
        <p:spPr>
          <a:xfrm>
            <a:off x="-15240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024C5119-CD6D-4EC1-A6AA-176E0E58C3DF}" type="slidenum">
              <a:rPr lang="en-US" sz="1400" smtClean="0">
                <a:solidFill>
                  <a:schemeClr val="bg1"/>
                </a:solidFill>
              </a:rPr>
              <a:pPr algn="r"/>
              <a:t>7</a:t>
            </a:fld>
            <a:endParaRPr lang="en-US" sz="1400" dirty="0" smtClean="0">
              <a:solidFill>
                <a:schemeClr val="bg1"/>
              </a:solidFill>
            </a:endParaRPr>
          </a:p>
        </p:txBody>
      </p:sp>
    </p:spTree>
    <p:extLst>
      <p:ext uri="{BB962C8B-B14F-4D97-AF65-F5344CB8AC3E}">
        <p14:creationId xmlns:p14="http://schemas.microsoft.com/office/powerpoint/2010/main" val="2806554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0" y="762000"/>
            <a:ext cx="9137073" cy="4191000"/>
          </a:xfrm>
        </p:spPr>
        <p:txBody>
          <a:bodyPr>
            <a:noAutofit/>
          </a:bodyPr>
          <a:lstStyle/>
          <a:p>
            <a:pPr marL="0" indent="0">
              <a:lnSpc>
                <a:spcPct val="135000"/>
              </a:lnSpc>
              <a:buClr>
                <a:schemeClr val="tx1"/>
              </a:buClr>
              <a:buNone/>
            </a:pPr>
            <a:r>
              <a:rPr lang="en-US" sz="2800" u="sng" dirty="0" smtClean="0">
                <a:cs typeface="Arial" pitchFamily="34" charset="0"/>
              </a:rPr>
              <a:t>Definition: </a:t>
            </a:r>
            <a:r>
              <a:rPr lang="en-US" sz="2800" dirty="0" smtClean="0">
                <a:cs typeface="Arial" pitchFamily="34" charset="0"/>
              </a:rPr>
              <a:t>To </a:t>
            </a:r>
            <a:r>
              <a:rPr lang="en-US" sz="2800" dirty="0">
                <a:cs typeface="Arial" pitchFamily="34" charset="0"/>
              </a:rPr>
              <a:t>access quality of academic </a:t>
            </a:r>
            <a:r>
              <a:rPr lang="en-US" sz="2800" dirty="0" smtClean="0">
                <a:cs typeface="Arial" pitchFamily="34" charset="0"/>
              </a:rPr>
              <a:t>work using </a:t>
            </a:r>
            <a:r>
              <a:rPr lang="en-US" sz="2800" dirty="0">
                <a:cs typeface="Arial" pitchFamily="34" charset="0"/>
              </a:rPr>
              <a:t>standards measureable against a norm</a:t>
            </a:r>
          </a:p>
          <a:p>
            <a:pPr lvl="1">
              <a:lnSpc>
                <a:spcPct val="135000"/>
              </a:lnSpc>
              <a:buClr>
                <a:schemeClr val="tx1"/>
              </a:buClr>
            </a:pPr>
            <a:r>
              <a:rPr lang="en-US" sz="2600" dirty="0" smtClean="0">
                <a:cs typeface="Arial" pitchFamily="34" charset="0"/>
              </a:rPr>
              <a:t>Grades; work projects; etc.</a:t>
            </a:r>
            <a:endParaRPr lang="en-US" sz="2600" dirty="0">
              <a:cs typeface="Arial" pitchFamily="34" charset="0"/>
            </a:endParaRPr>
          </a:p>
          <a:p>
            <a:pPr>
              <a:lnSpc>
                <a:spcPct val="135000"/>
              </a:lnSpc>
              <a:buClr>
                <a:schemeClr val="tx1"/>
              </a:buClr>
            </a:pPr>
            <a:r>
              <a:rPr lang="en-US" sz="2800" dirty="0" smtClean="0">
                <a:solidFill>
                  <a:schemeClr val="tx1"/>
                </a:solidFill>
                <a:cs typeface="Arial" pitchFamily="34" charset="0"/>
              </a:rPr>
              <a:t>Must be </a:t>
            </a:r>
            <a:r>
              <a:rPr lang="en-US" sz="2800" u="sng" dirty="0" smtClean="0">
                <a:solidFill>
                  <a:schemeClr val="tx1"/>
                </a:solidFill>
                <a:cs typeface="Arial" pitchFamily="34" charset="0"/>
              </a:rPr>
              <a:t>cumulative</a:t>
            </a:r>
          </a:p>
          <a:p>
            <a:pPr>
              <a:lnSpc>
                <a:spcPct val="135000"/>
              </a:lnSpc>
              <a:buClr>
                <a:schemeClr val="tx1"/>
              </a:buClr>
            </a:pPr>
            <a:r>
              <a:rPr lang="en-US" sz="2800" dirty="0" smtClean="0">
                <a:cs typeface="Arial" pitchFamily="34" charset="0"/>
              </a:rPr>
              <a:t>May use a graduated or fixed standard</a:t>
            </a:r>
            <a:endParaRPr lang="en-US" sz="2800" dirty="0" smtClean="0">
              <a:solidFill>
                <a:schemeClr val="tx1"/>
              </a:solidFill>
              <a:cs typeface="Arial" pitchFamily="34" charset="0"/>
            </a:endParaRPr>
          </a:p>
          <a:p>
            <a:pPr>
              <a:lnSpc>
                <a:spcPct val="135000"/>
              </a:lnSpc>
              <a:buClr>
                <a:schemeClr val="tx1"/>
              </a:buClr>
            </a:pPr>
            <a:r>
              <a:rPr lang="en-US" sz="2800" dirty="0" smtClean="0">
                <a:solidFill>
                  <a:schemeClr val="tx1"/>
                </a:solidFill>
                <a:cs typeface="Arial" pitchFamily="34" charset="0"/>
              </a:rPr>
              <a:t>Can be more restrictive and have payment period measurements in addition to cumulative measures </a:t>
            </a:r>
          </a:p>
          <a:p>
            <a:pPr lvl="1">
              <a:lnSpc>
                <a:spcPct val="135000"/>
              </a:lnSpc>
              <a:buClr>
                <a:schemeClr val="tx1"/>
              </a:buClr>
            </a:pPr>
            <a:r>
              <a:rPr lang="en-US" sz="2600" dirty="0" smtClean="0">
                <a:cs typeface="Arial" pitchFamily="34" charset="0"/>
              </a:rPr>
              <a:t>Could have an overall cumulative program or school GPA and a semester GPA requirement</a:t>
            </a:r>
            <a:endParaRPr lang="en-US" sz="2600" dirty="0" smtClean="0">
              <a:solidFill>
                <a:schemeClr val="tx1"/>
              </a:solidFill>
              <a:cs typeface="Arial" pitchFamily="34" charset="0"/>
            </a:endParaRPr>
          </a:p>
        </p:txBody>
      </p:sp>
      <p:sp>
        <p:nvSpPr>
          <p:cNvPr id="7171" name="Title 1"/>
          <p:cNvSpPr txBox="1">
            <a:spLocks/>
          </p:cNvSpPr>
          <p:nvPr/>
        </p:nvSpPr>
        <p:spPr bwMode="auto">
          <a:xfrm>
            <a:off x="1219200" y="41564"/>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r>
              <a:rPr lang="en-US" sz="4400" b="1" dirty="0" smtClean="0">
                <a:latin typeface="+mj-lt"/>
                <a:cs typeface="Times New Roman" pitchFamily="18" charset="0"/>
              </a:rPr>
              <a:t>Qualitative Measure</a:t>
            </a:r>
            <a:endParaRPr lang="en-US" sz="4400" b="1" dirty="0">
              <a:latin typeface="+mj-lt"/>
              <a:cs typeface="Times New Roman" pitchFamily="18" charset="0"/>
            </a:endParaRPr>
          </a:p>
        </p:txBody>
      </p:sp>
      <p:sp>
        <p:nvSpPr>
          <p:cNvPr id="7172" name="Slide Number Placeholder 1"/>
          <p:cNvSpPr>
            <a:spLocks noGrp="1"/>
          </p:cNvSpPr>
          <p:nvPr>
            <p:ph type="sldNum" sz="quarter" idx="4294967295"/>
          </p:nvPr>
        </p:nvSpPr>
        <p:spPr>
          <a:xfrm>
            <a:off x="-1524000" y="64008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024C5119-CD6D-4EC1-A6AA-176E0E58C3DF}" type="slidenum">
              <a:rPr lang="en-US" sz="1400" smtClean="0">
                <a:solidFill>
                  <a:schemeClr val="bg1"/>
                </a:solidFill>
              </a:rPr>
              <a:pPr algn="r"/>
              <a:t>8</a:t>
            </a:fld>
            <a:endParaRPr lang="en-US" sz="1400" dirty="0" smtClean="0">
              <a:solidFill>
                <a:schemeClr val="bg1"/>
              </a:solidFill>
            </a:endParaRPr>
          </a:p>
        </p:txBody>
      </p:sp>
    </p:spTree>
    <p:extLst>
      <p:ext uri="{BB962C8B-B14F-4D97-AF65-F5344CB8AC3E}">
        <p14:creationId xmlns:p14="http://schemas.microsoft.com/office/powerpoint/2010/main" val="42201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609600"/>
            <a:ext cx="9144000" cy="762000"/>
          </a:xfrm>
        </p:spPr>
        <p:txBody>
          <a:bodyPr/>
          <a:lstStyle/>
          <a:p>
            <a:pPr eaLnBrk="1" hangingPunct="1"/>
            <a:r>
              <a:rPr lang="en-US" b="1" dirty="0" smtClean="0">
                <a:cs typeface="Times New Roman" pitchFamily="18" charset="0"/>
              </a:rPr>
              <a:t>Policy Q &amp; A - Remedial</a:t>
            </a:r>
          </a:p>
        </p:txBody>
      </p:sp>
      <p:sp>
        <p:nvSpPr>
          <p:cNvPr id="9219" name="Content Placeholder 2"/>
          <p:cNvSpPr>
            <a:spLocks noGrp="1"/>
          </p:cNvSpPr>
          <p:nvPr>
            <p:ph idx="1"/>
          </p:nvPr>
        </p:nvSpPr>
        <p:spPr>
          <a:xfrm>
            <a:off x="0" y="1524000"/>
            <a:ext cx="9144000" cy="4572000"/>
          </a:xfrm>
        </p:spPr>
        <p:txBody>
          <a:bodyPr>
            <a:normAutofit lnSpcReduction="10000"/>
          </a:bodyPr>
          <a:lstStyle/>
          <a:p>
            <a:r>
              <a:rPr lang="en-US" sz="2800" dirty="0" smtClean="0">
                <a:cs typeface="Times New Roman" pitchFamily="18" charset="0"/>
              </a:rPr>
              <a:t>SAP-Q3: How are remedial courses treated for SAP purposes?</a:t>
            </a:r>
          </a:p>
          <a:p>
            <a:r>
              <a:rPr lang="en-US" sz="2800" dirty="0" smtClean="0">
                <a:cs typeface="Times New Roman" pitchFamily="18" charset="0"/>
              </a:rPr>
              <a:t>SAP-A3: The institution's SAP policy should describe how remedial courses are treated. An institution may, but is not required to, include remedial coursework in determining pace. However, the school must evaluate remedial coursework under the qualitative factor, though it does not have to be part of the GPA.  If not part of the GPA, the school must have some other measurement process to evaluate remedial coursework (passing courses, meeting course requirements, etc.)</a:t>
            </a:r>
          </a:p>
        </p:txBody>
      </p:sp>
      <p:sp>
        <p:nvSpPr>
          <p:cNvPr id="9220" name="Slide Number Placeholder 5"/>
          <p:cNvSpPr>
            <a:spLocks noGrp="1"/>
          </p:cNvSpPr>
          <p:nvPr>
            <p:ph type="sldNum" sz="quarter" idx="11"/>
          </p:nvPr>
        </p:nvSpPr>
        <p:spPr>
          <a:xfrm>
            <a:off x="-16002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444B9B75-8CDC-42F2-BB04-84F3AC39B073}" type="slidenum">
              <a:rPr lang="en-US" sz="1400" smtClean="0">
                <a:solidFill>
                  <a:schemeClr val="bg1"/>
                </a:solidFill>
              </a:rPr>
              <a:pPr algn="r"/>
              <a:t>9</a:t>
            </a:fld>
            <a:endParaRPr lang="en-US" sz="1400" dirty="0" smtClean="0">
              <a:solidFill>
                <a:schemeClr val="bg1"/>
              </a:solidFill>
            </a:endParaRPr>
          </a:p>
        </p:txBody>
      </p:sp>
    </p:spTree>
    <p:extLst>
      <p:ext uri="{BB962C8B-B14F-4D97-AF65-F5344CB8AC3E}">
        <p14:creationId xmlns:p14="http://schemas.microsoft.com/office/powerpoint/2010/main" val="4185296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4321</TotalTime>
  <Words>2625</Words>
  <Application>Microsoft Office PowerPoint</Application>
  <PresentationFormat>On-screen Show (4:3)</PresentationFormat>
  <Paragraphs>288</Paragraphs>
  <Slides>39</Slides>
  <Notes>27</Notes>
  <HiddenSlides>3</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Satisfactory Academic Progress:  Does your Policy make the Grade? </vt:lpstr>
      <vt:lpstr>SAP Compliance Concerns</vt:lpstr>
      <vt:lpstr>668.34 – Satisfactory Academic Progress (SAP)</vt:lpstr>
      <vt:lpstr>PowerPoint Presentation</vt:lpstr>
      <vt:lpstr>PowerPoint Presentation</vt:lpstr>
      <vt:lpstr>Policy Q &amp; A - Different Policies</vt:lpstr>
      <vt:lpstr>PowerPoint Presentation</vt:lpstr>
      <vt:lpstr>PowerPoint Presentation</vt:lpstr>
      <vt:lpstr>Policy Q &amp; A - Remedial</vt:lpstr>
      <vt:lpstr>Policy Q &amp; A – Programs &gt; 2 yrs</vt:lpstr>
      <vt:lpstr>PowerPoint Presentation</vt:lpstr>
      <vt:lpstr>Quantitative Measure</vt:lpstr>
      <vt:lpstr>Max Timeframe </vt:lpstr>
      <vt:lpstr>Max Timeframe </vt:lpstr>
      <vt:lpstr>Checking SAP </vt:lpstr>
      <vt:lpstr>SAP – Clock Hours</vt:lpstr>
      <vt:lpstr>SAP – Cl. Hr. Pace Example</vt:lpstr>
      <vt:lpstr>SAP – Cl. Hr. Pace Example</vt:lpstr>
      <vt:lpstr>SAP – Cl. Hr. Pace Example</vt:lpstr>
      <vt:lpstr>SAP – Cl. Hr. Pace Example</vt:lpstr>
      <vt:lpstr>SAP Policy – Other Key Items </vt:lpstr>
      <vt:lpstr>Policy Q &amp; A – Non-Accepted Credits</vt:lpstr>
      <vt:lpstr>Warning Period</vt:lpstr>
      <vt:lpstr>Monitoring SAP  </vt:lpstr>
      <vt:lpstr>Monitoring SAP  </vt:lpstr>
      <vt:lpstr>Probation</vt:lpstr>
      <vt:lpstr>Probation</vt:lpstr>
      <vt:lpstr>PowerPoint Presentation</vt:lpstr>
      <vt:lpstr>PowerPoint Presentation</vt:lpstr>
      <vt:lpstr>Policy Q &amp; A – Academic Plans</vt:lpstr>
      <vt:lpstr>Policy Q &amp; A - Probation</vt:lpstr>
      <vt:lpstr>Appeals</vt:lpstr>
      <vt:lpstr>Policy Q &amp; A – Appeal Docs</vt:lpstr>
      <vt:lpstr>Policy Q &amp; A - Amnesty</vt:lpstr>
      <vt:lpstr>Appeal Notification</vt:lpstr>
      <vt:lpstr>Resources/References</vt:lpstr>
      <vt:lpstr>SAP Compliance Concerns</vt:lpstr>
      <vt:lpstr>QUESTIONS?</vt:lpstr>
      <vt:lpstr>“NEW” - Training Feedback</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Department of Education</dc:creator>
  <cp:lastModifiedBy>User_Account</cp:lastModifiedBy>
  <cp:revision>43</cp:revision>
  <dcterms:created xsi:type="dcterms:W3CDTF">2013-04-09T20:27:26Z</dcterms:created>
  <dcterms:modified xsi:type="dcterms:W3CDTF">2014-11-14T11:03:24Z</dcterms:modified>
</cp:coreProperties>
</file>