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0"/>
  </p:notesMasterIdLst>
  <p:sldIdLst>
    <p:sldId id="256" r:id="rId2"/>
    <p:sldId id="258" r:id="rId3"/>
    <p:sldId id="276" r:id="rId4"/>
    <p:sldId id="285" r:id="rId5"/>
    <p:sldId id="286" r:id="rId6"/>
    <p:sldId id="259" r:id="rId7"/>
    <p:sldId id="277" r:id="rId8"/>
    <p:sldId id="29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6F5E5263-044D-490F-BF3C-F44A62969F08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A631596D-27BD-4BAE-B862-F33A9D575D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641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24EA-4533-4D02-874D-E44EAA92E3D8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6233E-3BBC-46D9-BEFD-69121D56B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309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24EA-4533-4D02-874D-E44EAA92E3D8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6233E-3BBC-46D9-BEFD-69121D56B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137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24EA-4533-4D02-874D-E44EAA92E3D8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6233E-3BBC-46D9-BEFD-69121D56BD8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4111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24EA-4533-4D02-874D-E44EAA92E3D8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6233E-3BBC-46D9-BEFD-69121D56B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94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24EA-4533-4D02-874D-E44EAA92E3D8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6233E-3BBC-46D9-BEFD-69121D56BD8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7714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24EA-4533-4D02-874D-E44EAA92E3D8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6233E-3BBC-46D9-BEFD-69121D56B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558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24EA-4533-4D02-874D-E44EAA92E3D8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6233E-3BBC-46D9-BEFD-69121D56B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217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24EA-4533-4D02-874D-E44EAA92E3D8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6233E-3BBC-46D9-BEFD-69121D56B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557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24EA-4533-4D02-874D-E44EAA92E3D8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6233E-3BBC-46D9-BEFD-69121D56B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353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24EA-4533-4D02-874D-E44EAA92E3D8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6233E-3BBC-46D9-BEFD-69121D56B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528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24EA-4533-4D02-874D-E44EAA92E3D8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6233E-3BBC-46D9-BEFD-69121D56B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392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24EA-4533-4D02-874D-E44EAA92E3D8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6233E-3BBC-46D9-BEFD-69121D56B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793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24EA-4533-4D02-874D-E44EAA92E3D8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6233E-3BBC-46D9-BEFD-69121D56B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766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24EA-4533-4D02-874D-E44EAA92E3D8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6233E-3BBC-46D9-BEFD-69121D56B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269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24EA-4533-4D02-874D-E44EAA92E3D8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6233E-3BBC-46D9-BEFD-69121D56B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005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6233E-3BBC-46D9-BEFD-69121D56BD8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24EA-4533-4D02-874D-E44EAA92E3D8}" type="datetimeFigureOut">
              <a:rPr lang="en-US" smtClean="0"/>
              <a:t>10/27/2016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975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alphaModFix amt="21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924EA-4533-4D02-874D-E44EAA92E3D8}" type="datetimeFigureOut">
              <a:rPr lang="en-US" smtClean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6D6233E-3BBC-46D9-BEFD-69121D56B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70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Impact" panose="020B0806030902050204" pitchFamily="34" charset="0"/>
              </a:rPr>
              <a:t>Early FAFSA &amp; PPY: </a:t>
            </a:r>
            <a:br>
              <a:rPr lang="en-US" dirty="0">
                <a:latin typeface="Impact" panose="020B0806030902050204" pitchFamily="34" charset="0"/>
              </a:rPr>
            </a:br>
            <a:r>
              <a:rPr lang="en-US" dirty="0">
                <a:latin typeface="Impact" panose="020B0806030902050204" pitchFamily="34" charset="0"/>
              </a:rPr>
              <a:t>Are you Ready?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Impact" panose="020B0806030902050204" pitchFamily="34" charset="0"/>
              </a:rPr>
              <a:t>PRESENTED BY: Dr. Ixchel M. Baker-Tate, Senior Consultant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Impact" panose="020B0806030902050204" pitchFamily="34" charset="0"/>
              </a:rPr>
              <a:t>ProEducation Solutions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Impact" panose="020B0806030902050204" pitchFamily="34" charset="0"/>
              </a:rPr>
              <a:t>Interim Director of Financial Aid – Florida State College at Jacksonville</a:t>
            </a:r>
          </a:p>
        </p:txBody>
      </p:sp>
      <p:pic>
        <p:nvPicPr>
          <p:cNvPr id="4" name="Picture 3" descr="external image early_bird_gets_the_worm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85" y="5147732"/>
            <a:ext cx="2112308" cy="164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797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>
                <a:latin typeface="Impact" panose="020B0806030902050204" pitchFamily="34" charset="0"/>
              </a:rPr>
              <a:t>AGENDA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3304" y="4991333"/>
            <a:ext cx="2019048" cy="18666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93" y="566420"/>
            <a:ext cx="1363980" cy="13639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92352" y="2180492"/>
            <a:ext cx="64875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Impact" panose="020B0806030902050204" pitchFamily="34" charset="0"/>
              </a:rPr>
              <a:t>PART I</a:t>
            </a:r>
          </a:p>
          <a:p>
            <a:r>
              <a:rPr lang="en-US" sz="3200" dirty="0">
                <a:latin typeface="Impact" panose="020B0806030902050204" pitchFamily="34" charset="0"/>
              </a:rPr>
              <a:t>	Prior-Prior Year 2017-2018</a:t>
            </a:r>
          </a:p>
          <a:p>
            <a:r>
              <a:rPr lang="en-US" sz="3200" dirty="0">
                <a:latin typeface="Impact" panose="020B0806030902050204" pitchFamily="34" charset="0"/>
              </a:rPr>
              <a:t>	Things to Consider</a:t>
            </a:r>
          </a:p>
          <a:p>
            <a:pPr lvl="1"/>
            <a:r>
              <a:rPr lang="en-US" sz="3200" dirty="0">
                <a:latin typeface="Impact" panose="020B0806030902050204" pitchFamily="34" charset="0"/>
              </a:rPr>
              <a:t>		Best Practices</a:t>
            </a:r>
          </a:p>
          <a:p>
            <a:pPr lvl="1"/>
            <a:r>
              <a:rPr lang="en-US" sz="3200" dirty="0">
                <a:latin typeface="Impact" panose="020B0806030902050204" pitchFamily="34" charset="0"/>
              </a:rPr>
              <a:t>		Areas of Concern</a:t>
            </a:r>
          </a:p>
          <a:p>
            <a:r>
              <a:rPr lang="en-US" sz="3200" dirty="0">
                <a:latin typeface="Impact" panose="020B0806030902050204" pitchFamily="34" charset="0"/>
              </a:rPr>
              <a:t>PART II</a:t>
            </a:r>
          </a:p>
          <a:p>
            <a:r>
              <a:rPr lang="en-US" sz="3200" dirty="0">
                <a:latin typeface="Impact" panose="020B0806030902050204" pitchFamily="34" charset="0"/>
              </a:rPr>
              <a:t>	Verification/Comment 399</a:t>
            </a:r>
          </a:p>
          <a:p>
            <a:endParaRPr lang="en-US" sz="3200" dirty="0">
              <a:latin typeface="Impact" panose="020B0806030902050204" pitchFamily="34" charset="0"/>
            </a:endParaRPr>
          </a:p>
          <a:p>
            <a:r>
              <a:rPr lang="en-US" sz="3200" dirty="0">
                <a:latin typeface="Impact" panose="020B0806030902050204" pitchFamily="34" charset="0"/>
              </a:rPr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1585041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PRIOR PRIOR YEAR (PPY)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93" y="566420"/>
            <a:ext cx="1363980" cy="136398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Effort to increase access and affordability</a:t>
            </a:r>
          </a:p>
          <a:p>
            <a:r>
              <a:rPr lang="en-US" sz="3200" dirty="0"/>
              <a:t>Encourage more families to apply for financial aid</a:t>
            </a:r>
          </a:p>
          <a:p>
            <a:r>
              <a:rPr lang="en-US" sz="3200" dirty="0"/>
              <a:t>Allow for timely communication and transparency about cost and out of pocket expenses</a:t>
            </a:r>
          </a:p>
        </p:txBody>
      </p:sp>
    </p:spTree>
    <p:extLst>
      <p:ext uri="{BB962C8B-B14F-4D97-AF65-F5344CB8AC3E}">
        <p14:creationId xmlns:p14="http://schemas.microsoft.com/office/powerpoint/2010/main" val="75300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BENEFITS OF FAFSA </a:t>
            </a:r>
            <a:br>
              <a:rPr lang="en-US" sz="4800" dirty="0"/>
            </a:br>
            <a:r>
              <a:rPr lang="en-US" sz="4800" dirty="0"/>
              <a:t>CHANGES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93" y="566420"/>
            <a:ext cx="1363980" cy="136398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Alignment </a:t>
            </a:r>
          </a:p>
          <a:p>
            <a:pPr lvl="1"/>
            <a:r>
              <a:rPr lang="en-US" sz="2200" dirty="0"/>
              <a:t>Many college application deadlines occur in the fall</a:t>
            </a:r>
          </a:p>
          <a:p>
            <a:pPr lvl="1"/>
            <a:r>
              <a:rPr lang="en-US" sz="2200" dirty="0"/>
              <a:t>Alignment of FAFSA availability = less confusion</a:t>
            </a:r>
          </a:p>
          <a:p>
            <a:r>
              <a:rPr lang="en-US" sz="2400" dirty="0"/>
              <a:t>Certainty</a:t>
            </a:r>
          </a:p>
          <a:p>
            <a:pPr lvl="1"/>
            <a:r>
              <a:rPr lang="en-US" sz="2200" dirty="0"/>
              <a:t>No need to estimate tax information</a:t>
            </a:r>
          </a:p>
          <a:p>
            <a:pPr lvl="1"/>
            <a:r>
              <a:rPr lang="en-US" sz="2200" dirty="0"/>
              <a:t>IRS Data Retrieval Tool available at launch</a:t>
            </a:r>
          </a:p>
          <a:p>
            <a:pPr lvl="1"/>
            <a:r>
              <a:rPr lang="en-US" sz="2200" dirty="0"/>
              <a:t>Earlier receipt of Expected Family Contribution (helps with assessing net costs)</a:t>
            </a:r>
          </a:p>
        </p:txBody>
      </p:sp>
    </p:spTree>
    <p:extLst>
      <p:ext uri="{BB962C8B-B14F-4D97-AF65-F5344CB8AC3E}">
        <p14:creationId xmlns:p14="http://schemas.microsoft.com/office/powerpoint/2010/main" val="1183260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BENEFITS OF FAFSA </a:t>
            </a:r>
            <a:br>
              <a:rPr lang="en-US" sz="4800" dirty="0"/>
            </a:br>
            <a:r>
              <a:rPr lang="en-US" sz="4800" dirty="0"/>
              <a:t>CHANGES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93" y="566420"/>
            <a:ext cx="1363980" cy="136398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Less Pressure</a:t>
            </a:r>
          </a:p>
          <a:p>
            <a:pPr lvl="1"/>
            <a:r>
              <a:rPr lang="en-US" sz="2000" dirty="0"/>
              <a:t>More time before (most) state and school financial aid deadlines</a:t>
            </a:r>
          </a:p>
          <a:p>
            <a:pPr lvl="1"/>
            <a:r>
              <a:rPr lang="en-US" sz="2000" dirty="0"/>
              <a:t>More time to compare school offers before College Signing Day</a:t>
            </a:r>
          </a:p>
        </p:txBody>
      </p:sp>
    </p:spTree>
    <p:extLst>
      <p:ext uri="{BB962C8B-B14F-4D97-AF65-F5344CB8AC3E}">
        <p14:creationId xmlns:p14="http://schemas.microsoft.com/office/powerpoint/2010/main" val="1477875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THINGS TO CONSIDER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93" y="566420"/>
            <a:ext cx="1363980" cy="136398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BUDGET PLANNING</a:t>
            </a:r>
          </a:p>
          <a:p>
            <a:pPr lvl="1"/>
            <a:r>
              <a:rPr lang="en-US" sz="1800" dirty="0"/>
              <a:t>When is tuition finalized?</a:t>
            </a:r>
          </a:p>
          <a:p>
            <a:r>
              <a:rPr lang="en-US" b="1" dirty="0"/>
              <a:t>VALUE MESSAGING</a:t>
            </a:r>
          </a:p>
          <a:p>
            <a:pPr lvl="1"/>
            <a:r>
              <a:rPr lang="en-US" sz="1800" dirty="0"/>
              <a:t>Alignment of Admission and Financial Aid Calendars</a:t>
            </a:r>
          </a:p>
          <a:p>
            <a:pPr lvl="1"/>
            <a:r>
              <a:rPr lang="en-US" sz="1800" dirty="0"/>
              <a:t>When to recruit students</a:t>
            </a:r>
          </a:p>
          <a:p>
            <a:pPr lvl="1"/>
            <a:r>
              <a:rPr lang="en-US" sz="1800" dirty="0"/>
              <a:t>Financial Aid Award Letters and communication</a:t>
            </a:r>
          </a:p>
          <a:p>
            <a:r>
              <a:rPr lang="en-US" b="1" dirty="0"/>
              <a:t>RECRUITMENT PLANNING</a:t>
            </a:r>
          </a:p>
          <a:p>
            <a:pPr lvl="1"/>
            <a:r>
              <a:rPr lang="en-US" sz="1800" dirty="0"/>
              <a:t>Changes to Fall recruitment</a:t>
            </a:r>
          </a:p>
          <a:p>
            <a:pPr lvl="1"/>
            <a:r>
              <a:rPr lang="en-US" sz="1800" dirty="0"/>
              <a:t>FA Counseling during campus visits</a:t>
            </a: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66642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THINGS TO CONSIDER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93" y="566420"/>
            <a:ext cx="1363980" cy="136398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NET PRICE CALCULATOR</a:t>
            </a:r>
          </a:p>
          <a:p>
            <a:pPr lvl="1"/>
            <a:r>
              <a:rPr lang="en-US" sz="1800" dirty="0"/>
              <a:t>Value of use has been diminished</a:t>
            </a:r>
          </a:p>
          <a:p>
            <a:pPr lvl="1"/>
            <a:r>
              <a:rPr lang="en-US" sz="1800" dirty="0"/>
              <a:t>Requires constant updates and more up to date information</a:t>
            </a:r>
          </a:p>
          <a:p>
            <a:r>
              <a:rPr lang="en-US" b="1" dirty="0"/>
              <a:t>PROCESSING OF AID APPLICATIONS</a:t>
            </a:r>
          </a:p>
          <a:p>
            <a:pPr lvl="1"/>
            <a:r>
              <a:rPr lang="en-US" sz="1800" dirty="0"/>
              <a:t>Estimated awards</a:t>
            </a:r>
          </a:p>
          <a:p>
            <a:pPr lvl="1"/>
            <a:r>
              <a:rPr lang="en-US" sz="1800" dirty="0"/>
              <a:t>Determining funding levels by federal and state agencies</a:t>
            </a:r>
          </a:p>
          <a:p>
            <a:r>
              <a:rPr lang="en-US" b="1" dirty="0"/>
              <a:t>APPEALS</a:t>
            </a:r>
          </a:p>
          <a:p>
            <a:pPr lvl="1"/>
            <a:r>
              <a:rPr lang="en-US" sz="1800" dirty="0"/>
              <a:t>How to address number of requests</a:t>
            </a:r>
          </a:p>
          <a:p>
            <a:pPr lvl="1"/>
            <a:r>
              <a:rPr lang="en-US" sz="1800" dirty="0"/>
              <a:t>Develop deadlines and process to determine review</a:t>
            </a: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42775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1919" y="4991333"/>
            <a:ext cx="2019048" cy="18666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93" y="566420"/>
            <a:ext cx="1363980" cy="1363980"/>
          </a:xfrm>
          <a:prstGeom prst="rect">
            <a:avLst/>
          </a:prstGeom>
        </p:spPr>
      </p:pic>
      <p:pic>
        <p:nvPicPr>
          <p:cNvPr id="3" name="Picture 2" descr="Passé composé ou imparfait là est la question - Intermédiaire ..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068" y="1481965"/>
            <a:ext cx="5435600" cy="356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99316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542</TotalTime>
  <Words>228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Impact</vt:lpstr>
      <vt:lpstr>Trebuchet MS</vt:lpstr>
      <vt:lpstr>Wingdings 3</vt:lpstr>
      <vt:lpstr>Facet</vt:lpstr>
      <vt:lpstr>Early FAFSA &amp; PPY:  Are you Ready?</vt:lpstr>
      <vt:lpstr>AGENDA</vt:lpstr>
      <vt:lpstr>PRIOR PRIOR YEAR (PPY)</vt:lpstr>
      <vt:lpstr>BENEFITS OF FAFSA  CHANGES</vt:lpstr>
      <vt:lpstr>BENEFITS OF FAFSA  CHANGES</vt:lpstr>
      <vt:lpstr>THINGS TO CONSIDER</vt:lpstr>
      <vt:lpstr>THINGS TO CONSIDER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Nadine Bailey</dc:creator>
  <cp:lastModifiedBy>Hammer</cp:lastModifiedBy>
  <cp:revision>29</cp:revision>
  <cp:lastPrinted>2016-10-17T22:50:57Z</cp:lastPrinted>
  <dcterms:created xsi:type="dcterms:W3CDTF">2016-09-20T15:19:06Z</dcterms:created>
  <dcterms:modified xsi:type="dcterms:W3CDTF">2016-10-27T10:41:19Z</dcterms:modified>
</cp:coreProperties>
</file>